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81" r:id="rId2"/>
    <p:sldId id="282" r:id="rId3"/>
    <p:sldId id="262" r:id="rId4"/>
    <p:sldId id="276" r:id="rId5"/>
    <p:sldId id="256" r:id="rId6"/>
    <p:sldId id="260" r:id="rId7"/>
    <p:sldId id="277" r:id="rId8"/>
    <p:sldId id="278" r:id="rId9"/>
    <p:sldId id="266" r:id="rId10"/>
    <p:sldId id="261" r:id="rId11"/>
    <p:sldId id="268" r:id="rId12"/>
    <p:sldId id="279" r:id="rId13"/>
    <p:sldId id="257" r:id="rId14"/>
    <p:sldId id="258" r:id="rId15"/>
    <p:sldId id="259"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96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Monthly Water Use 2025</a:t>
            </a:r>
          </a:p>
          <a:p>
            <a:pPr>
              <a:defRPr/>
            </a:pPr>
            <a:r>
              <a:rPr lang="en-US" dirty="0"/>
              <a:t>In thousands of gallons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Sheet1!$B$3:$B$14</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Sheet1!$C$3:$C$14</c:f>
              <c:numCache>
                <c:formatCode>General</c:formatCode>
                <c:ptCount val="12"/>
                <c:pt idx="0">
                  <c:v>82680</c:v>
                </c:pt>
                <c:pt idx="1">
                  <c:v>77800</c:v>
                </c:pt>
                <c:pt idx="2">
                  <c:v>86343</c:v>
                </c:pt>
                <c:pt idx="3">
                  <c:v>96268</c:v>
                </c:pt>
                <c:pt idx="4">
                  <c:v>112540</c:v>
                </c:pt>
                <c:pt idx="5">
                  <c:v>161303</c:v>
                </c:pt>
                <c:pt idx="6">
                  <c:v>197472</c:v>
                </c:pt>
                <c:pt idx="7">
                  <c:v>228248</c:v>
                </c:pt>
                <c:pt idx="8">
                  <c:v>205005</c:v>
                </c:pt>
                <c:pt idx="9">
                  <c:v>162531</c:v>
                </c:pt>
              </c:numCache>
            </c:numRef>
          </c:val>
          <c:extLst>
            <c:ext xmlns:c16="http://schemas.microsoft.com/office/drawing/2014/chart" uri="{C3380CC4-5D6E-409C-BE32-E72D297353CC}">
              <c16:uniqueId val="{00000000-AC45-4E7E-A53A-2A7CCF2C7CF0}"/>
            </c:ext>
          </c:extLst>
        </c:ser>
        <c:dLbls>
          <c:showLegendKey val="0"/>
          <c:showVal val="0"/>
          <c:showCatName val="0"/>
          <c:showSerName val="0"/>
          <c:showPercent val="0"/>
          <c:showBubbleSize val="0"/>
        </c:dLbls>
        <c:gapWidth val="219"/>
        <c:overlap val="-27"/>
        <c:axId val="22218496"/>
        <c:axId val="22218976"/>
      </c:barChart>
      <c:catAx>
        <c:axId val="2221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18976"/>
        <c:crosses val="autoZero"/>
        <c:auto val="1"/>
        <c:lblAlgn val="ctr"/>
        <c:lblOffset val="100"/>
        <c:noMultiLvlLbl val="0"/>
      </c:catAx>
      <c:valAx>
        <c:axId val="2221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1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8A9EC-9BF1-48ED-986E-E41D2A38E2AF}"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7EF68-A580-4B0F-B83F-E84C4968DF40}" type="slidenum">
              <a:rPr lang="en-US" smtClean="0"/>
              <a:t>‹#›</a:t>
            </a:fld>
            <a:endParaRPr lang="en-US"/>
          </a:p>
        </p:txBody>
      </p:sp>
    </p:spTree>
    <p:extLst>
      <p:ext uri="{BB962C8B-B14F-4D97-AF65-F5344CB8AC3E}">
        <p14:creationId xmlns:p14="http://schemas.microsoft.com/office/powerpoint/2010/main" val="57351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7EF68-A580-4B0F-B83F-E84C4968DF40}" type="slidenum">
              <a:rPr lang="en-US" smtClean="0"/>
              <a:t>2</a:t>
            </a:fld>
            <a:endParaRPr lang="en-US"/>
          </a:p>
        </p:txBody>
      </p:sp>
    </p:spTree>
    <p:extLst>
      <p:ext uri="{BB962C8B-B14F-4D97-AF65-F5344CB8AC3E}">
        <p14:creationId xmlns:p14="http://schemas.microsoft.com/office/powerpoint/2010/main" val="175026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7EF68-A580-4B0F-B83F-E84C4968DF40}" type="slidenum">
              <a:rPr lang="en-US" smtClean="0"/>
              <a:t>6</a:t>
            </a:fld>
            <a:endParaRPr lang="en-US"/>
          </a:p>
        </p:txBody>
      </p:sp>
    </p:spTree>
    <p:extLst>
      <p:ext uri="{BB962C8B-B14F-4D97-AF65-F5344CB8AC3E}">
        <p14:creationId xmlns:p14="http://schemas.microsoft.com/office/powerpoint/2010/main" val="421319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221004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3A460-304C-44DF-9AF4-90909A0026DB}" type="datetimeFigureOut">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3B7E3-2D66-41DE-BA0A-4E785598B399}" type="slidenum">
              <a:rPr lang="en-US" smtClean="0"/>
              <a:t>‹#›</a:t>
            </a:fld>
            <a:endParaRPr lang="en-US" dirty="0"/>
          </a:p>
        </p:txBody>
      </p:sp>
    </p:spTree>
    <p:extLst>
      <p:ext uri="{BB962C8B-B14F-4D97-AF65-F5344CB8AC3E}">
        <p14:creationId xmlns:p14="http://schemas.microsoft.com/office/powerpoint/2010/main" val="367023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752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332624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5508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31101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9970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240751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58381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25E6B-8B03-4BCE-B99D-0A6498FD1679}"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64022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125E6B-8B03-4BCE-B99D-0A6498FD1679}"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129899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125E6B-8B03-4BCE-B99D-0A6498FD1679}"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183887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125E6B-8B03-4BCE-B99D-0A6498FD1679}"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54690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25E6B-8B03-4BCE-B99D-0A6498FD1679}"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277642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25E6B-8B03-4BCE-B99D-0A6498FD1679}"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83181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125E6B-8B03-4BCE-B99D-0A6498FD1679}"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C3ADE5-86A5-45E3-A325-7F8465E68149}" type="slidenum">
              <a:rPr lang="en-US" smtClean="0"/>
              <a:t>‹#›</a:t>
            </a:fld>
            <a:endParaRPr lang="en-US"/>
          </a:p>
        </p:txBody>
      </p:sp>
    </p:spTree>
    <p:extLst>
      <p:ext uri="{BB962C8B-B14F-4D97-AF65-F5344CB8AC3E}">
        <p14:creationId xmlns:p14="http://schemas.microsoft.com/office/powerpoint/2010/main" val="332119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25E6B-8B03-4BCE-B99D-0A6498FD1679}" type="datetimeFigureOut">
              <a:rPr lang="en-US" smtClean="0"/>
              <a:t>11/13/2025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C3ADE5-86A5-45E3-A325-7F8465E68149}" type="slidenum">
              <a:rPr lang="en-US" smtClean="0"/>
              <a:t>‹#›</a:t>
            </a:fld>
            <a:endParaRPr lang="en-US"/>
          </a:p>
        </p:txBody>
      </p:sp>
    </p:spTree>
    <p:extLst>
      <p:ext uri="{BB962C8B-B14F-4D97-AF65-F5344CB8AC3E}">
        <p14:creationId xmlns:p14="http://schemas.microsoft.com/office/powerpoint/2010/main" val="327216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60E8-1A82-B0DB-1BF0-FDF71DBD5D48}"/>
              </a:ext>
            </a:extLst>
          </p:cNvPr>
          <p:cNvSpPr>
            <a:spLocks noGrp="1"/>
          </p:cNvSpPr>
          <p:nvPr>
            <p:ph type="ctrTitle"/>
          </p:nvPr>
        </p:nvSpPr>
        <p:spPr>
          <a:xfrm>
            <a:off x="1353667" y="1367557"/>
            <a:ext cx="7766936" cy="1646302"/>
          </a:xfrm>
        </p:spPr>
        <p:txBody>
          <a:bodyPr/>
          <a:lstStyle/>
          <a:p>
            <a:r>
              <a:rPr lang="en-US" dirty="0"/>
              <a:t>Village of Garden City</a:t>
            </a:r>
          </a:p>
        </p:txBody>
      </p:sp>
      <p:sp>
        <p:nvSpPr>
          <p:cNvPr id="3" name="Subtitle 2">
            <a:extLst>
              <a:ext uri="{FF2B5EF4-FFF2-40B4-BE49-F238E27FC236}">
                <a16:creationId xmlns:a16="http://schemas.microsoft.com/office/drawing/2014/main" id="{3572FC9D-6D12-AAAD-9011-3DDACEA072E9}"/>
              </a:ext>
            </a:extLst>
          </p:cNvPr>
          <p:cNvSpPr>
            <a:spLocks noGrp="1"/>
          </p:cNvSpPr>
          <p:nvPr>
            <p:ph type="subTitle" idx="1"/>
          </p:nvPr>
        </p:nvSpPr>
        <p:spPr>
          <a:xfrm>
            <a:off x="1507067" y="3657601"/>
            <a:ext cx="7766936" cy="1490132"/>
          </a:xfrm>
        </p:spPr>
        <p:txBody>
          <a:bodyPr/>
          <a:lstStyle/>
          <a:p>
            <a:pPr algn="ctr"/>
            <a:r>
              <a:rPr lang="en-US" sz="3200" dirty="0"/>
              <a:t>Water Department EAB Update </a:t>
            </a:r>
          </a:p>
          <a:p>
            <a:pPr algn="ctr"/>
            <a:r>
              <a:rPr lang="en-US" sz="3200" dirty="0"/>
              <a:t>November 2025</a:t>
            </a:r>
          </a:p>
          <a:p>
            <a:endParaRPr lang="en-US" dirty="0"/>
          </a:p>
        </p:txBody>
      </p:sp>
    </p:spTree>
    <p:extLst>
      <p:ext uri="{BB962C8B-B14F-4D97-AF65-F5344CB8AC3E}">
        <p14:creationId xmlns:p14="http://schemas.microsoft.com/office/powerpoint/2010/main" val="152408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733513B-E3BC-4989-9D1F-BA9B757EBC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92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4DE2E9-F2E0-8705-140D-55BC54B62995}"/>
              </a:ext>
            </a:extLst>
          </p:cNvPr>
          <p:cNvSpPr txBox="1"/>
          <p:nvPr/>
        </p:nvSpPr>
        <p:spPr>
          <a:xfrm>
            <a:off x="816746" y="452761"/>
            <a:ext cx="10351363" cy="5509200"/>
          </a:xfrm>
          <a:prstGeom prst="rect">
            <a:avLst/>
          </a:prstGeom>
          <a:noFill/>
        </p:spPr>
        <p:txBody>
          <a:bodyPr wrap="square">
            <a:spAutoFit/>
          </a:bodyPr>
          <a:lstStyle/>
          <a:p>
            <a:pPr algn="ctr"/>
            <a:r>
              <a:rPr lang="en-US" sz="3200" b="0" i="0" dirty="0">
                <a:solidFill>
                  <a:srgbClr val="4C4C4C"/>
                </a:solidFill>
                <a:effectLst/>
                <a:highlight>
                  <a:srgbClr val="FFFFFF"/>
                </a:highlight>
                <a:latin typeface="Open Sans" panose="020B0606030504020204" pitchFamily="34" charset="0"/>
              </a:rPr>
              <a:t>Packed Tower Air Stripper (AST)</a:t>
            </a:r>
          </a:p>
          <a:p>
            <a:pPr algn="ctr"/>
            <a:endParaRPr lang="en-US" sz="3200" b="0" i="0" dirty="0">
              <a:solidFill>
                <a:srgbClr val="4C4C4C"/>
              </a:solidFill>
              <a:effectLst/>
              <a:highlight>
                <a:srgbClr val="FFFFFF"/>
              </a:highlight>
              <a:latin typeface="Open Sans" panose="020B0606030504020204" pitchFamily="34" charset="0"/>
            </a:endParaRPr>
          </a:p>
          <a:p>
            <a:r>
              <a:rPr lang="en-US" sz="3200" dirty="0">
                <a:solidFill>
                  <a:srgbClr val="4C4C4C"/>
                </a:solidFill>
                <a:highlight>
                  <a:srgbClr val="FFFFFF"/>
                </a:highlight>
                <a:latin typeface="Open Sans" panose="020B0606030504020204" pitchFamily="34" charset="0"/>
              </a:rPr>
              <a:t>T</a:t>
            </a:r>
            <a:r>
              <a:rPr lang="en-US" sz="3200" b="0" i="0" dirty="0">
                <a:solidFill>
                  <a:srgbClr val="4C4C4C"/>
                </a:solidFill>
                <a:effectLst/>
                <a:highlight>
                  <a:srgbClr val="FFFFFF"/>
                </a:highlight>
                <a:latin typeface="Open Sans" panose="020B0606030504020204" pitchFamily="34" charset="0"/>
              </a:rPr>
              <a:t>ypically uses a counter-flow design with a cylindrical tower containing a specially designed packing media that provides a large surface area for air/water contact. Contaminated water flows down through the packing while air flows upward. VOCs or other contaminants are transferred from the contaminated water stream to the air stream, which then flows out through the top of the tower. Clean water flows out at the bottom of the tower.</a:t>
            </a:r>
            <a:endParaRPr lang="en-US" sz="3200" dirty="0"/>
          </a:p>
        </p:txBody>
      </p:sp>
    </p:spTree>
    <p:extLst>
      <p:ext uri="{BB962C8B-B14F-4D97-AF65-F5344CB8AC3E}">
        <p14:creationId xmlns:p14="http://schemas.microsoft.com/office/powerpoint/2010/main" val="288631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E8D370-7218-7378-6A71-946FA6814F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5797" y="0"/>
            <a:ext cx="6662056" cy="6951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83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AI-generated content may be incorrect.">
            <a:extLst>
              <a:ext uri="{FF2B5EF4-FFF2-40B4-BE49-F238E27FC236}">
                <a16:creationId xmlns:a16="http://schemas.microsoft.com/office/drawing/2014/main" id="{EC77A9B3-89AC-B3A4-0E09-C39AD8E00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51" y="-78180"/>
            <a:ext cx="10934700" cy="6791325"/>
          </a:xfrm>
          <a:prstGeom prst="rect">
            <a:avLst/>
          </a:prstGeom>
          <a:solidFill>
            <a:schemeClr val="tx1"/>
          </a:solidFill>
        </p:spPr>
      </p:pic>
      <p:sp>
        <p:nvSpPr>
          <p:cNvPr id="2" name="Rectangle 1">
            <a:extLst>
              <a:ext uri="{FF2B5EF4-FFF2-40B4-BE49-F238E27FC236}">
                <a16:creationId xmlns:a16="http://schemas.microsoft.com/office/drawing/2014/main" id="{CE11EE74-1659-44EB-F09E-BE271294AAFD}"/>
              </a:ext>
            </a:extLst>
          </p:cNvPr>
          <p:cNvSpPr/>
          <p:nvPr/>
        </p:nvSpPr>
        <p:spPr>
          <a:xfrm>
            <a:off x="5296278" y="2290527"/>
            <a:ext cx="2109457" cy="307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03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AI-generated content may be incorrect.">
            <a:extLst>
              <a:ext uri="{FF2B5EF4-FFF2-40B4-BE49-F238E27FC236}">
                <a16:creationId xmlns:a16="http://schemas.microsoft.com/office/drawing/2014/main" id="{0E4249F7-85FC-403B-D302-40D33362F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52387"/>
            <a:ext cx="9925050" cy="6753225"/>
          </a:xfrm>
          <a:prstGeom prst="rect">
            <a:avLst/>
          </a:prstGeom>
        </p:spPr>
      </p:pic>
    </p:spTree>
    <p:extLst>
      <p:ext uri="{BB962C8B-B14F-4D97-AF65-F5344CB8AC3E}">
        <p14:creationId xmlns:p14="http://schemas.microsoft.com/office/powerpoint/2010/main" val="314179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AI-generated content may be incorrect.">
            <a:extLst>
              <a:ext uri="{FF2B5EF4-FFF2-40B4-BE49-F238E27FC236}">
                <a16:creationId xmlns:a16="http://schemas.microsoft.com/office/drawing/2014/main" id="{DE6B682A-1FD7-18ED-E480-4DA8976DE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 y="95250"/>
            <a:ext cx="11268075" cy="6762750"/>
          </a:xfrm>
          <a:prstGeom prst="rect">
            <a:avLst/>
          </a:prstGeom>
        </p:spPr>
      </p:pic>
    </p:spTree>
    <p:extLst>
      <p:ext uri="{BB962C8B-B14F-4D97-AF65-F5344CB8AC3E}">
        <p14:creationId xmlns:p14="http://schemas.microsoft.com/office/powerpoint/2010/main" val="331984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80CD-C641-9720-947D-0DF9690415A6}"/>
              </a:ext>
            </a:extLst>
          </p:cNvPr>
          <p:cNvSpPr>
            <a:spLocks noGrp="1"/>
          </p:cNvSpPr>
          <p:nvPr>
            <p:ph type="title"/>
          </p:nvPr>
        </p:nvSpPr>
        <p:spPr/>
        <p:txBody>
          <a:bodyPr>
            <a:normAutofit/>
          </a:bodyPr>
          <a:lstStyle/>
          <a:p>
            <a:r>
              <a:rPr lang="en-US" sz="4800" dirty="0"/>
              <a:t>Questions??</a:t>
            </a:r>
          </a:p>
        </p:txBody>
      </p:sp>
      <p:sp>
        <p:nvSpPr>
          <p:cNvPr id="3" name="Text Placeholder 2">
            <a:extLst>
              <a:ext uri="{FF2B5EF4-FFF2-40B4-BE49-F238E27FC236}">
                <a16:creationId xmlns:a16="http://schemas.microsoft.com/office/drawing/2014/main" id="{40A19EC3-A96C-6745-E8D5-1291BB3D0231}"/>
              </a:ext>
            </a:extLst>
          </p:cNvPr>
          <p:cNvSpPr>
            <a:spLocks noGrp="1"/>
          </p:cNvSpPr>
          <p:nvPr>
            <p:ph type="body" idx="1"/>
          </p:nvPr>
        </p:nvSpPr>
        <p:spPr>
          <a:xfrm>
            <a:off x="846010" y="3307425"/>
            <a:ext cx="8596668" cy="1570962"/>
          </a:xfrm>
        </p:spPr>
        <p:txBody>
          <a:bodyPr>
            <a:noAutofit/>
          </a:bodyPr>
          <a:lstStyle/>
          <a:p>
            <a:r>
              <a:rPr lang="en-US" sz="2800" dirty="0"/>
              <a:t>Thank you, </a:t>
            </a:r>
          </a:p>
          <a:p>
            <a:r>
              <a:rPr lang="en-US" sz="2800" dirty="0"/>
              <a:t>Environmental Advisory Board</a:t>
            </a:r>
          </a:p>
          <a:p>
            <a:r>
              <a:rPr lang="en-US" sz="2800" dirty="0"/>
              <a:t>Stan Carey, Water Superintendent</a:t>
            </a:r>
          </a:p>
        </p:txBody>
      </p:sp>
    </p:spTree>
    <p:extLst>
      <p:ext uri="{BB962C8B-B14F-4D97-AF65-F5344CB8AC3E}">
        <p14:creationId xmlns:p14="http://schemas.microsoft.com/office/powerpoint/2010/main" val="334892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132671-ABF4-3239-0257-D5D7B6794EB2}"/>
              </a:ext>
            </a:extLst>
          </p:cNvPr>
          <p:cNvSpPr txBox="1"/>
          <p:nvPr/>
        </p:nvSpPr>
        <p:spPr>
          <a:xfrm>
            <a:off x="2100404" y="922393"/>
            <a:ext cx="8148119" cy="3660041"/>
          </a:xfrm>
          <a:prstGeom prst="rect">
            <a:avLst/>
          </a:prstGeom>
          <a:noFill/>
        </p:spPr>
        <p:txBody>
          <a:bodyPr wrap="square">
            <a:spAutoFit/>
          </a:bodyPr>
          <a:lstStyle/>
          <a:p>
            <a:pPr marL="0" marR="0">
              <a:lnSpc>
                <a:spcPct val="115000"/>
              </a:lnSpc>
              <a:spcAft>
                <a:spcPts val="800"/>
              </a:spcAft>
              <a:buNone/>
            </a:pPr>
            <a:r>
              <a:rPr lang="en-US" sz="2400" kern="100" dirty="0">
                <a:latin typeface="Aptos" panose="020B0004020202020204" pitchFamily="34" charset="0"/>
                <a:ea typeface="Aptos" panose="020B0004020202020204" pitchFamily="34" charset="0"/>
                <a:cs typeface="Times New Roman" panose="02020603050405020304" pitchFamily="18" charset="0"/>
              </a:rPr>
              <a:t>				</a:t>
            </a: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Project Update</a:t>
            </a: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Well 9 (Edgemere) AOP Treatment project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Water Main Replacement at the DPW Yard and Pool area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Old Water Woks Building Renovations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Cedar Valley Sewer Lift Station Replacement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Hydrant Replacement Water Main Upgrade Project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b="1" u="sng" kern="100" dirty="0">
                <a:effectLst/>
                <a:latin typeface="Aptos" panose="020B0004020202020204" pitchFamily="34" charset="0"/>
                <a:ea typeface="Aptos" panose="020B0004020202020204" pitchFamily="34" charset="0"/>
                <a:cs typeface="Times New Roman" panose="02020603050405020304" pitchFamily="18" charset="0"/>
              </a:rPr>
              <a:t>Village Hall water and fire service replacement project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997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6CC6E-EC22-7D98-829A-03F5610554E2}"/>
              </a:ext>
            </a:extLst>
          </p:cNvPr>
          <p:cNvSpPr>
            <a:spLocks noGrp="1"/>
          </p:cNvSpPr>
          <p:nvPr>
            <p:ph type="title"/>
          </p:nvPr>
        </p:nvSpPr>
        <p:spPr/>
        <p:txBody>
          <a:bodyPr/>
          <a:lstStyle/>
          <a:p>
            <a:pPr algn="ctr"/>
            <a:r>
              <a:rPr lang="en-US" sz="4400" dirty="0"/>
              <a:t>Steps</a:t>
            </a:r>
            <a:r>
              <a:rPr lang="en-US" dirty="0"/>
              <a:t> the Village Continues to take to Assist Residents:</a:t>
            </a:r>
          </a:p>
        </p:txBody>
      </p:sp>
      <p:sp>
        <p:nvSpPr>
          <p:cNvPr id="3" name="Content Placeholder 2">
            <a:extLst>
              <a:ext uri="{FF2B5EF4-FFF2-40B4-BE49-F238E27FC236}">
                <a16:creationId xmlns:a16="http://schemas.microsoft.com/office/drawing/2014/main" id="{33C917A8-ED89-EE23-55A8-BDB86B6DA665}"/>
              </a:ext>
            </a:extLst>
          </p:cNvPr>
          <p:cNvSpPr>
            <a:spLocks noGrp="1"/>
          </p:cNvSpPr>
          <p:nvPr>
            <p:ph idx="1"/>
          </p:nvPr>
        </p:nvSpPr>
        <p:spPr>
          <a:xfrm>
            <a:off x="677334" y="2160589"/>
            <a:ext cx="8596668" cy="4545011"/>
          </a:xfrm>
        </p:spPr>
        <p:txBody>
          <a:bodyPr>
            <a:normAutofit fontScale="92500" lnSpcReduction="20000"/>
          </a:bodyPr>
          <a:lstStyle/>
          <a:p>
            <a:r>
              <a:rPr lang="en-US" sz="3200" dirty="0"/>
              <a:t>Free lead testing for all residential homes</a:t>
            </a:r>
          </a:p>
          <a:p>
            <a:r>
              <a:rPr lang="en-US" sz="3200" dirty="0"/>
              <a:t>Road Opening permit </a:t>
            </a:r>
            <a:r>
              <a:rPr lang="en-US" sz="3200" b="1" u="sng" dirty="0"/>
              <a:t>fees</a:t>
            </a:r>
            <a:r>
              <a:rPr lang="en-US" sz="3200" dirty="0"/>
              <a:t> are waived for Lead Service Line Replacements</a:t>
            </a:r>
          </a:p>
          <a:p>
            <a:r>
              <a:rPr lang="en-US" sz="3200" dirty="0"/>
              <a:t>Identification program mandated by EPA</a:t>
            </a:r>
          </a:p>
          <a:p>
            <a:r>
              <a:rPr lang="en-US" sz="3200" dirty="0"/>
              <a:t>In home inspection assistance</a:t>
            </a:r>
          </a:p>
          <a:p>
            <a:r>
              <a:rPr lang="en-US" sz="3200" dirty="0"/>
              <a:t>Web page to upload residents service line material type</a:t>
            </a:r>
          </a:p>
          <a:p>
            <a:r>
              <a:rPr lang="en-US" sz="3200" dirty="0"/>
              <a:t>EPA required deadline is now yearly.</a:t>
            </a:r>
          </a:p>
          <a:p>
            <a:r>
              <a:rPr lang="en-US" sz="3200" dirty="0"/>
              <a:t>Lead services must be replaced by 2037</a:t>
            </a:r>
          </a:p>
          <a:p>
            <a:endParaRPr lang="en-US" sz="3200" dirty="0"/>
          </a:p>
          <a:p>
            <a:endParaRPr lang="en-US" dirty="0"/>
          </a:p>
        </p:txBody>
      </p:sp>
    </p:spTree>
    <p:extLst>
      <p:ext uri="{BB962C8B-B14F-4D97-AF65-F5344CB8AC3E}">
        <p14:creationId xmlns:p14="http://schemas.microsoft.com/office/powerpoint/2010/main" val="95491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6EE47D-4C2C-F336-13F7-0F7DD142618E}"/>
              </a:ext>
            </a:extLst>
          </p:cNvPr>
          <p:cNvGraphicFramePr>
            <a:graphicFrameLocks noGrp="1"/>
          </p:cNvGraphicFramePr>
          <p:nvPr>
            <p:extLst>
              <p:ext uri="{D42A27DB-BD31-4B8C-83A1-F6EECF244321}">
                <p14:modId xmlns:p14="http://schemas.microsoft.com/office/powerpoint/2010/main" val="1832362161"/>
              </p:ext>
            </p:extLst>
          </p:nvPr>
        </p:nvGraphicFramePr>
        <p:xfrm>
          <a:off x="1126309" y="1358009"/>
          <a:ext cx="9941260" cy="4138359"/>
        </p:xfrm>
        <a:graphic>
          <a:graphicData uri="http://schemas.openxmlformats.org/drawingml/2006/table">
            <a:tbl>
              <a:tblPr firstRow="1" bandRow="1">
                <a:tableStyleId>{5C22544A-7EE6-4342-B048-85BDC9FD1C3A}</a:tableStyleId>
              </a:tblPr>
              <a:tblGrid>
                <a:gridCol w="4930113">
                  <a:extLst>
                    <a:ext uri="{9D8B030D-6E8A-4147-A177-3AD203B41FA5}">
                      <a16:colId xmlns:a16="http://schemas.microsoft.com/office/drawing/2014/main" val="85798419"/>
                    </a:ext>
                  </a:extLst>
                </a:gridCol>
                <a:gridCol w="755746">
                  <a:extLst>
                    <a:ext uri="{9D8B030D-6E8A-4147-A177-3AD203B41FA5}">
                      <a16:colId xmlns:a16="http://schemas.microsoft.com/office/drawing/2014/main" val="1649632522"/>
                    </a:ext>
                  </a:extLst>
                </a:gridCol>
                <a:gridCol w="755746">
                  <a:extLst>
                    <a:ext uri="{9D8B030D-6E8A-4147-A177-3AD203B41FA5}">
                      <a16:colId xmlns:a16="http://schemas.microsoft.com/office/drawing/2014/main" val="289804743"/>
                    </a:ext>
                  </a:extLst>
                </a:gridCol>
                <a:gridCol w="755746">
                  <a:extLst>
                    <a:ext uri="{9D8B030D-6E8A-4147-A177-3AD203B41FA5}">
                      <a16:colId xmlns:a16="http://schemas.microsoft.com/office/drawing/2014/main" val="791231178"/>
                    </a:ext>
                  </a:extLst>
                </a:gridCol>
                <a:gridCol w="755746">
                  <a:extLst>
                    <a:ext uri="{9D8B030D-6E8A-4147-A177-3AD203B41FA5}">
                      <a16:colId xmlns:a16="http://schemas.microsoft.com/office/drawing/2014/main" val="124087186"/>
                    </a:ext>
                  </a:extLst>
                </a:gridCol>
                <a:gridCol w="1389247">
                  <a:extLst>
                    <a:ext uri="{9D8B030D-6E8A-4147-A177-3AD203B41FA5}">
                      <a16:colId xmlns:a16="http://schemas.microsoft.com/office/drawing/2014/main" val="1067287983"/>
                    </a:ext>
                  </a:extLst>
                </a:gridCol>
                <a:gridCol w="299458">
                  <a:extLst>
                    <a:ext uri="{9D8B030D-6E8A-4147-A177-3AD203B41FA5}">
                      <a16:colId xmlns:a16="http://schemas.microsoft.com/office/drawing/2014/main" val="3501008833"/>
                    </a:ext>
                  </a:extLst>
                </a:gridCol>
                <a:gridCol w="299458">
                  <a:extLst>
                    <a:ext uri="{9D8B030D-6E8A-4147-A177-3AD203B41FA5}">
                      <a16:colId xmlns:a16="http://schemas.microsoft.com/office/drawing/2014/main" val="1151798528"/>
                    </a:ext>
                  </a:extLst>
                </a:gridCol>
              </a:tblGrid>
              <a:tr h="531628">
                <a:tc>
                  <a:txBody>
                    <a:bodyPr/>
                    <a:lstStyle/>
                    <a:p>
                      <a:pPr algn="l" fontAlgn="b"/>
                      <a:r>
                        <a:rPr lang="en-US" sz="2700" u="none" strike="noStrike">
                          <a:effectLst/>
                        </a:rPr>
                        <a:t>III. Summary of Inventory</a:t>
                      </a:r>
                      <a:endParaRPr lang="en-US" sz="2700" b="1"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tc>
                  <a:txBody>
                    <a:bodyPr/>
                    <a:lstStyle/>
                    <a:p>
                      <a:pPr algn="l" fontAlgn="b"/>
                      <a:endParaRPr lang="en-US" sz="2700" b="0" i="0" u="none" strike="noStrike">
                        <a:solidFill>
                          <a:srgbClr val="000000"/>
                        </a:solidFill>
                        <a:effectLst/>
                        <a:latin typeface="Arial" panose="020B0604020202020204" pitchFamily="34" charset="0"/>
                      </a:endParaRPr>
                    </a:p>
                  </a:txBody>
                  <a:tcPr marL="23691" marR="23691" marT="23691" marB="0" anchor="b"/>
                </a:tc>
                <a:extLst>
                  <a:ext uri="{0D108BD9-81ED-4DB2-BD59-A6C34878D82A}">
                    <a16:rowId xmlns:a16="http://schemas.microsoft.com/office/drawing/2014/main" val="1305024060"/>
                  </a:ext>
                </a:extLst>
              </a:tr>
              <a:tr h="948591">
                <a:tc gridSpan="5">
                  <a:txBody>
                    <a:bodyPr/>
                    <a:lstStyle/>
                    <a:p>
                      <a:pPr algn="l" fontAlgn="b"/>
                      <a:r>
                        <a:rPr lang="en-US" sz="2700" u="none" strike="noStrike">
                          <a:effectLst/>
                        </a:rPr>
                        <a:t>Total Number of Service Lines in the Distribution System</a:t>
                      </a:r>
                      <a:endParaRPr lang="en-US" sz="2700" b="0" i="0" u="none" strike="noStrike">
                        <a:solidFill>
                          <a:srgbClr val="000000"/>
                        </a:solidFill>
                        <a:effectLst/>
                        <a:latin typeface="Arial" panose="020B0604020202020204" pitchFamily="34" charset="0"/>
                      </a:endParaRPr>
                    </a:p>
                  </a:txBody>
                  <a:tcPr marL="213220"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u="none" strike="noStrike">
                          <a:effectLst/>
                        </a:rPr>
                        <a:t>6960</a:t>
                      </a:r>
                      <a:endParaRPr lang="en-US" sz="2700" b="0" i="0" u="none" strike="noStrike">
                        <a:solidFill>
                          <a:srgbClr val="000000"/>
                        </a:solidFill>
                        <a:effectLst/>
                        <a:latin typeface="Arial" panose="020B0604020202020204" pitchFamily="34" charset="0"/>
                      </a:endParaRP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4076265"/>
                  </a:ext>
                </a:extLst>
              </a:tr>
              <a:tr h="531628">
                <a:tc gridSpan="5">
                  <a:txBody>
                    <a:bodyPr/>
                    <a:lstStyle/>
                    <a:p>
                      <a:pPr algn="l" fontAlgn="b"/>
                      <a:r>
                        <a:rPr lang="en-US" sz="2700" u="none" strike="noStrike">
                          <a:effectLst/>
                        </a:rPr>
                        <a:t>Total Number of Identified Service Lines</a:t>
                      </a:r>
                      <a:endParaRPr lang="en-US" sz="2700" b="0" i="0" u="none" strike="noStrike">
                        <a:solidFill>
                          <a:srgbClr val="000000"/>
                        </a:solidFill>
                        <a:effectLst/>
                        <a:latin typeface="Arial" panose="020B0604020202020204" pitchFamily="34" charset="0"/>
                      </a:endParaRPr>
                    </a:p>
                  </a:txBody>
                  <a:tcPr marL="426439"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u="none" strike="noStrike" dirty="0">
                          <a:effectLst/>
                        </a:rPr>
                        <a:t>3422</a:t>
                      </a:r>
                      <a:endParaRPr lang="en-US" sz="2700" b="0" i="0" u="none" strike="noStrike" dirty="0">
                        <a:solidFill>
                          <a:srgbClr val="000000"/>
                        </a:solidFill>
                        <a:effectLst/>
                        <a:latin typeface="Arial" panose="020B0604020202020204" pitchFamily="34" charset="0"/>
                      </a:endParaRP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1486730"/>
                  </a:ext>
                </a:extLst>
              </a:tr>
              <a:tr h="531628">
                <a:tc gridSpan="5">
                  <a:txBody>
                    <a:bodyPr/>
                    <a:lstStyle/>
                    <a:p>
                      <a:pPr algn="l" fontAlgn="b"/>
                      <a:r>
                        <a:rPr lang="en-US" sz="2700" u="none" strike="noStrike">
                          <a:effectLst/>
                        </a:rPr>
                        <a:t>Total Number of Lead Service Lines</a:t>
                      </a:r>
                      <a:endParaRPr lang="en-US" sz="2700" b="0" i="0" u="none" strike="noStrike">
                        <a:solidFill>
                          <a:srgbClr val="000000"/>
                        </a:solidFill>
                        <a:effectLst/>
                        <a:latin typeface="Arial" panose="020B0604020202020204" pitchFamily="34" charset="0"/>
                      </a:endParaRPr>
                    </a:p>
                  </a:txBody>
                  <a:tcPr marL="852879"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u="none" strike="noStrike" dirty="0">
                          <a:effectLst/>
                        </a:rPr>
                        <a:t>1190</a:t>
                      </a:r>
                      <a:endParaRPr lang="en-US" sz="2700" b="0" i="0" u="none" strike="noStrike" dirty="0">
                        <a:solidFill>
                          <a:srgbClr val="000000"/>
                        </a:solidFill>
                        <a:effectLst/>
                        <a:latin typeface="Arial" panose="020B0604020202020204" pitchFamily="34" charset="0"/>
                      </a:endParaRP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007469"/>
                  </a:ext>
                </a:extLst>
              </a:tr>
              <a:tr h="531628">
                <a:tc gridSpan="5">
                  <a:txBody>
                    <a:bodyPr/>
                    <a:lstStyle/>
                    <a:p>
                      <a:pPr algn="l" fontAlgn="b"/>
                      <a:r>
                        <a:rPr lang="en-US" sz="2700" u="none" strike="noStrike">
                          <a:effectLst/>
                        </a:rPr>
                        <a:t>Total Number of GSLRR</a:t>
                      </a:r>
                      <a:endParaRPr lang="en-US" sz="2700" b="0" i="0" u="none" strike="noStrike">
                        <a:solidFill>
                          <a:srgbClr val="000000"/>
                        </a:solidFill>
                        <a:effectLst/>
                        <a:latin typeface="Arial" panose="020B0604020202020204" pitchFamily="34" charset="0"/>
                      </a:endParaRPr>
                    </a:p>
                  </a:txBody>
                  <a:tcPr marL="852879"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b="0" i="0" u="none" strike="noStrike" dirty="0">
                          <a:solidFill>
                            <a:srgbClr val="000000"/>
                          </a:solidFill>
                          <a:effectLst/>
                          <a:latin typeface="Arial" panose="020B0604020202020204" pitchFamily="34" charset="0"/>
                        </a:rPr>
                        <a:t>60</a:t>
                      </a: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6841118"/>
                  </a:ext>
                </a:extLst>
              </a:tr>
              <a:tr h="531628">
                <a:tc gridSpan="5">
                  <a:txBody>
                    <a:bodyPr/>
                    <a:lstStyle/>
                    <a:p>
                      <a:pPr algn="l" fontAlgn="b"/>
                      <a:r>
                        <a:rPr lang="en-US" sz="2700" u="none" strike="noStrike">
                          <a:effectLst/>
                        </a:rPr>
                        <a:t>Total Number of Non-LSL</a:t>
                      </a:r>
                      <a:endParaRPr lang="en-US" sz="2700" b="0" i="0" u="none" strike="noStrike">
                        <a:solidFill>
                          <a:srgbClr val="000000"/>
                        </a:solidFill>
                        <a:effectLst/>
                        <a:latin typeface="Arial" panose="020B0604020202020204" pitchFamily="34" charset="0"/>
                      </a:endParaRPr>
                    </a:p>
                  </a:txBody>
                  <a:tcPr marL="852879"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b="0" i="0" u="none" strike="noStrike" dirty="0">
                          <a:solidFill>
                            <a:srgbClr val="000000"/>
                          </a:solidFill>
                          <a:effectLst/>
                          <a:latin typeface="Arial" panose="020B0604020202020204" pitchFamily="34" charset="0"/>
                        </a:rPr>
                        <a:t>2172</a:t>
                      </a: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5031821"/>
                  </a:ext>
                </a:extLst>
              </a:tr>
              <a:tr h="531628">
                <a:tc gridSpan="5">
                  <a:txBody>
                    <a:bodyPr/>
                    <a:lstStyle/>
                    <a:p>
                      <a:pPr algn="l" fontAlgn="b"/>
                      <a:r>
                        <a:rPr lang="en-US" sz="2700" u="none" strike="noStrike">
                          <a:effectLst/>
                        </a:rPr>
                        <a:t>Total Number of Unknown Service Lines</a:t>
                      </a:r>
                      <a:endParaRPr lang="en-US" sz="2700" b="0" i="0" u="none" strike="noStrike">
                        <a:solidFill>
                          <a:srgbClr val="000000"/>
                        </a:solidFill>
                        <a:effectLst/>
                        <a:latin typeface="Arial" panose="020B0604020202020204" pitchFamily="34" charset="0"/>
                      </a:endParaRPr>
                    </a:p>
                  </a:txBody>
                  <a:tcPr marL="426439" marR="23691" marT="236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r" fontAlgn="b"/>
                      <a:r>
                        <a:rPr lang="en-US" sz="2700" u="none" strike="noStrike" dirty="0">
                          <a:effectLst/>
                        </a:rPr>
                        <a:t>3534</a:t>
                      </a:r>
                      <a:endParaRPr lang="en-US" sz="2700" b="0" i="0" u="none" strike="noStrike" dirty="0">
                        <a:solidFill>
                          <a:srgbClr val="000000"/>
                        </a:solidFill>
                        <a:effectLst/>
                        <a:latin typeface="Arial" panose="020B0604020202020204" pitchFamily="34" charset="0"/>
                      </a:endParaRPr>
                    </a:p>
                  </a:txBody>
                  <a:tcPr marL="23691" marR="213220" marT="2369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7257060"/>
                  </a:ext>
                </a:extLst>
              </a:tr>
            </a:tbl>
          </a:graphicData>
        </a:graphic>
      </p:graphicFrame>
    </p:spTree>
    <p:extLst>
      <p:ext uri="{BB962C8B-B14F-4D97-AF65-F5344CB8AC3E}">
        <p14:creationId xmlns:p14="http://schemas.microsoft.com/office/powerpoint/2010/main" val="112516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823F-83C9-9C43-D1D4-04A200BA58F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780D4CD-8A93-D558-AE05-0AD01336B5E6}"/>
              </a:ext>
            </a:extLst>
          </p:cNvPr>
          <p:cNvSpPr>
            <a:spLocks noGrp="1"/>
          </p:cNvSpPr>
          <p:nvPr>
            <p:ph type="subTitle" idx="1"/>
          </p:nvPr>
        </p:nvSpPr>
        <p:spPr/>
        <p:txBody>
          <a:bodyPr/>
          <a:lstStyle/>
          <a:p>
            <a:endParaRPr lang="en-US"/>
          </a:p>
        </p:txBody>
      </p:sp>
      <p:graphicFrame>
        <p:nvGraphicFramePr>
          <p:cNvPr id="4" name="Object 3">
            <a:extLst>
              <a:ext uri="{FF2B5EF4-FFF2-40B4-BE49-F238E27FC236}">
                <a16:creationId xmlns:a16="http://schemas.microsoft.com/office/drawing/2014/main" id="{590C8D5C-089D-AF60-82D7-991FAD2E3427}"/>
              </a:ext>
            </a:extLst>
          </p:cNvPr>
          <p:cNvGraphicFramePr>
            <a:graphicFrameLocks noChangeAspect="1"/>
          </p:cNvGraphicFramePr>
          <p:nvPr>
            <p:extLst>
              <p:ext uri="{D42A27DB-BD31-4B8C-83A1-F6EECF244321}">
                <p14:modId xmlns:p14="http://schemas.microsoft.com/office/powerpoint/2010/main" val="3859050469"/>
              </p:ext>
            </p:extLst>
          </p:nvPr>
        </p:nvGraphicFramePr>
        <p:xfrm>
          <a:off x="1333499" y="428626"/>
          <a:ext cx="9458325" cy="6172200"/>
        </p:xfrm>
        <a:graphic>
          <a:graphicData uri="http://schemas.openxmlformats.org/presentationml/2006/ole">
            <mc:AlternateContent xmlns:mc="http://schemas.openxmlformats.org/markup-compatibility/2006">
              <mc:Choice xmlns:v="urn:schemas-microsoft-com:vml" Requires="v">
                <p:oleObj name="Acrobat Document" r:id="rId2" imgW="7581875" imgH="5781539" progId="AcroExch.Document.7">
                  <p:embed/>
                </p:oleObj>
              </mc:Choice>
              <mc:Fallback>
                <p:oleObj name="Acrobat Document" r:id="rId2" imgW="7581875" imgH="5781539" progId="AcroExch.Document.7">
                  <p:embed/>
                  <p:pic>
                    <p:nvPicPr>
                      <p:cNvPr id="0" name=""/>
                      <p:cNvPicPr/>
                      <p:nvPr/>
                    </p:nvPicPr>
                    <p:blipFill>
                      <a:blip r:embed="rId3"/>
                      <a:stretch>
                        <a:fillRect/>
                      </a:stretch>
                    </p:blipFill>
                    <p:spPr>
                      <a:xfrm>
                        <a:off x="1333499" y="428626"/>
                        <a:ext cx="9458325" cy="6172200"/>
                      </a:xfrm>
                      <a:prstGeom prst="rect">
                        <a:avLst/>
                      </a:prstGeom>
                    </p:spPr>
                  </p:pic>
                </p:oleObj>
              </mc:Fallback>
            </mc:AlternateContent>
          </a:graphicData>
        </a:graphic>
      </p:graphicFrame>
    </p:spTree>
    <p:extLst>
      <p:ext uri="{BB962C8B-B14F-4D97-AF65-F5344CB8AC3E}">
        <p14:creationId xmlns:p14="http://schemas.microsoft.com/office/powerpoint/2010/main" val="203628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5C80FBE-A4D4-0490-B89A-8E9CB00B0D19}"/>
              </a:ext>
            </a:extLst>
          </p:cNvPr>
          <p:cNvGraphicFramePr>
            <a:graphicFrameLocks/>
          </p:cNvGraphicFramePr>
          <p:nvPr>
            <p:extLst>
              <p:ext uri="{D42A27DB-BD31-4B8C-83A1-F6EECF244321}">
                <p14:modId xmlns:p14="http://schemas.microsoft.com/office/powerpoint/2010/main" val="1419747708"/>
              </p:ext>
            </p:extLst>
          </p:nvPr>
        </p:nvGraphicFramePr>
        <p:xfrm>
          <a:off x="1085850" y="209550"/>
          <a:ext cx="9810750" cy="6076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628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2B90-58CF-8F8C-118C-14E3D6455E94}"/>
              </a:ext>
            </a:extLst>
          </p:cNvPr>
          <p:cNvSpPr>
            <a:spLocks noGrp="1"/>
          </p:cNvSpPr>
          <p:nvPr>
            <p:ph type="ctrTitle"/>
          </p:nvPr>
        </p:nvSpPr>
        <p:spPr>
          <a:xfrm>
            <a:off x="1143082" y="439452"/>
            <a:ext cx="8888684" cy="2541632"/>
          </a:xfrm>
        </p:spPr>
        <p:txBody>
          <a:bodyPr>
            <a:normAutofit/>
          </a:bodyPr>
          <a:lstStyle/>
          <a:p>
            <a:pPr algn="ctr"/>
            <a:r>
              <a:rPr lang="en-US" sz="4000" b="1" i="0" dirty="0">
                <a:solidFill>
                  <a:srgbClr val="19191A"/>
                </a:solidFill>
                <a:effectLst/>
                <a:highlight>
                  <a:srgbClr val="FFFFFF"/>
                </a:highlight>
                <a:latin typeface="noto_sans"/>
              </a:rPr>
              <a:t>The UV Advanced Oxidation Process</a:t>
            </a:r>
            <a:br>
              <a:rPr lang="en-US" sz="4900" b="1" i="0" dirty="0">
                <a:solidFill>
                  <a:srgbClr val="19191A"/>
                </a:solidFill>
                <a:effectLst/>
                <a:highlight>
                  <a:srgbClr val="FFFFFF"/>
                </a:highlight>
                <a:latin typeface="noto_sans"/>
              </a:rPr>
            </a:br>
            <a:endParaRPr lang="en-US" sz="4900" dirty="0"/>
          </a:p>
        </p:txBody>
      </p:sp>
      <p:sp>
        <p:nvSpPr>
          <p:cNvPr id="3" name="Subtitle 2">
            <a:extLst>
              <a:ext uri="{FF2B5EF4-FFF2-40B4-BE49-F238E27FC236}">
                <a16:creationId xmlns:a16="http://schemas.microsoft.com/office/drawing/2014/main" id="{9F3FE580-C279-C4A7-2C5F-93D72D04F625}"/>
              </a:ext>
            </a:extLst>
          </p:cNvPr>
          <p:cNvSpPr>
            <a:spLocks noGrp="1"/>
          </p:cNvSpPr>
          <p:nvPr>
            <p:ph type="subTitle" idx="1"/>
          </p:nvPr>
        </p:nvSpPr>
        <p:spPr>
          <a:xfrm>
            <a:off x="1409413" y="2825715"/>
            <a:ext cx="7766936" cy="2367715"/>
          </a:xfrm>
        </p:spPr>
        <p:txBody>
          <a:bodyPr>
            <a:noAutofit/>
          </a:bodyPr>
          <a:lstStyle/>
          <a:p>
            <a:pPr algn="just"/>
            <a:r>
              <a:rPr lang="en-US" sz="2800" b="0" i="0" dirty="0">
                <a:solidFill>
                  <a:srgbClr val="19191A"/>
                </a:solidFill>
                <a:effectLst/>
                <a:highlight>
                  <a:srgbClr val="FFFFFF"/>
                </a:highlight>
                <a:latin typeface="noto_sans"/>
              </a:rPr>
              <a:t>UV AOP requires UV light and an oxidant, such as hydrogen peroxide or chlorine. The process occurs in the UV chamber instantaneously with oxidizing radicals attacking and decomposing contaminants, so they are no longer harmful.</a:t>
            </a:r>
            <a:endParaRPr lang="en-US" sz="2800" dirty="0"/>
          </a:p>
        </p:txBody>
      </p:sp>
    </p:spTree>
    <p:extLst>
      <p:ext uri="{BB962C8B-B14F-4D97-AF65-F5344CB8AC3E}">
        <p14:creationId xmlns:p14="http://schemas.microsoft.com/office/powerpoint/2010/main" val="270411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8402686-EE34-72CF-35D9-766C5CDCBF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2" b="2257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24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4D8E4-B966-39F0-ACB2-51A8DBF3C4B8}"/>
              </a:ext>
            </a:extLst>
          </p:cNvPr>
          <p:cNvSpPr txBox="1"/>
          <p:nvPr/>
        </p:nvSpPr>
        <p:spPr>
          <a:xfrm>
            <a:off x="621438" y="1065319"/>
            <a:ext cx="8378300" cy="4093428"/>
          </a:xfrm>
          <a:prstGeom prst="rect">
            <a:avLst/>
          </a:prstGeom>
          <a:noFill/>
        </p:spPr>
        <p:txBody>
          <a:bodyPr wrap="square">
            <a:spAutoFit/>
          </a:bodyPr>
          <a:lstStyle/>
          <a:p>
            <a:pPr algn="ctr"/>
            <a:r>
              <a:rPr lang="en-US" sz="3600" dirty="0"/>
              <a:t>Granular Activated Carbon</a:t>
            </a:r>
          </a:p>
          <a:p>
            <a:pPr algn="ctr"/>
            <a:endParaRPr lang="en-US" sz="2800" dirty="0"/>
          </a:p>
          <a:p>
            <a:pPr algn="just"/>
            <a:r>
              <a:rPr lang="en-US" sz="2800" dirty="0"/>
              <a:t>GAC treatment typically involves pumping contaminated water or soil vapor through a column or tank filled with GAC. As contaminated material flows through the GAC, the contaminants sorb to the outer and inner surfaces of the granules. The water or vapor exiting the container is cleaner.</a:t>
            </a:r>
          </a:p>
        </p:txBody>
      </p:sp>
    </p:spTree>
    <p:extLst>
      <p:ext uri="{BB962C8B-B14F-4D97-AF65-F5344CB8AC3E}">
        <p14:creationId xmlns:p14="http://schemas.microsoft.com/office/powerpoint/2010/main" val="12427720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37</TotalTime>
  <Words>370</Words>
  <Application>Microsoft Office PowerPoint</Application>
  <PresentationFormat>Widescreen</PresentationFormat>
  <Paragraphs>47</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Aptos</vt:lpstr>
      <vt:lpstr>Arial</vt:lpstr>
      <vt:lpstr>noto_sans</vt:lpstr>
      <vt:lpstr>Open Sans</vt:lpstr>
      <vt:lpstr>Trebuchet MS</vt:lpstr>
      <vt:lpstr>Wingdings 3</vt:lpstr>
      <vt:lpstr>Facet</vt:lpstr>
      <vt:lpstr>Acrobat Document</vt:lpstr>
      <vt:lpstr>Village of Garden City</vt:lpstr>
      <vt:lpstr>PowerPoint Presentation</vt:lpstr>
      <vt:lpstr>Steps the Village Continues to take to Assist Residents:</vt:lpstr>
      <vt:lpstr>PowerPoint Presentation</vt:lpstr>
      <vt:lpstr>PowerPoint Presentation</vt:lpstr>
      <vt:lpstr>PowerPoint Presentation</vt:lpstr>
      <vt:lpstr>The UV Advanced Oxidation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Carey</dc:creator>
  <cp:lastModifiedBy>Carol Astone</cp:lastModifiedBy>
  <cp:revision>15</cp:revision>
  <dcterms:created xsi:type="dcterms:W3CDTF">2025-11-07T13:12:59Z</dcterms:created>
  <dcterms:modified xsi:type="dcterms:W3CDTF">2025-11-13T13:03:25Z</dcterms:modified>
</cp:coreProperties>
</file>