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Georgia" panose="02040502050405020303" pitchFamily="18" charset="0"/>
      <p:regular r:id="rId22"/>
      <p:bold r:id="rId23"/>
      <p:italic r:id="rId24"/>
      <p:boldItalic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98">
          <p15:clr>
            <a:srgbClr val="747775"/>
          </p15:clr>
        </p15:guide>
        <p15:guide id="2" pos="29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936" y="66"/>
      </p:cViewPr>
      <p:guideLst>
        <p:guide orient="horz" pos="2898"/>
        <p:guide pos="29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LEAVE BLANK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9c07ab272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9c07ab27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Dana</a:t>
            </a:r>
            <a:endParaRPr/>
          </a:p>
          <a:p>
            <a:pPr marL="457200" lvl="0" indent="-298450" algn="l" rtl="0">
              <a:spcBef>
                <a:spcPts val="0"/>
              </a:spcBef>
              <a:spcAft>
                <a:spcPts val="0"/>
              </a:spcAft>
              <a:buSzPts val="1100"/>
              <a:buChar char="●"/>
            </a:pPr>
            <a:r>
              <a:rPr lang="en"/>
              <a:t>Dog parks</a:t>
            </a:r>
            <a:endParaRPr/>
          </a:p>
          <a:p>
            <a:pPr marL="457200" lvl="0" indent="-298450" algn="l" rtl="0">
              <a:spcBef>
                <a:spcPts val="0"/>
              </a:spcBef>
              <a:spcAft>
                <a:spcPts val="0"/>
              </a:spcAft>
              <a:buSzPts val="1100"/>
              <a:buChar char="●"/>
            </a:pPr>
            <a:r>
              <a:rPr lang="en"/>
              <a:t>Stratford</a:t>
            </a:r>
            <a:endParaRPr/>
          </a:p>
          <a:p>
            <a:pPr marL="457200" lvl="0" indent="-298450" algn="l" rtl="0">
              <a:spcBef>
                <a:spcPts val="0"/>
              </a:spcBef>
              <a:spcAft>
                <a:spcPts val="0"/>
              </a:spcAft>
              <a:buSzPts val="1100"/>
              <a:buChar char="●"/>
            </a:pPr>
            <a:r>
              <a:rPr lang="en"/>
              <a:t>Tullamore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3611d0188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3611d0188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Dana</a:t>
            </a:r>
            <a:endParaRPr/>
          </a:p>
          <a:p>
            <a:pPr marL="457200" lvl="0" indent="-298450" algn="l" rtl="0">
              <a:spcBef>
                <a:spcPts val="0"/>
              </a:spcBef>
              <a:spcAft>
                <a:spcPts val="0"/>
              </a:spcAft>
              <a:buSzPts val="1100"/>
              <a:buChar char="●"/>
            </a:pPr>
            <a:r>
              <a:rPr lang="en"/>
              <a:t>Dog parks</a:t>
            </a:r>
            <a:endParaRPr/>
          </a:p>
          <a:p>
            <a:pPr marL="457200" lvl="0" indent="-298450" algn="l" rtl="0">
              <a:spcBef>
                <a:spcPts val="0"/>
              </a:spcBef>
              <a:spcAft>
                <a:spcPts val="0"/>
              </a:spcAft>
              <a:buSzPts val="1100"/>
              <a:buChar char="●"/>
            </a:pPr>
            <a:r>
              <a:rPr lang="en"/>
              <a:t>Stratford</a:t>
            </a:r>
            <a:endParaRPr/>
          </a:p>
          <a:p>
            <a:pPr marL="457200" lvl="0" indent="-298450" algn="l" rtl="0">
              <a:spcBef>
                <a:spcPts val="0"/>
              </a:spcBef>
              <a:spcAft>
                <a:spcPts val="0"/>
              </a:spcAft>
              <a:buSzPts val="1100"/>
              <a:buChar char="●"/>
            </a:pPr>
            <a:r>
              <a:rPr lang="en"/>
              <a:t>Tullamore</a:t>
            </a:r>
            <a:endParaRPr/>
          </a:p>
          <a:p>
            <a:pPr marL="0" lvl="0" indent="0" algn="l" rtl="0">
              <a:spcBef>
                <a:spcPts val="0"/>
              </a:spcBef>
              <a:spcAft>
                <a:spcPts val="0"/>
              </a:spcAft>
              <a:buNone/>
            </a:pPr>
            <a:r>
              <a:rPr lang="en"/>
              <a:t>Our team observed signs outside of every park</a:t>
            </a:r>
            <a:endParaRPr/>
          </a:p>
          <a:p>
            <a:pPr marL="0" lvl="0" indent="0" algn="l" rtl="0">
              <a:spcBef>
                <a:spcPts val="0"/>
              </a:spcBef>
              <a:spcAft>
                <a:spcPts val="0"/>
              </a:spcAft>
              <a:buNone/>
            </a:pPr>
            <a:r>
              <a:rPr lang="en"/>
              <a:t>But they are just limited to parks and not on the streets</a:t>
            </a:r>
            <a:endParaRPr/>
          </a:p>
          <a:p>
            <a:pPr marL="0" lvl="0" indent="0" algn="l" rtl="0">
              <a:spcBef>
                <a:spcPts val="0"/>
              </a:spcBef>
              <a:spcAft>
                <a:spcPts val="0"/>
              </a:spcAft>
              <a:buNone/>
            </a:pPr>
            <a:r>
              <a:rPr lang="en"/>
              <a:t>But waste we’ve observed is mainly on the streets or sidewalk</a:t>
            </a:r>
            <a:endParaRPr/>
          </a:p>
          <a:p>
            <a:pPr marL="0" lvl="0" indent="0" algn="l" rtl="0">
              <a:spcBef>
                <a:spcPts val="0"/>
              </a:spcBef>
              <a:spcAft>
                <a:spcPts val="0"/>
              </a:spcAft>
              <a:buNone/>
            </a:pPr>
            <a:r>
              <a:rPr lang="en"/>
              <a:t>The dog waste we see on the streets isn’t being picked up. Signs and waste cans are only in the parks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9c07ab27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9c07ab27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Action - Manya</a:t>
            </a: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For our Girl Scout Silver Award, we identified pet waste as a community issue and proposed installing pet waste stations as a solution. Additionally, we are reaching out to local leaders to encourage long-term changes, such as creating and enforcing laws with signs and fines. Our pet stations are just the beginning-we hope our project inspires the town to adopt lasting solutions like other communities have done.</a:t>
            </a:r>
            <a:endParaRPr sz="120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682269b2f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682269b2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 Manya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5243f2348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5243f234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 Manya</a:t>
            </a:r>
            <a:br>
              <a:rPr lang="en"/>
            </a:br>
            <a:r>
              <a:rPr lang="en"/>
              <a:t>Program timeline: May 21 (upon EAB’s approval) through Aug </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5243f23484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5243f2348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Cost - Manya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5243f2348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243f2348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Pilot Location - Juliet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4d499d64ae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4d499d64a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Layout - Juliet</a:t>
            </a:r>
            <a:endParaRPr/>
          </a:p>
          <a:p>
            <a:pPr marL="0" lvl="0" indent="0" algn="l" rtl="0">
              <a:spcBef>
                <a:spcPts val="0"/>
              </a:spcBef>
              <a:spcAft>
                <a:spcPts val="0"/>
              </a:spcAft>
              <a:buNone/>
            </a:pPr>
            <a:endParaRPr/>
          </a:p>
          <a:p>
            <a:pPr marL="0" lvl="0" indent="0" algn="l" rtl="0">
              <a:spcBef>
                <a:spcPts val="0"/>
              </a:spcBef>
              <a:spcAft>
                <a:spcPts val="0"/>
              </a:spcAft>
              <a:buNone/>
            </a:pPr>
            <a:r>
              <a:rPr lang="en"/>
              <a:t>-we have recognized sites where these pet waste stations are going to be more effective. The poop emojis are where we have measures the most complaints and unhappiness with lack of pet owners cleaning up after their pets (off of FaceBook), the dog emojis where ….. (instead add where dog parks are), the blue trash waste emojis are where each of us have selected to set up our pet waste station.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5243f2348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5243f2348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&amp; Community Benefits - Juliet</a:t>
            </a:r>
            <a:endParaRPr/>
          </a:p>
          <a:p>
            <a:pPr marL="0" lvl="0" indent="0" algn="l" rtl="0">
              <a:spcBef>
                <a:spcPts val="0"/>
              </a:spcBef>
              <a:spcAft>
                <a:spcPts val="0"/>
              </a:spcAft>
              <a:buNone/>
            </a:pPr>
            <a:r>
              <a:rPr lang="en"/>
              <a:t>Letter to editor - bring awareness and fundraising for pilot program</a:t>
            </a:r>
            <a:endParaRPr/>
          </a:p>
          <a:p>
            <a:pPr marL="0" lvl="0" indent="0" algn="l" rtl="0">
              <a:spcBef>
                <a:spcPts val="0"/>
              </a:spcBef>
              <a:spcAft>
                <a:spcPts val="0"/>
              </a:spcAft>
              <a:buNone/>
            </a:pPr>
            <a:r>
              <a:rPr lang="en"/>
              <a:t>Pop up events</a:t>
            </a:r>
            <a:endParaRPr/>
          </a:p>
          <a:p>
            <a:pPr marL="457200" lvl="0" indent="-298450" algn="l" rtl="0">
              <a:spcBef>
                <a:spcPts val="0"/>
              </a:spcBef>
              <a:spcAft>
                <a:spcPts val="0"/>
              </a:spcAft>
              <a:buSzPts val="1100"/>
              <a:buAutoNum type="arabicPeriod"/>
            </a:pPr>
            <a:r>
              <a:rPr lang="en"/>
              <a:t>Cathedral campout June 7</a:t>
            </a:r>
            <a:endParaRPr/>
          </a:p>
          <a:p>
            <a:pPr marL="457200" lvl="0" indent="-298450" algn="l" rtl="0">
              <a:spcBef>
                <a:spcPts val="0"/>
              </a:spcBef>
              <a:spcAft>
                <a:spcPts val="0"/>
              </a:spcAft>
              <a:buSzPts val="1100"/>
              <a:buAutoNum type="arabicPeriod"/>
            </a:pPr>
            <a:r>
              <a:rPr lang="en"/>
              <a:t>Library</a:t>
            </a:r>
            <a:endParaRPr/>
          </a:p>
          <a:p>
            <a:pPr marL="457200" lvl="0" indent="-298450" algn="l" rtl="0">
              <a:spcBef>
                <a:spcPts val="0"/>
              </a:spcBef>
              <a:spcAft>
                <a:spcPts val="0"/>
              </a:spcAft>
              <a:buSzPts val="1100"/>
              <a:buAutoNum type="arabicPeriod"/>
            </a:pPr>
            <a:r>
              <a:rPr lang="en"/>
              <a:t>Dog Park</a:t>
            </a:r>
            <a:endParaRPr/>
          </a:p>
          <a:p>
            <a:pPr marL="457200" lvl="0" indent="-298450" algn="l" rtl="0">
              <a:spcBef>
                <a:spcPts val="0"/>
              </a:spcBef>
              <a:spcAft>
                <a:spcPts val="0"/>
              </a:spcAft>
              <a:buSzPts val="1100"/>
              <a:buAutoNum type="arabicPeriod"/>
            </a:pPr>
            <a:r>
              <a:rPr lang="en"/>
              <a:t>Contact new pet store</a:t>
            </a:r>
            <a:br>
              <a:rPr lang="en"/>
            </a:br>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To start distributing these pet waste stations we require funding.</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Calibri"/>
                <a:ea typeface="Calibri"/>
                <a:cs typeface="Calibri"/>
                <a:sym typeface="Calibri"/>
              </a:rPr>
              <a:t>Our plan to gather funds and measure our impact:</a:t>
            </a:r>
            <a:endParaRPr sz="1800">
              <a:solidFill>
                <a:schemeClr val="dk1"/>
              </a:solidFill>
              <a:latin typeface="Calibri"/>
              <a:ea typeface="Calibri"/>
              <a:cs typeface="Calibri"/>
              <a:sym typeface="Calibri"/>
            </a:endParaRPr>
          </a:p>
          <a:p>
            <a:pPr marL="457200" lvl="0" indent="-342900" algn="l" rtl="0">
              <a:lnSpc>
                <a:spcPct val="115000"/>
              </a:lnSpc>
              <a:spcBef>
                <a:spcPts val="12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Letter to the editor of the garden city news to offer garden city residents the option to make a donation to support our project. </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Calibri"/>
                <a:ea typeface="Calibri"/>
                <a:cs typeface="Calibri"/>
                <a:sym typeface="Calibri"/>
              </a:rPr>
              <a:t>-Pop up stations on seventh and the two “dog parks” with a poster and ask for donations</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r>
              <a:rPr lang="en" sz="1800">
                <a:solidFill>
                  <a:schemeClr val="dk1"/>
                </a:solidFill>
                <a:latin typeface="Calibri"/>
                <a:ea typeface="Calibri"/>
                <a:cs typeface="Calibri"/>
                <a:sym typeface="Calibri"/>
              </a:rPr>
              <a:t>- Public survey of gc residents on FB and to measure the success of our project we will send out a survey.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5682269b2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5682269b2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 - Juliet</a:t>
            </a:r>
            <a:endParaRPr/>
          </a:p>
          <a:p>
            <a:pPr marL="0" lvl="0" indent="0" algn="l" rtl="0">
              <a:spcBef>
                <a:spcPts val="0"/>
              </a:spcBef>
              <a:spcAft>
                <a:spcPts val="0"/>
              </a:spcAft>
              <a:buNone/>
            </a:pPr>
            <a:endParaRPr/>
          </a:p>
          <a:p>
            <a:pPr marL="0" lvl="0" indent="0" algn="l" rtl="0">
              <a:spcBef>
                <a:spcPts val="0"/>
              </a:spcBef>
              <a:spcAft>
                <a:spcPts val="0"/>
              </a:spcAft>
              <a:buNone/>
            </a:pPr>
            <a:r>
              <a:rPr lang="en"/>
              <a:t>Goal - approval</a:t>
            </a:r>
            <a:endParaRPr/>
          </a:p>
          <a:p>
            <a:pPr marL="0" lvl="0" indent="0" algn="l" rtl="0">
              <a:spcBef>
                <a:spcPts val="0"/>
              </a:spcBef>
              <a:spcAft>
                <a:spcPts val="0"/>
              </a:spcAft>
              <a:buNone/>
            </a:pPr>
            <a:endParaRPr/>
          </a:p>
          <a:p>
            <a:pPr marL="0" lvl="0" indent="0" algn="l" rtl="0">
              <a:spcBef>
                <a:spcPts val="0"/>
              </a:spcBef>
              <a:spcAft>
                <a:spcPts val="0"/>
              </a:spcAft>
              <a:buNone/>
            </a:pPr>
            <a:r>
              <a:rPr lang="en"/>
              <a:t>As you see. We’ve highlighted this problem. Done research showing this problem exists and a lot can be done to solve problem. Signs, pooper scooper law, creating awareness. As a next step, we would like to get your approval for our pilot program and that way we can continue to educate our community about this program and the solutions we can implement</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Thank you so much for listening to our Silver Award Proposal before we go to any question you may have for us I was hoping to pose some question to you all and hear your feedback or suggestions.</a:t>
            </a:r>
            <a:endParaRPr sz="1800">
              <a:solidFill>
                <a:schemeClr val="dk1"/>
              </a:solidFill>
              <a:latin typeface="Calibri"/>
              <a:ea typeface="Calibri"/>
              <a:cs typeface="Calibri"/>
              <a:sym typeface="Calibri"/>
            </a:endParaRPr>
          </a:p>
          <a:p>
            <a:pPr marL="457200" lvl="0" indent="-342900" algn="l" rtl="0">
              <a:lnSpc>
                <a:spcPct val="115000"/>
              </a:lnSpc>
              <a:spcBef>
                <a:spcPts val="12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Do you think there are better solutions that we can add or propose? Like we have recognized a lack of trash bins around GC would this be something worth mentioning and improving on?</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How can we enforce these fines? And whose jobs would it be to enforce the fines?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Do you think this will require ongoing funding for maintenance of these stations and supplies like the poop bags? If so, how could we go about collecting that?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243f23484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243f2348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 - Jovana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243f2348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243f234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 - Jovana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243f23484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243f2348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Jovana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243f2348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243f234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Dana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5243f2348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5243f2348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Dana</a:t>
            </a:r>
            <a:endParaRPr/>
          </a:p>
          <a:p>
            <a:pPr marL="0" lvl="0" indent="0" algn="l" rtl="0">
              <a:spcBef>
                <a:spcPts val="0"/>
              </a:spcBef>
              <a:spcAft>
                <a:spcPts val="0"/>
              </a:spcAft>
              <a:buNone/>
            </a:pPr>
            <a:r>
              <a:rPr lang="en"/>
              <a:t>Say what enforcement means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6ebceccf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6ebceccf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Research: Dana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towns have installed signs in [parks reminding and enforcing residents to clean up</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6ebceccf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6ebcecc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Research: Dana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6ebceccf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6ebceccf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Dana</a:t>
            </a:r>
            <a:endParaRPr/>
          </a:p>
          <a:p>
            <a:pPr marL="457200" lvl="0" indent="-298450" algn="l" rtl="0">
              <a:spcBef>
                <a:spcPts val="0"/>
              </a:spcBef>
              <a:spcAft>
                <a:spcPts val="0"/>
              </a:spcAft>
              <a:buSzPts val="1100"/>
              <a:buChar char="●"/>
            </a:pPr>
            <a:r>
              <a:rPr lang="en"/>
              <a:t>double day Court is not private area but to make sure to keep their space clean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3.jpg"/><Relationship Id="rId4" Type="http://schemas.openxmlformats.org/officeDocument/2006/relationships/image" Target="../media/image46.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g"/><Relationship Id="rId7"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7.jpg"/><Relationship Id="rId7"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00007" y="4804500"/>
            <a:ext cx="4869584" cy="5143498"/>
          </a:xfrm>
          <a:prstGeom prst="rect">
            <a:avLst/>
          </a:prstGeom>
          <a:noFill/>
          <a:ln>
            <a:noFill/>
          </a:ln>
        </p:spPr>
      </p:pic>
      <p:sp>
        <p:nvSpPr>
          <p:cNvPr id="55" name="Google Shape;55;p13"/>
          <p:cNvSpPr txBox="1">
            <a:spLocks noGrp="1"/>
          </p:cNvSpPr>
          <p:nvPr>
            <p:ph type="ctrTitle"/>
          </p:nvPr>
        </p:nvSpPr>
        <p:spPr>
          <a:xfrm>
            <a:off x="232500" y="1001575"/>
            <a:ext cx="8679000" cy="2190300"/>
          </a:xfrm>
          <a:prstGeom prst="rect">
            <a:avLst/>
          </a:prstGeom>
          <a:no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     </a:t>
            </a:r>
            <a:r>
              <a:rPr lang="en" sz="2700" b="1">
                <a:solidFill>
                  <a:srgbClr val="38761D"/>
                </a:solidFill>
                <a:latin typeface="Calibri"/>
                <a:ea typeface="Calibri"/>
                <a:cs typeface="Calibri"/>
                <a:sym typeface="Calibri"/>
              </a:rPr>
              <a:t> </a:t>
            </a:r>
            <a:endParaRPr sz="2700" b="1">
              <a:solidFill>
                <a:srgbClr val="38761D"/>
              </a:solidFill>
              <a:latin typeface="Calibri"/>
              <a:ea typeface="Calibri"/>
              <a:cs typeface="Calibri"/>
              <a:sym typeface="Calibri"/>
            </a:endParaRPr>
          </a:p>
          <a:p>
            <a:pPr marL="0" lvl="0" indent="0" algn="ctr" rtl="0">
              <a:spcBef>
                <a:spcPts val="0"/>
              </a:spcBef>
              <a:spcAft>
                <a:spcPts val="0"/>
              </a:spcAft>
              <a:buNone/>
            </a:pPr>
            <a:endParaRPr sz="2700" b="1">
              <a:solidFill>
                <a:srgbClr val="38761D"/>
              </a:solidFill>
              <a:latin typeface="Calibri"/>
              <a:ea typeface="Calibri"/>
              <a:cs typeface="Calibri"/>
              <a:sym typeface="Calibri"/>
            </a:endParaRPr>
          </a:p>
          <a:p>
            <a:pPr marL="0" lvl="0" indent="0" algn="ctr" rtl="0">
              <a:spcBef>
                <a:spcPts val="0"/>
              </a:spcBef>
              <a:spcAft>
                <a:spcPts val="0"/>
              </a:spcAft>
              <a:buNone/>
            </a:pPr>
            <a:endParaRPr sz="2700" b="1">
              <a:solidFill>
                <a:srgbClr val="38761D"/>
              </a:solidFill>
              <a:latin typeface="Calibri"/>
              <a:ea typeface="Calibri"/>
              <a:cs typeface="Calibri"/>
              <a:sym typeface="Calibri"/>
            </a:endParaRPr>
          </a:p>
          <a:p>
            <a:pPr marL="0" lvl="0" indent="0" algn="ctr" rtl="0">
              <a:spcBef>
                <a:spcPts val="0"/>
              </a:spcBef>
              <a:spcAft>
                <a:spcPts val="0"/>
              </a:spcAft>
              <a:buNone/>
            </a:pPr>
            <a:r>
              <a:rPr lang="en" sz="2700" b="1">
                <a:solidFill>
                  <a:srgbClr val="38761D"/>
                </a:solidFill>
                <a:latin typeface="Calibri"/>
                <a:ea typeface="Calibri"/>
                <a:cs typeface="Calibri"/>
                <a:sym typeface="Calibri"/>
              </a:rPr>
              <a:t>It’s Your Doody! </a:t>
            </a:r>
            <a:endParaRPr sz="2700" b="1">
              <a:solidFill>
                <a:srgbClr val="38761D"/>
              </a:solidFill>
              <a:latin typeface="Calibri"/>
              <a:ea typeface="Calibri"/>
              <a:cs typeface="Calibri"/>
              <a:sym typeface="Calibri"/>
            </a:endParaRPr>
          </a:p>
          <a:p>
            <a:pPr marL="0" lvl="0" indent="0" algn="ctr" rtl="0">
              <a:spcBef>
                <a:spcPts val="0"/>
              </a:spcBef>
              <a:spcAft>
                <a:spcPts val="0"/>
              </a:spcAft>
              <a:buNone/>
            </a:pPr>
            <a:r>
              <a:rPr lang="en" sz="2700" b="1">
                <a:solidFill>
                  <a:srgbClr val="38761D"/>
                </a:solidFill>
                <a:latin typeface="Calibri"/>
                <a:ea typeface="Calibri"/>
                <a:cs typeface="Calibri"/>
                <a:sym typeface="Calibri"/>
              </a:rPr>
              <a:t>Pet Waste Problem in Garden City</a:t>
            </a:r>
            <a:endParaRPr sz="2700" b="1">
              <a:solidFill>
                <a:srgbClr val="38761D"/>
              </a:solidFill>
              <a:latin typeface="Calibri"/>
              <a:ea typeface="Calibri"/>
              <a:cs typeface="Calibri"/>
              <a:sym typeface="Calibri"/>
            </a:endParaRPr>
          </a:p>
          <a:p>
            <a:pPr marL="0" lvl="0" indent="0" algn="ctr" rtl="0">
              <a:spcBef>
                <a:spcPts val="0"/>
              </a:spcBef>
              <a:spcAft>
                <a:spcPts val="0"/>
              </a:spcAft>
              <a:buNone/>
            </a:pPr>
            <a:r>
              <a:rPr lang="en" sz="2700" b="1">
                <a:solidFill>
                  <a:srgbClr val="38761D"/>
                </a:solidFill>
                <a:latin typeface="Calibri"/>
                <a:ea typeface="Calibri"/>
                <a:cs typeface="Calibri"/>
                <a:sym typeface="Calibri"/>
              </a:rPr>
              <a:t>Silver Project by Girl Scout Troop 1187 </a:t>
            </a:r>
            <a:endParaRPr sz="2700" b="1">
              <a:solidFill>
                <a:srgbClr val="38761D"/>
              </a:solidFill>
              <a:latin typeface="Calibri"/>
              <a:ea typeface="Calibri"/>
              <a:cs typeface="Calibri"/>
              <a:sym typeface="Calibri"/>
            </a:endParaRPr>
          </a:p>
        </p:txBody>
      </p:sp>
      <p:sp>
        <p:nvSpPr>
          <p:cNvPr id="56" name="Google Shape;56;p13"/>
          <p:cNvSpPr txBox="1">
            <a:spLocks noGrp="1"/>
          </p:cNvSpPr>
          <p:nvPr>
            <p:ph type="subTitle" idx="1"/>
          </p:nvPr>
        </p:nvSpPr>
        <p:spPr>
          <a:xfrm>
            <a:off x="5379000" y="3742175"/>
            <a:ext cx="3765000" cy="1740300"/>
          </a:xfrm>
          <a:prstGeom prst="rect">
            <a:avLst/>
          </a:prstGeom>
          <a:noFill/>
        </p:spPr>
        <p:txBody>
          <a:bodyPr spcFirstLastPara="1" wrap="square" lIns="91425" tIns="91425" rIns="91425" bIns="91425" anchor="t" anchorCtr="0">
            <a:normAutofit lnSpcReduction="20000"/>
          </a:bodyPr>
          <a:lstStyle/>
          <a:p>
            <a:pPr marL="0" lvl="0" indent="0" algn="r" rtl="0">
              <a:lnSpc>
                <a:spcPct val="90000"/>
              </a:lnSpc>
              <a:spcBef>
                <a:spcPts val="0"/>
              </a:spcBef>
              <a:spcAft>
                <a:spcPts val="0"/>
              </a:spcAft>
              <a:buNone/>
            </a:pPr>
            <a:r>
              <a:rPr lang="en" b="1">
                <a:solidFill>
                  <a:srgbClr val="38761D"/>
                </a:solidFill>
                <a:latin typeface="Calibri"/>
                <a:ea typeface="Calibri"/>
                <a:cs typeface="Calibri"/>
                <a:sym typeface="Calibri"/>
              </a:rPr>
              <a:t>Jovana Marin</a:t>
            </a:r>
            <a:endParaRPr b="1">
              <a:solidFill>
                <a:srgbClr val="38761D"/>
              </a:solidFill>
              <a:latin typeface="Calibri"/>
              <a:ea typeface="Calibri"/>
              <a:cs typeface="Calibri"/>
              <a:sym typeface="Calibri"/>
            </a:endParaRPr>
          </a:p>
          <a:p>
            <a:pPr marL="0" lvl="0" indent="0" algn="r" rtl="0">
              <a:lnSpc>
                <a:spcPct val="90000"/>
              </a:lnSpc>
              <a:spcBef>
                <a:spcPts val="0"/>
              </a:spcBef>
              <a:spcAft>
                <a:spcPts val="0"/>
              </a:spcAft>
              <a:buNone/>
            </a:pPr>
            <a:r>
              <a:rPr lang="en" b="1">
                <a:solidFill>
                  <a:srgbClr val="38761D"/>
                </a:solidFill>
                <a:latin typeface="Calibri"/>
                <a:ea typeface="Calibri"/>
                <a:cs typeface="Calibri"/>
                <a:sym typeface="Calibri"/>
              </a:rPr>
              <a:t>Dana Sievers</a:t>
            </a:r>
            <a:endParaRPr b="1">
              <a:solidFill>
                <a:srgbClr val="38761D"/>
              </a:solidFill>
              <a:latin typeface="Calibri"/>
              <a:ea typeface="Calibri"/>
              <a:cs typeface="Calibri"/>
              <a:sym typeface="Calibri"/>
            </a:endParaRPr>
          </a:p>
          <a:p>
            <a:pPr marL="0" lvl="0" indent="0" algn="r" rtl="0">
              <a:lnSpc>
                <a:spcPct val="90000"/>
              </a:lnSpc>
              <a:spcBef>
                <a:spcPts val="0"/>
              </a:spcBef>
              <a:spcAft>
                <a:spcPts val="0"/>
              </a:spcAft>
              <a:buNone/>
            </a:pPr>
            <a:r>
              <a:rPr lang="en" b="1">
                <a:solidFill>
                  <a:srgbClr val="38761D"/>
                </a:solidFill>
                <a:latin typeface="Calibri"/>
                <a:ea typeface="Calibri"/>
                <a:cs typeface="Calibri"/>
                <a:sym typeface="Calibri"/>
              </a:rPr>
              <a:t>Manya Goyal</a:t>
            </a:r>
            <a:endParaRPr b="1">
              <a:solidFill>
                <a:srgbClr val="38761D"/>
              </a:solidFill>
              <a:latin typeface="Calibri"/>
              <a:ea typeface="Calibri"/>
              <a:cs typeface="Calibri"/>
              <a:sym typeface="Calibri"/>
            </a:endParaRPr>
          </a:p>
          <a:p>
            <a:pPr marL="0" lvl="0" indent="0" algn="r" rtl="0">
              <a:lnSpc>
                <a:spcPct val="90000"/>
              </a:lnSpc>
              <a:spcBef>
                <a:spcPts val="0"/>
              </a:spcBef>
              <a:spcAft>
                <a:spcPts val="0"/>
              </a:spcAft>
              <a:buNone/>
            </a:pPr>
            <a:r>
              <a:rPr lang="en" b="1">
                <a:solidFill>
                  <a:srgbClr val="38761D"/>
                </a:solidFill>
                <a:latin typeface="Calibri"/>
                <a:ea typeface="Calibri"/>
                <a:cs typeface="Calibri"/>
                <a:sym typeface="Calibri"/>
              </a:rPr>
              <a:t>Juliet Conway</a:t>
            </a:r>
            <a:endParaRPr b="1">
              <a:solidFill>
                <a:srgbClr val="38761D"/>
              </a:solidFill>
              <a:latin typeface="Calibri"/>
              <a:ea typeface="Calibri"/>
              <a:cs typeface="Calibri"/>
              <a:sym typeface="Calibri"/>
            </a:endParaRPr>
          </a:p>
          <a:p>
            <a:pPr marL="0" lvl="0" indent="0" algn="l" rtl="0">
              <a:lnSpc>
                <a:spcPct val="90000"/>
              </a:lnSpc>
              <a:spcBef>
                <a:spcPts val="0"/>
              </a:spcBef>
              <a:spcAft>
                <a:spcPts val="0"/>
              </a:spcAft>
              <a:buNone/>
            </a:pPr>
            <a:endParaRPr b="1">
              <a:solidFill>
                <a:srgbClr val="38761D"/>
              </a:solidFill>
              <a:latin typeface="Calibri"/>
              <a:ea typeface="Calibri"/>
              <a:cs typeface="Calibri"/>
              <a:sym typeface="Calibri"/>
            </a:endParaRPr>
          </a:p>
        </p:txBody>
      </p:sp>
      <p:pic>
        <p:nvPicPr>
          <p:cNvPr id="57" name="Google Shape;57;p13" descr="Girl Scout Logo, symbol, meaning ..."/>
          <p:cNvPicPr preferRelativeResize="0"/>
          <p:nvPr/>
        </p:nvPicPr>
        <p:blipFill>
          <a:blip r:embed="rId4">
            <a:alphaModFix/>
          </a:blip>
          <a:stretch>
            <a:fillRect/>
          </a:stretch>
        </p:blipFill>
        <p:spPr>
          <a:xfrm>
            <a:off x="3143250" y="3383325"/>
            <a:ext cx="2857500" cy="1600200"/>
          </a:xfrm>
          <a:prstGeom prst="rect">
            <a:avLst/>
          </a:prstGeom>
          <a:noFill/>
          <a:ln>
            <a:noFill/>
          </a:ln>
        </p:spPr>
      </p:pic>
      <p:pic>
        <p:nvPicPr>
          <p:cNvPr id="58" name="Google Shape;58;p13" title="Its Your Doody.jpg"/>
          <p:cNvPicPr preferRelativeResize="0"/>
          <p:nvPr/>
        </p:nvPicPr>
        <p:blipFill>
          <a:blip r:embed="rId5">
            <a:alphaModFix/>
          </a:blip>
          <a:stretch>
            <a:fillRect/>
          </a:stretch>
        </p:blipFill>
        <p:spPr>
          <a:xfrm>
            <a:off x="3676544" y="63828"/>
            <a:ext cx="1790918" cy="1740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109025" y="220125"/>
            <a:ext cx="433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b="1">
                <a:solidFill>
                  <a:srgbClr val="38761D"/>
                </a:solidFill>
                <a:latin typeface="Calibri"/>
                <a:ea typeface="Calibri"/>
                <a:cs typeface="Calibri"/>
                <a:sym typeface="Calibri"/>
              </a:rPr>
              <a:t>What Our Town Currently Has</a:t>
            </a:r>
            <a:endParaRPr sz="2120" b="1">
              <a:solidFill>
                <a:srgbClr val="38761D"/>
              </a:solidFill>
              <a:latin typeface="Calibri"/>
              <a:ea typeface="Calibri"/>
              <a:cs typeface="Calibri"/>
              <a:sym typeface="Calibri"/>
            </a:endParaRPr>
          </a:p>
        </p:txBody>
      </p:sp>
      <p:pic>
        <p:nvPicPr>
          <p:cNvPr id="154" name="Google Shape;154;p22" title="Its Your Doody.jpg"/>
          <p:cNvPicPr preferRelativeResize="0"/>
          <p:nvPr/>
        </p:nvPicPr>
        <p:blipFill>
          <a:blip r:embed="rId3">
            <a:alphaModFix/>
          </a:blip>
          <a:stretch>
            <a:fillRect/>
          </a:stretch>
        </p:blipFill>
        <p:spPr>
          <a:xfrm>
            <a:off x="8074491" y="220126"/>
            <a:ext cx="820791" cy="797600"/>
          </a:xfrm>
          <a:prstGeom prst="rect">
            <a:avLst/>
          </a:prstGeom>
          <a:noFill/>
          <a:ln>
            <a:noFill/>
          </a:ln>
        </p:spPr>
      </p:pic>
      <p:pic>
        <p:nvPicPr>
          <p:cNvPr id="155" name="Google Shape;155;p22"/>
          <p:cNvPicPr preferRelativeResize="0"/>
          <p:nvPr/>
        </p:nvPicPr>
        <p:blipFill rotWithShape="1">
          <a:blip r:embed="rId4">
            <a:alphaModFix/>
          </a:blip>
          <a:srcRect b="2104"/>
          <a:stretch/>
        </p:blipFill>
        <p:spPr>
          <a:xfrm>
            <a:off x="5649625" y="950947"/>
            <a:ext cx="2280950" cy="2977278"/>
          </a:xfrm>
          <a:prstGeom prst="rect">
            <a:avLst/>
          </a:prstGeom>
          <a:noFill/>
          <a:ln>
            <a:noFill/>
          </a:ln>
        </p:spPr>
      </p:pic>
      <p:pic>
        <p:nvPicPr>
          <p:cNvPr id="156" name="Google Shape;156;p22" title="GCPL.jpg"/>
          <p:cNvPicPr preferRelativeResize="0"/>
          <p:nvPr/>
        </p:nvPicPr>
        <p:blipFill rotWithShape="1">
          <a:blip r:embed="rId5">
            <a:alphaModFix/>
          </a:blip>
          <a:srcRect l="8806" t="15655" r="11065" b="12659"/>
          <a:stretch/>
        </p:blipFill>
        <p:spPr>
          <a:xfrm>
            <a:off x="2992750" y="941125"/>
            <a:ext cx="2280961" cy="2926950"/>
          </a:xfrm>
          <a:prstGeom prst="rect">
            <a:avLst/>
          </a:prstGeom>
          <a:noFill/>
          <a:ln>
            <a:noFill/>
          </a:ln>
        </p:spPr>
      </p:pic>
      <p:sp>
        <p:nvSpPr>
          <p:cNvPr id="157" name="Google Shape;157;p22"/>
          <p:cNvSpPr txBox="1"/>
          <p:nvPr/>
        </p:nvSpPr>
        <p:spPr>
          <a:xfrm>
            <a:off x="2980050" y="4068167"/>
            <a:ext cx="2068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Garden City Library </a:t>
            </a:r>
            <a:endParaRPr sz="1200">
              <a:solidFill>
                <a:schemeClr val="dk1"/>
              </a:solidFill>
            </a:endParaRPr>
          </a:p>
        </p:txBody>
      </p:sp>
      <p:sp>
        <p:nvSpPr>
          <p:cNvPr id="158" name="Google Shape;158;p22"/>
          <p:cNvSpPr txBox="1"/>
          <p:nvPr/>
        </p:nvSpPr>
        <p:spPr>
          <a:xfrm>
            <a:off x="5713125" y="4068179"/>
            <a:ext cx="2068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St. Pauls Parking lot</a:t>
            </a:r>
            <a:endParaRPr sz="1200">
              <a:solidFill>
                <a:schemeClr val="dk1"/>
              </a:solidFill>
            </a:endParaRPr>
          </a:p>
        </p:txBody>
      </p:sp>
      <p:pic>
        <p:nvPicPr>
          <p:cNvPr id="159" name="Google Shape;159;p22"/>
          <p:cNvPicPr preferRelativeResize="0"/>
          <p:nvPr/>
        </p:nvPicPr>
        <p:blipFill>
          <a:blip r:embed="rId6">
            <a:alphaModFix/>
          </a:blip>
          <a:stretch>
            <a:fillRect/>
          </a:stretch>
        </p:blipFill>
        <p:spPr>
          <a:xfrm>
            <a:off x="482375" y="943241"/>
            <a:ext cx="2195200" cy="2926960"/>
          </a:xfrm>
          <a:prstGeom prst="rect">
            <a:avLst/>
          </a:prstGeom>
          <a:noFill/>
          <a:ln>
            <a:noFill/>
          </a:ln>
        </p:spPr>
      </p:pic>
      <p:sp>
        <p:nvSpPr>
          <p:cNvPr id="160" name="Google Shape;160;p22"/>
          <p:cNvSpPr txBox="1"/>
          <p:nvPr/>
        </p:nvSpPr>
        <p:spPr>
          <a:xfrm>
            <a:off x="579938" y="4028700"/>
            <a:ext cx="253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Manor Rd </a:t>
            </a:r>
            <a:endParaRPr sz="1200">
              <a:solidFill>
                <a:schemeClr val="dk1"/>
              </a:solidFill>
            </a:endParaRPr>
          </a:p>
          <a:p>
            <a:pPr marL="0" lvl="0" indent="0" algn="l" rtl="0">
              <a:spcBef>
                <a:spcPts val="0"/>
              </a:spcBef>
              <a:spcAft>
                <a:spcPts val="0"/>
              </a:spcAft>
              <a:buNone/>
            </a:pPr>
            <a:r>
              <a:rPr lang="en" sz="1200">
                <a:solidFill>
                  <a:schemeClr val="dk1"/>
                </a:solidFill>
              </a:rPr>
              <a:t>near Edgemere Park</a:t>
            </a:r>
            <a:endParaRPr sz="1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109025" y="67725"/>
            <a:ext cx="433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b="1">
                <a:solidFill>
                  <a:srgbClr val="38761D"/>
                </a:solidFill>
                <a:latin typeface="Calibri"/>
                <a:ea typeface="Calibri"/>
                <a:cs typeface="Calibri"/>
                <a:sym typeface="Calibri"/>
              </a:rPr>
              <a:t>What Our Town Currently Has</a:t>
            </a:r>
            <a:endParaRPr sz="2120" b="1">
              <a:solidFill>
                <a:srgbClr val="38761D"/>
              </a:solidFill>
              <a:latin typeface="Calibri"/>
              <a:ea typeface="Calibri"/>
              <a:cs typeface="Calibri"/>
              <a:sym typeface="Calibri"/>
            </a:endParaRPr>
          </a:p>
        </p:txBody>
      </p:sp>
      <p:pic>
        <p:nvPicPr>
          <p:cNvPr id="166" name="Google Shape;166;p23" title="Its Your Doody.jpg"/>
          <p:cNvPicPr preferRelativeResize="0"/>
          <p:nvPr/>
        </p:nvPicPr>
        <p:blipFill>
          <a:blip r:embed="rId3">
            <a:alphaModFix/>
          </a:blip>
          <a:stretch>
            <a:fillRect/>
          </a:stretch>
        </p:blipFill>
        <p:spPr>
          <a:xfrm>
            <a:off x="8074491" y="220126"/>
            <a:ext cx="820791" cy="797600"/>
          </a:xfrm>
          <a:prstGeom prst="rect">
            <a:avLst/>
          </a:prstGeom>
          <a:noFill/>
          <a:ln>
            <a:noFill/>
          </a:ln>
        </p:spPr>
      </p:pic>
      <p:pic>
        <p:nvPicPr>
          <p:cNvPr id="167" name="Google Shape;167;p23" title="Stratford Ave School.jpg"/>
          <p:cNvPicPr preferRelativeResize="0"/>
          <p:nvPr/>
        </p:nvPicPr>
        <p:blipFill rotWithShape="1">
          <a:blip r:embed="rId4">
            <a:alphaModFix/>
          </a:blip>
          <a:srcRect l="31235" t="42360" r="31235" b="16699"/>
          <a:stretch/>
        </p:blipFill>
        <p:spPr>
          <a:xfrm>
            <a:off x="1041900" y="2820350"/>
            <a:ext cx="2809199" cy="1933176"/>
          </a:xfrm>
          <a:prstGeom prst="rect">
            <a:avLst/>
          </a:prstGeom>
          <a:noFill/>
          <a:ln>
            <a:noFill/>
          </a:ln>
        </p:spPr>
      </p:pic>
      <p:sp>
        <p:nvSpPr>
          <p:cNvPr id="168" name="Google Shape;168;p23"/>
          <p:cNvSpPr txBox="1"/>
          <p:nvPr/>
        </p:nvSpPr>
        <p:spPr>
          <a:xfrm>
            <a:off x="1243613" y="4781029"/>
            <a:ext cx="2068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Stratford School</a:t>
            </a:r>
            <a:endParaRPr sz="1200">
              <a:solidFill>
                <a:schemeClr val="dk1"/>
              </a:solidFill>
            </a:endParaRPr>
          </a:p>
        </p:txBody>
      </p:sp>
      <p:pic>
        <p:nvPicPr>
          <p:cNvPr id="169" name="Google Shape;169;p23" title="Tullamore.jpg"/>
          <p:cNvPicPr preferRelativeResize="0"/>
          <p:nvPr/>
        </p:nvPicPr>
        <p:blipFill rotWithShape="1">
          <a:blip r:embed="rId5">
            <a:alphaModFix/>
          </a:blip>
          <a:srcRect l="36730" t="37087" r="33076" b="36258"/>
          <a:stretch/>
        </p:blipFill>
        <p:spPr>
          <a:xfrm>
            <a:off x="1041900" y="652266"/>
            <a:ext cx="2809199" cy="1704908"/>
          </a:xfrm>
          <a:prstGeom prst="rect">
            <a:avLst/>
          </a:prstGeom>
          <a:noFill/>
          <a:ln>
            <a:noFill/>
          </a:ln>
        </p:spPr>
      </p:pic>
      <p:sp>
        <p:nvSpPr>
          <p:cNvPr id="170" name="Google Shape;170;p23"/>
          <p:cNvSpPr txBox="1"/>
          <p:nvPr/>
        </p:nvSpPr>
        <p:spPr>
          <a:xfrm>
            <a:off x="1358438" y="2341925"/>
            <a:ext cx="2068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Tullamore Park</a:t>
            </a:r>
            <a:endParaRPr sz="1200">
              <a:solidFill>
                <a:schemeClr val="dk1"/>
              </a:solidFill>
            </a:endParaRPr>
          </a:p>
        </p:txBody>
      </p:sp>
      <p:pic>
        <p:nvPicPr>
          <p:cNvPr id="171" name="Google Shape;171;p23" title="large_2033.jpg"/>
          <p:cNvPicPr preferRelativeResize="0"/>
          <p:nvPr/>
        </p:nvPicPr>
        <p:blipFill rotWithShape="1">
          <a:blip r:embed="rId6">
            <a:alphaModFix/>
          </a:blip>
          <a:srcRect l="17531" t="34052" r="40367" b="16999"/>
          <a:stretch/>
        </p:blipFill>
        <p:spPr>
          <a:xfrm>
            <a:off x="4679500" y="2833525"/>
            <a:ext cx="2495676" cy="1933172"/>
          </a:xfrm>
          <a:prstGeom prst="rect">
            <a:avLst/>
          </a:prstGeom>
          <a:noFill/>
          <a:ln>
            <a:noFill/>
          </a:ln>
        </p:spPr>
      </p:pic>
      <p:sp>
        <p:nvSpPr>
          <p:cNvPr id="172" name="Google Shape;172;p23"/>
          <p:cNvSpPr txBox="1"/>
          <p:nvPr/>
        </p:nvSpPr>
        <p:spPr>
          <a:xfrm>
            <a:off x="4638538" y="4765150"/>
            <a:ext cx="2577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Double Day Court Condominium </a:t>
            </a:r>
            <a:endParaRPr sz="1200">
              <a:solidFill>
                <a:schemeClr val="dk1"/>
              </a:solidFill>
            </a:endParaRPr>
          </a:p>
        </p:txBody>
      </p:sp>
      <p:pic>
        <p:nvPicPr>
          <p:cNvPr id="173" name="Google Shape;173;p23" title="cathedral.jpg"/>
          <p:cNvPicPr preferRelativeResize="0"/>
          <p:nvPr/>
        </p:nvPicPr>
        <p:blipFill rotWithShape="1">
          <a:blip r:embed="rId7">
            <a:alphaModFix/>
          </a:blip>
          <a:srcRect t="14408" b="2014"/>
          <a:stretch/>
        </p:blipFill>
        <p:spPr>
          <a:xfrm>
            <a:off x="4679500" y="665272"/>
            <a:ext cx="2577597" cy="1615703"/>
          </a:xfrm>
          <a:prstGeom prst="rect">
            <a:avLst/>
          </a:prstGeom>
          <a:noFill/>
          <a:ln>
            <a:noFill/>
          </a:ln>
        </p:spPr>
      </p:pic>
      <p:sp>
        <p:nvSpPr>
          <p:cNvPr id="174" name="Google Shape;174;p23"/>
          <p:cNvSpPr txBox="1"/>
          <p:nvPr/>
        </p:nvSpPr>
        <p:spPr>
          <a:xfrm>
            <a:off x="4562350" y="2334500"/>
            <a:ext cx="2809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Cathedral of the Incarnation Dog Park</a:t>
            </a: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What our Village needs to do</a:t>
            </a:r>
            <a:endParaRPr b="1">
              <a:solidFill>
                <a:srgbClr val="38761D"/>
              </a:solidFill>
              <a:latin typeface="Calibri"/>
              <a:ea typeface="Calibri"/>
              <a:cs typeface="Calibri"/>
              <a:sym typeface="Calibri"/>
            </a:endParaRPr>
          </a:p>
        </p:txBody>
      </p:sp>
      <p:sp>
        <p:nvSpPr>
          <p:cNvPr id="180" name="Google Shape;180;p24"/>
          <p:cNvSpPr txBox="1">
            <a:spLocks noGrp="1"/>
          </p:cNvSpPr>
          <p:nvPr>
            <p:ph type="body" idx="1"/>
          </p:nvPr>
        </p:nvSpPr>
        <p:spPr>
          <a:xfrm>
            <a:off x="311700" y="1432750"/>
            <a:ext cx="8520600" cy="21132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900" b="1">
                <a:solidFill>
                  <a:srgbClr val="38761D"/>
                </a:solidFill>
                <a:latin typeface="Calibri"/>
                <a:ea typeface="Calibri"/>
                <a:cs typeface="Calibri"/>
                <a:sym typeface="Calibri"/>
              </a:rPr>
              <a:t>TROOP 1187:                                                        EAB:</a:t>
            </a:r>
            <a:endParaRPr sz="1900" b="1">
              <a:solidFill>
                <a:srgbClr val="38761D"/>
              </a:solidFill>
              <a:latin typeface="Calibri"/>
              <a:ea typeface="Calibri"/>
              <a:cs typeface="Calibri"/>
              <a:sym typeface="Calibri"/>
            </a:endParaRPr>
          </a:p>
          <a:p>
            <a:pPr marL="0" lvl="0" indent="0" algn="l" rtl="0">
              <a:spcBef>
                <a:spcPts val="1200"/>
              </a:spcBef>
              <a:spcAft>
                <a:spcPts val="1200"/>
              </a:spcAft>
              <a:buNone/>
            </a:pPr>
            <a:r>
              <a:rPr lang="en" sz="1900" b="1">
                <a:solidFill>
                  <a:srgbClr val="38761D"/>
                </a:solidFill>
                <a:latin typeface="Calibri"/>
                <a:ea typeface="Calibri"/>
                <a:cs typeface="Calibri"/>
                <a:sym typeface="Calibri"/>
              </a:rPr>
              <a:t>                                                                                  </a:t>
            </a:r>
            <a:endParaRPr sz="1900" b="1">
              <a:solidFill>
                <a:srgbClr val="38761D"/>
              </a:solidFill>
              <a:latin typeface="Calibri"/>
              <a:ea typeface="Calibri"/>
              <a:cs typeface="Calibri"/>
              <a:sym typeface="Calibri"/>
            </a:endParaRPr>
          </a:p>
        </p:txBody>
      </p:sp>
      <p:cxnSp>
        <p:nvCxnSpPr>
          <p:cNvPr id="181" name="Google Shape;181;p24"/>
          <p:cNvCxnSpPr>
            <a:stCxn id="180" idx="0"/>
            <a:endCxn id="180" idx="2"/>
          </p:cNvCxnSpPr>
          <p:nvPr/>
        </p:nvCxnSpPr>
        <p:spPr>
          <a:xfrm>
            <a:off x="4572000" y="1432750"/>
            <a:ext cx="0" cy="2113200"/>
          </a:xfrm>
          <a:prstGeom prst="straightConnector1">
            <a:avLst/>
          </a:prstGeom>
          <a:noFill/>
          <a:ln w="28575" cap="flat" cmpd="sng">
            <a:solidFill>
              <a:srgbClr val="1F1F1F"/>
            </a:solidFill>
            <a:prstDash val="solid"/>
            <a:round/>
            <a:headEnd type="none" w="med" len="med"/>
            <a:tailEnd type="none" w="med" len="med"/>
          </a:ln>
        </p:spPr>
      </p:cxnSp>
      <p:pic>
        <p:nvPicPr>
          <p:cNvPr id="182" name="Google Shape;182;p24"/>
          <p:cNvPicPr preferRelativeResize="0"/>
          <p:nvPr/>
        </p:nvPicPr>
        <p:blipFill>
          <a:blip r:embed="rId3">
            <a:alphaModFix/>
          </a:blip>
          <a:stretch>
            <a:fillRect/>
          </a:stretch>
        </p:blipFill>
        <p:spPr>
          <a:xfrm>
            <a:off x="4149625" y="1492125"/>
            <a:ext cx="393825" cy="393825"/>
          </a:xfrm>
          <a:prstGeom prst="rect">
            <a:avLst/>
          </a:prstGeom>
          <a:noFill/>
          <a:ln>
            <a:noFill/>
          </a:ln>
        </p:spPr>
      </p:pic>
      <p:pic>
        <p:nvPicPr>
          <p:cNvPr id="183" name="Google Shape;183;p24"/>
          <p:cNvPicPr preferRelativeResize="0"/>
          <p:nvPr/>
        </p:nvPicPr>
        <p:blipFill>
          <a:blip r:embed="rId4">
            <a:alphaModFix/>
          </a:blip>
          <a:stretch>
            <a:fillRect/>
          </a:stretch>
        </p:blipFill>
        <p:spPr>
          <a:xfrm>
            <a:off x="8458200" y="1520875"/>
            <a:ext cx="266700" cy="266700"/>
          </a:xfrm>
          <a:prstGeom prst="rect">
            <a:avLst/>
          </a:prstGeom>
          <a:noFill/>
          <a:ln>
            <a:noFill/>
          </a:ln>
        </p:spPr>
      </p:pic>
      <p:sp>
        <p:nvSpPr>
          <p:cNvPr id="184" name="Google Shape;184;p24"/>
          <p:cNvSpPr txBox="1"/>
          <p:nvPr/>
        </p:nvSpPr>
        <p:spPr>
          <a:xfrm>
            <a:off x="4753500" y="1828950"/>
            <a:ext cx="3399900" cy="1371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rgbClr val="1F1F1F"/>
              </a:buClr>
              <a:buSzPts val="1800"/>
              <a:buChar char="●"/>
            </a:pPr>
            <a:r>
              <a:rPr lang="en" sz="1600">
                <a:solidFill>
                  <a:srgbClr val="1F1F1F"/>
                </a:solidFill>
                <a:latin typeface="Calibri"/>
                <a:ea typeface="Calibri"/>
                <a:cs typeface="Calibri"/>
                <a:sym typeface="Calibri"/>
              </a:rPr>
              <a:t>Enact Pooper Scooper Law</a:t>
            </a:r>
            <a:endParaRPr sz="1600">
              <a:solidFill>
                <a:srgbClr val="1F1F1F"/>
              </a:solidFill>
              <a:latin typeface="Calibri"/>
              <a:ea typeface="Calibri"/>
              <a:cs typeface="Calibri"/>
              <a:sym typeface="Calibri"/>
            </a:endParaRPr>
          </a:p>
          <a:p>
            <a:pPr marL="457200" lvl="0" indent="-330200" algn="l" rtl="0">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Install signs indicating the fine (as seen in neighboring towns)</a:t>
            </a:r>
            <a:endParaRPr sz="1600">
              <a:solidFill>
                <a:schemeClr val="dk1"/>
              </a:solidFill>
              <a:latin typeface="Calibri"/>
              <a:ea typeface="Calibri"/>
              <a:cs typeface="Calibri"/>
              <a:sym typeface="Calibri"/>
            </a:endParaRPr>
          </a:p>
        </p:txBody>
      </p:sp>
      <p:sp>
        <p:nvSpPr>
          <p:cNvPr id="185" name="Google Shape;185;p24"/>
          <p:cNvSpPr/>
          <p:nvPr/>
        </p:nvSpPr>
        <p:spPr>
          <a:xfrm>
            <a:off x="321750" y="3803500"/>
            <a:ext cx="8452200" cy="1164900"/>
          </a:xfrm>
          <a:prstGeom prst="brace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1200"/>
              </a:spcBef>
              <a:spcAft>
                <a:spcPts val="1200"/>
              </a:spcAft>
              <a:buClr>
                <a:schemeClr val="dk1"/>
              </a:buClr>
              <a:buSzPts val="1100"/>
              <a:buFont typeface="Arial"/>
              <a:buNone/>
            </a:pPr>
            <a:r>
              <a:rPr lang="en">
                <a:solidFill>
                  <a:schemeClr val="dk1"/>
                </a:solidFill>
                <a:latin typeface="Calibri"/>
                <a:ea typeface="Calibri"/>
                <a:cs typeface="Calibri"/>
                <a:sym typeface="Calibri"/>
              </a:rPr>
              <a:t>The Silver Award requires us as girls scouts to recognize an issue in the community (pet waste) and come up with a solution (pet stations). An additional part of our solution is reaching out to members within our community who have the power to take these necessary steps to creating a long lasting solution. Our stations are just the first step! We hope that with these slides and with our overall project our town can take the steps that other towns have taken and write appropriate laws and enforce these laws with signs and fines.</a:t>
            </a:r>
            <a:endParaRPr sz="1200"/>
          </a:p>
        </p:txBody>
      </p:sp>
      <p:sp>
        <p:nvSpPr>
          <p:cNvPr id="186" name="Google Shape;186;p24"/>
          <p:cNvSpPr txBox="1"/>
          <p:nvPr/>
        </p:nvSpPr>
        <p:spPr>
          <a:xfrm>
            <a:off x="588000" y="1693975"/>
            <a:ext cx="3752100" cy="1371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Propose Pilot Program at EAB Meeting</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Create Awareness via GC News/Social Media</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Share Google Feedback Form</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Organize pop-up events at community gatherings</a:t>
            </a:r>
            <a:endParaRPr sz="1600">
              <a:solidFill>
                <a:schemeClr val="dk1"/>
              </a:solidFill>
              <a:latin typeface="Calibri"/>
              <a:ea typeface="Calibri"/>
              <a:cs typeface="Calibri"/>
              <a:sym typeface="Calibri"/>
            </a:endParaRPr>
          </a:p>
        </p:txBody>
      </p:sp>
      <p:pic>
        <p:nvPicPr>
          <p:cNvPr id="187" name="Google Shape;187;p24" title="Its Your Doody.jpg"/>
          <p:cNvPicPr preferRelativeResize="0"/>
          <p:nvPr/>
        </p:nvPicPr>
        <p:blipFill>
          <a:blip r:embed="rId5">
            <a:alphaModFix/>
          </a:blip>
          <a:stretch>
            <a:fillRect/>
          </a:stretch>
        </p:blipFill>
        <p:spPr>
          <a:xfrm>
            <a:off x="8074491" y="220126"/>
            <a:ext cx="820791" cy="797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p:nvPr/>
        </p:nvSpPr>
        <p:spPr>
          <a:xfrm>
            <a:off x="1004650" y="1213300"/>
            <a:ext cx="3277200" cy="2596800"/>
          </a:xfrm>
          <a:prstGeom prst="wedgeRectCallout">
            <a:avLst>
              <a:gd name="adj1" fmla="val 103169"/>
              <a:gd name="adj2" fmla="val -798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25"/>
          <p:cNvSpPr txBox="1">
            <a:spLocks noGrp="1"/>
          </p:cNvSpPr>
          <p:nvPr>
            <p:ph type="title"/>
          </p:nvPr>
        </p:nvSpPr>
        <p:spPr>
          <a:xfrm>
            <a:off x="311700" y="4677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120" b="1">
                <a:solidFill>
                  <a:srgbClr val="38761D"/>
                </a:solidFill>
                <a:latin typeface="Calibri"/>
                <a:ea typeface="Calibri"/>
                <a:cs typeface="Calibri"/>
                <a:sym typeface="Calibri"/>
              </a:rPr>
              <a:t>What is Pooper Scooper Law?</a:t>
            </a:r>
            <a:endParaRPr sz="2120" b="1">
              <a:solidFill>
                <a:srgbClr val="38761D"/>
              </a:solidFill>
              <a:latin typeface="Calibri"/>
              <a:ea typeface="Calibri"/>
              <a:cs typeface="Calibri"/>
              <a:sym typeface="Calibri"/>
            </a:endParaRPr>
          </a:p>
        </p:txBody>
      </p:sp>
      <p:sp>
        <p:nvSpPr>
          <p:cNvPr id="194" name="Google Shape;194;p25"/>
          <p:cNvSpPr txBox="1">
            <a:spLocks noGrp="1"/>
          </p:cNvSpPr>
          <p:nvPr>
            <p:ph type="body" idx="1"/>
          </p:nvPr>
        </p:nvSpPr>
        <p:spPr>
          <a:xfrm>
            <a:off x="518650" y="1371025"/>
            <a:ext cx="3929400" cy="26676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r>
              <a:rPr lang="en">
                <a:solidFill>
                  <a:srgbClr val="07020D"/>
                </a:solidFill>
                <a:highlight>
                  <a:srgbClr val="FFFFFF"/>
                </a:highlight>
                <a:latin typeface="Calibri"/>
                <a:ea typeface="Calibri"/>
                <a:cs typeface="Calibri"/>
                <a:sym typeface="Calibri"/>
              </a:rPr>
              <a:t>The New York State Public Health Law 1310 ( Pooper Scooper Law) states that it shall be the duty of every dog owner to remove any of their pet’s feces from any public area or face a fine of up to $250.</a:t>
            </a:r>
            <a:endParaRPr>
              <a:solidFill>
                <a:schemeClr val="dk1"/>
              </a:solidFill>
              <a:latin typeface="Calibri"/>
              <a:ea typeface="Calibri"/>
              <a:cs typeface="Calibri"/>
              <a:sym typeface="Calibri"/>
            </a:endParaRPr>
          </a:p>
        </p:txBody>
      </p:sp>
      <p:pic>
        <p:nvPicPr>
          <p:cNvPr id="195" name="Google Shape;195;p25"/>
          <p:cNvPicPr preferRelativeResize="0"/>
          <p:nvPr/>
        </p:nvPicPr>
        <p:blipFill>
          <a:blip r:embed="rId3">
            <a:alphaModFix/>
          </a:blip>
          <a:stretch>
            <a:fillRect/>
          </a:stretch>
        </p:blipFill>
        <p:spPr>
          <a:xfrm>
            <a:off x="3023050" y="863975"/>
            <a:ext cx="7778751" cy="4356101"/>
          </a:xfrm>
          <a:prstGeom prst="rect">
            <a:avLst/>
          </a:prstGeom>
          <a:noFill/>
          <a:ln>
            <a:noFill/>
          </a:ln>
        </p:spPr>
      </p:pic>
      <p:pic>
        <p:nvPicPr>
          <p:cNvPr id="196" name="Google Shape;196;p25"/>
          <p:cNvPicPr preferRelativeResize="0"/>
          <p:nvPr/>
        </p:nvPicPr>
        <p:blipFill>
          <a:blip r:embed="rId4">
            <a:alphaModFix/>
          </a:blip>
          <a:stretch>
            <a:fillRect/>
          </a:stretch>
        </p:blipFill>
        <p:spPr>
          <a:xfrm>
            <a:off x="4927474" y="2987200"/>
            <a:ext cx="2066650" cy="1958500"/>
          </a:xfrm>
          <a:prstGeom prst="rect">
            <a:avLst/>
          </a:prstGeom>
          <a:noFill/>
          <a:ln>
            <a:noFill/>
          </a:ln>
        </p:spPr>
      </p:pic>
      <p:sp>
        <p:nvSpPr>
          <p:cNvPr id="197" name="Google Shape;197;p25"/>
          <p:cNvSpPr/>
          <p:nvPr/>
        </p:nvSpPr>
        <p:spPr>
          <a:xfrm>
            <a:off x="790675" y="3902175"/>
            <a:ext cx="3636000" cy="778500"/>
          </a:xfrm>
          <a:prstGeom prst="wedgeRectCallout">
            <a:avLst>
              <a:gd name="adj1" fmla="val 69152"/>
              <a:gd name="adj2" fmla="val -6184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libri"/>
                <a:ea typeface="Calibri"/>
                <a:cs typeface="Calibri"/>
                <a:sym typeface="Calibri"/>
              </a:rPr>
              <a:t>Creating awareness of this law in Garden City is a reminder for pet owners to clean up their pet’s waste.</a:t>
            </a:r>
            <a:endParaRPr>
              <a:latin typeface="Calibri"/>
              <a:ea typeface="Calibri"/>
              <a:cs typeface="Calibri"/>
              <a:sym typeface="Calibri"/>
            </a:endParaRPr>
          </a:p>
        </p:txBody>
      </p:sp>
      <p:pic>
        <p:nvPicPr>
          <p:cNvPr id="198" name="Google Shape;198;p25" title="Its Your Doody.jpg"/>
          <p:cNvPicPr preferRelativeResize="0"/>
          <p:nvPr/>
        </p:nvPicPr>
        <p:blipFill>
          <a:blip r:embed="rId5">
            <a:alphaModFix/>
          </a:blip>
          <a:stretch>
            <a:fillRect/>
          </a:stretch>
        </p:blipFill>
        <p:spPr>
          <a:xfrm>
            <a:off x="8074491" y="220126"/>
            <a:ext cx="820791" cy="797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6"/>
          <p:cNvPicPr preferRelativeResize="0"/>
          <p:nvPr/>
        </p:nvPicPr>
        <p:blipFill>
          <a:blip r:embed="rId3">
            <a:alphaModFix/>
          </a:blip>
          <a:stretch>
            <a:fillRect/>
          </a:stretch>
        </p:blipFill>
        <p:spPr>
          <a:xfrm>
            <a:off x="5710077" y="3385250"/>
            <a:ext cx="1895326" cy="1662101"/>
          </a:xfrm>
          <a:prstGeom prst="rect">
            <a:avLst/>
          </a:prstGeom>
          <a:noFill/>
          <a:ln>
            <a:noFill/>
          </a:ln>
        </p:spPr>
      </p:pic>
      <p:sp>
        <p:nvSpPr>
          <p:cNvPr id="204" name="Google Shape;204;p26"/>
          <p:cNvSpPr txBox="1">
            <a:spLocks noGrp="1"/>
          </p:cNvSpPr>
          <p:nvPr>
            <p:ph type="title"/>
          </p:nvPr>
        </p:nvSpPr>
        <p:spPr>
          <a:xfrm>
            <a:off x="311700" y="445025"/>
            <a:ext cx="6234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Pilot Program to Install Waste Bag Dispensers</a:t>
            </a:r>
            <a:endParaRPr b="1">
              <a:solidFill>
                <a:srgbClr val="38761D"/>
              </a:solidFill>
              <a:latin typeface="Calibri"/>
              <a:ea typeface="Calibri"/>
              <a:cs typeface="Calibri"/>
              <a:sym typeface="Calibri"/>
            </a:endParaRPr>
          </a:p>
        </p:txBody>
      </p:sp>
      <p:sp>
        <p:nvSpPr>
          <p:cNvPr id="205" name="Google Shape;205;p26"/>
          <p:cNvSpPr txBox="1">
            <a:spLocks noGrp="1"/>
          </p:cNvSpPr>
          <p:nvPr>
            <p:ph type="body" idx="1"/>
          </p:nvPr>
        </p:nvSpPr>
        <p:spPr>
          <a:xfrm>
            <a:off x="-220375" y="1159425"/>
            <a:ext cx="6467400" cy="3677400"/>
          </a:xfrm>
          <a:prstGeom prst="rect">
            <a:avLst/>
          </a:prstGeom>
        </p:spPr>
        <p:txBody>
          <a:bodyPr spcFirstLastPara="1" wrap="square" lIns="91425" tIns="91425" rIns="91425" bIns="91425" anchor="t" anchorCtr="0">
            <a:noAutofit/>
          </a:bodyPr>
          <a:lstStyle/>
          <a:p>
            <a:pPr marL="914400" lvl="0" indent="-347027" algn="just" rtl="0">
              <a:spcBef>
                <a:spcPts val="0"/>
              </a:spcBef>
              <a:spcAft>
                <a:spcPts val="0"/>
              </a:spcAft>
              <a:buClr>
                <a:schemeClr val="dk1"/>
              </a:buClr>
              <a:buSzPts val="1865"/>
              <a:buFont typeface="Calibri"/>
              <a:buChar char="●"/>
            </a:pPr>
            <a:r>
              <a:rPr lang="en" sz="1900">
                <a:solidFill>
                  <a:schemeClr val="dk1"/>
                </a:solidFill>
                <a:latin typeface="Calibri"/>
                <a:ea typeface="Calibri"/>
                <a:cs typeface="Calibri"/>
                <a:sym typeface="Calibri"/>
              </a:rPr>
              <a:t>Option A is a dog waste bag dispenser on a stake with trash can attached.</a:t>
            </a:r>
            <a:endParaRPr sz="1900">
              <a:solidFill>
                <a:schemeClr val="dk1"/>
              </a:solidFill>
              <a:latin typeface="Calibri"/>
              <a:ea typeface="Calibri"/>
              <a:cs typeface="Calibri"/>
              <a:sym typeface="Calibri"/>
            </a:endParaRPr>
          </a:p>
          <a:p>
            <a:pPr marL="914400" lvl="0" indent="0" algn="just" rtl="0">
              <a:spcBef>
                <a:spcPts val="0"/>
              </a:spcBef>
              <a:spcAft>
                <a:spcPts val="0"/>
              </a:spcAft>
              <a:buNone/>
            </a:pPr>
            <a:endParaRPr sz="1900">
              <a:solidFill>
                <a:schemeClr val="dk1"/>
              </a:solidFill>
              <a:latin typeface="Calibri"/>
              <a:ea typeface="Calibri"/>
              <a:cs typeface="Calibri"/>
              <a:sym typeface="Calibri"/>
            </a:endParaRPr>
          </a:p>
          <a:p>
            <a:pPr marL="914400" lvl="0" indent="-349250" algn="just" rtl="0">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Option B is a dog waste bag dispenser on a stake.</a:t>
            </a:r>
            <a:endParaRPr sz="1900">
              <a:solidFill>
                <a:schemeClr val="dk1"/>
              </a:solidFill>
              <a:latin typeface="Calibri"/>
              <a:ea typeface="Calibri"/>
              <a:cs typeface="Calibri"/>
              <a:sym typeface="Calibri"/>
            </a:endParaRPr>
          </a:p>
          <a:p>
            <a:pPr marL="914400" lvl="0" indent="0" algn="just" rtl="0">
              <a:spcBef>
                <a:spcPts val="0"/>
              </a:spcBef>
              <a:spcAft>
                <a:spcPts val="0"/>
              </a:spcAft>
              <a:buNone/>
            </a:pPr>
            <a:r>
              <a:rPr lang="en" sz="19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a:p>
            <a:pPr marL="914400" lvl="0" indent="-349250" algn="just" rtl="0">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Option C is a dog waste bag dispenser mountable on a wall or a pole.</a:t>
            </a:r>
            <a:endParaRPr sz="1900">
              <a:solidFill>
                <a:schemeClr val="dk1"/>
              </a:solidFill>
              <a:latin typeface="Calibri"/>
              <a:ea typeface="Calibri"/>
              <a:cs typeface="Calibri"/>
              <a:sym typeface="Calibri"/>
            </a:endParaRPr>
          </a:p>
          <a:p>
            <a:pPr marL="914400" lvl="0" indent="0" algn="just" rtl="0">
              <a:spcBef>
                <a:spcPts val="0"/>
              </a:spcBef>
              <a:spcAft>
                <a:spcPts val="0"/>
              </a:spcAft>
              <a:buNone/>
            </a:pPr>
            <a:r>
              <a:rPr lang="en" sz="2400" b="1" i="1" u="sng">
                <a:solidFill>
                  <a:schemeClr val="dk1"/>
                </a:solidFill>
                <a:latin typeface="Calibri"/>
                <a:ea typeface="Calibri"/>
                <a:cs typeface="Calibri"/>
                <a:sym typeface="Calibri"/>
              </a:rPr>
              <a:t>Why did we choose option C?</a:t>
            </a:r>
            <a:endParaRPr sz="2400" b="1" i="1" u="sng">
              <a:solidFill>
                <a:schemeClr val="dk1"/>
              </a:solidFill>
              <a:latin typeface="Calibri"/>
              <a:ea typeface="Calibri"/>
              <a:cs typeface="Calibri"/>
              <a:sym typeface="Calibri"/>
            </a:endParaRPr>
          </a:p>
          <a:p>
            <a:pPr marL="914400" lvl="0" indent="0" algn="just" rtl="0">
              <a:spcBef>
                <a:spcPts val="0"/>
              </a:spcBef>
              <a:spcAft>
                <a:spcPts val="0"/>
              </a:spcAft>
              <a:buNone/>
            </a:pPr>
            <a:r>
              <a:rPr lang="en" sz="1900" b="1">
                <a:solidFill>
                  <a:schemeClr val="dk1"/>
                </a:solidFill>
                <a:latin typeface="Calibri"/>
                <a:ea typeface="Calibri"/>
                <a:cs typeface="Calibri"/>
                <a:sym typeface="Calibri"/>
              </a:rPr>
              <a:t>We chose option C because it is very easy to install for our pilot program and it is the cheapest.</a:t>
            </a:r>
            <a:endParaRPr sz="1900" b="1">
              <a:solidFill>
                <a:schemeClr val="dk1"/>
              </a:solidFill>
              <a:latin typeface="Calibri"/>
              <a:ea typeface="Calibri"/>
              <a:cs typeface="Calibri"/>
              <a:sym typeface="Calibri"/>
            </a:endParaRPr>
          </a:p>
          <a:p>
            <a:pPr marL="0" lvl="0" indent="0" algn="l" rtl="0">
              <a:lnSpc>
                <a:spcPct val="105000"/>
              </a:lnSpc>
              <a:spcBef>
                <a:spcPts val="0"/>
              </a:spcBef>
              <a:spcAft>
                <a:spcPts val="1200"/>
              </a:spcAft>
              <a:buSzPts val="1018"/>
              <a:buNone/>
            </a:pPr>
            <a:endParaRPr sz="1765">
              <a:latin typeface="Calibri"/>
              <a:ea typeface="Calibri"/>
              <a:cs typeface="Calibri"/>
              <a:sym typeface="Calibri"/>
            </a:endParaRPr>
          </a:p>
        </p:txBody>
      </p:sp>
      <p:pic>
        <p:nvPicPr>
          <p:cNvPr id="206" name="Google Shape;206;p26"/>
          <p:cNvPicPr preferRelativeResize="0"/>
          <p:nvPr/>
        </p:nvPicPr>
        <p:blipFill>
          <a:blip r:embed="rId4">
            <a:alphaModFix/>
          </a:blip>
          <a:stretch>
            <a:fillRect/>
          </a:stretch>
        </p:blipFill>
        <p:spPr>
          <a:xfrm>
            <a:off x="6545061" y="865400"/>
            <a:ext cx="1054825" cy="2519850"/>
          </a:xfrm>
          <a:prstGeom prst="rect">
            <a:avLst/>
          </a:prstGeom>
          <a:noFill/>
          <a:ln>
            <a:noFill/>
          </a:ln>
        </p:spPr>
      </p:pic>
      <p:pic>
        <p:nvPicPr>
          <p:cNvPr id="207" name="Google Shape;207;p26"/>
          <p:cNvPicPr preferRelativeResize="0"/>
          <p:nvPr/>
        </p:nvPicPr>
        <p:blipFill>
          <a:blip r:embed="rId5">
            <a:alphaModFix/>
          </a:blip>
          <a:stretch>
            <a:fillRect/>
          </a:stretch>
        </p:blipFill>
        <p:spPr>
          <a:xfrm>
            <a:off x="7352368" y="1766175"/>
            <a:ext cx="1493392" cy="2519850"/>
          </a:xfrm>
          <a:prstGeom prst="rect">
            <a:avLst/>
          </a:prstGeom>
          <a:noFill/>
          <a:ln>
            <a:noFill/>
          </a:ln>
        </p:spPr>
      </p:pic>
      <p:sp>
        <p:nvSpPr>
          <p:cNvPr id="208" name="Google Shape;208;p26"/>
          <p:cNvSpPr txBox="1"/>
          <p:nvPr/>
        </p:nvSpPr>
        <p:spPr>
          <a:xfrm>
            <a:off x="6652375" y="335975"/>
            <a:ext cx="1575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74E13"/>
                </a:solidFill>
                <a:latin typeface="Calibri"/>
                <a:ea typeface="Calibri"/>
                <a:cs typeface="Calibri"/>
                <a:sym typeface="Calibri"/>
              </a:rPr>
              <a:t>Option A</a:t>
            </a:r>
            <a:endParaRPr sz="1800" b="1">
              <a:solidFill>
                <a:srgbClr val="274E13"/>
              </a:solidFill>
              <a:latin typeface="Calibri"/>
              <a:ea typeface="Calibri"/>
              <a:cs typeface="Calibri"/>
              <a:sym typeface="Calibri"/>
            </a:endParaRPr>
          </a:p>
        </p:txBody>
      </p:sp>
      <p:sp>
        <p:nvSpPr>
          <p:cNvPr id="209" name="Google Shape;209;p26"/>
          <p:cNvSpPr txBox="1"/>
          <p:nvPr/>
        </p:nvSpPr>
        <p:spPr>
          <a:xfrm>
            <a:off x="7605388" y="1276575"/>
            <a:ext cx="1575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74E13"/>
                </a:solidFill>
                <a:latin typeface="Calibri"/>
                <a:ea typeface="Calibri"/>
                <a:cs typeface="Calibri"/>
                <a:sym typeface="Calibri"/>
              </a:rPr>
              <a:t>Option B</a:t>
            </a:r>
            <a:endParaRPr sz="1800" b="1">
              <a:solidFill>
                <a:srgbClr val="274E13"/>
              </a:solidFill>
              <a:latin typeface="Calibri"/>
              <a:ea typeface="Calibri"/>
              <a:cs typeface="Calibri"/>
              <a:sym typeface="Calibri"/>
            </a:endParaRPr>
          </a:p>
        </p:txBody>
      </p:sp>
      <p:sp>
        <p:nvSpPr>
          <p:cNvPr id="210" name="Google Shape;210;p26"/>
          <p:cNvSpPr txBox="1"/>
          <p:nvPr/>
        </p:nvSpPr>
        <p:spPr>
          <a:xfrm>
            <a:off x="7542463" y="4591800"/>
            <a:ext cx="1575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74E13"/>
                </a:solidFill>
                <a:latin typeface="Calibri"/>
                <a:ea typeface="Calibri"/>
                <a:cs typeface="Calibri"/>
                <a:sym typeface="Calibri"/>
              </a:rPr>
              <a:t>Option C</a:t>
            </a:r>
            <a:endParaRPr sz="1800" b="1">
              <a:solidFill>
                <a:srgbClr val="274E13"/>
              </a:solidFill>
              <a:latin typeface="Calibri"/>
              <a:ea typeface="Calibri"/>
              <a:cs typeface="Calibri"/>
              <a:sym typeface="Calibri"/>
            </a:endParaRPr>
          </a:p>
        </p:txBody>
      </p:sp>
      <p:pic>
        <p:nvPicPr>
          <p:cNvPr id="211" name="Google Shape;211;p26" title="Its Your Doody.jpg"/>
          <p:cNvPicPr preferRelativeResize="0"/>
          <p:nvPr/>
        </p:nvPicPr>
        <p:blipFill>
          <a:blip r:embed="rId6">
            <a:alphaModFix/>
          </a:blip>
          <a:stretch>
            <a:fillRect/>
          </a:stretch>
        </p:blipFill>
        <p:spPr>
          <a:xfrm>
            <a:off x="8074491" y="220126"/>
            <a:ext cx="820791" cy="797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311700" y="34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Cost</a:t>
            </a:r>
            <a:endParaRPr b="1">
              <a:solidFill>
                <a:srgbClr val="38761D"/>
              </a:solidFill>
              <a:latin typeface="Calibri"/>
              <a:ea typeface="Calibri"/>
              <a:cs typeface="Calibri"/>
              <a:sym typeface="Calibri"/>
            </a:endParaRPr>
          </a:p>
        </p:txBody>
      </p:sp>
      <p:sp>
        <p:nvSpPr>
          <p:cNvPr id="217" name="Google Shape;217;p27"/>
          <p:cNvSpPr txBox="1"/>
          <p:nvPr/>
        </p:nvSpPr>
        <p:spPr>
          <a:xfrm>
            <a:off x="83250" y="1017725"/>
            <a:ext cx="8977500" cy="18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Calibri"/>
                <a:ea typeface="Calibri"/>
                <a:cs typeface="Calibri"/>
                <a:sym typeface="Calibri"/>
              </a:rPr>
              <a:t>Option A </a:t>
            </a:r>
            <a:r>
              <a:rPr lang="en" sz="2000">
                <a:solidFill>
                  <a:schemeClr val="dk1"/>
                </a:solidFill>
                <a:latin typeface="Calibri"/>
                <a:ea typeface="Calibri"/>
                <a:cs typeface="Calibri"/>
                <a:sym typeface="Calibri"/>
              </a:rPr>
              <a:t>- Standalone bag dispenser with attached garbage can $225</a:t>
            </a: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 sz="2000" b="1">
                <a:solidFill>
                  <a:schemeClr val="dk1"/>
                </a:solidFill>
                <a:latin typeface="Calibri"/>
                <a:ea typeface="Calibri"/>
                <a:cs typeface="Calibri"/>
                <a:sym typeface="Calibri"/>
              </a:rPr>
              <a:t>Option B</a:t>
            </a:r>
            <a:r>
              <a:rPr lang="en" sz="2000">
                <a:solidFill>
                  <a:schemeClr val="dk1"/>
                </a:solidFill>
                <a:latin typeface="Calibri"/>
                <a:ea typeface="Calibri"/>
                <a:cs typeface="Calibri"/>
                <a:sym typeface="Calibri"/>
              </a:rPr>
              <a:t> - Standalone bag dispenser without garbage can $150</a:t>
            </a: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 sz="2000" b="1">
                <a:solidFill>
                  <a:schemeClr val="dk1"/>
                </a:solidFill>
                <a:latin typeface="Calibri"/>
                <a:ea typeface="Calibri"/>
                <a:cs typeface="Calibri"/>
                <a:sym typeface="Calibri"/>
              </a:rPr>
              <a:t>Option C </a:t>
            </a:r>
            <a:r>
              <a:rPr lang="en" sz="2000">
                <a:solidFill>
                  <a:schemeClr val="dk1"/>
                </a:solidFill>
                <a:latin typeface="Calibri"/>
                <a:ea typeface="Calibri"/>
                <a:cs typeface="Calibri"/>
                <a:sym typeface="Calibri"/>
              </a:rPr>
              <a:t>- Bag dispenser that clips on each garbage $26</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 sz="2000">
                <a:solidFill>
                  <a:schemeClr val="dk1"/>
                </a:solidFill>
                <a:latin typeface="Calibri"/>
                <a:ea typeface="Calibri"/>
                <a:cs typeface="Calibri"/>
                <a:sym typeface="Calibri"/>
              </a:rPr>
              <a:t>Dog waste bags (Per 100) $9</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p:txBody>
      </p:sp>
      <p:sp>
        <p:nvSpPr>
          <p:cNvPr id="218" name="Google Shape;218;p27"/>
          <p:cNvSpPr txBox="1"/>
          <p:nvPr/>
        </p:nvSpPr>
        <p:spPr>
          <a:xfrm>
            <a:off x="169725" y="3138725"/>
            <a:ext cx="8520600" cy="18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Calibri"/>
                <a:ea typeface="Calibri"/>
                <a:cs typeface="Calibri"/>
                <a:sym typeface="Calibri"/>
              </a:rPr>
              <a:t>Options with all locations and dog waste bags:</a:t>
            </a:r>
            <a:endParaRPr sz="2400" b="1">
              <a:solidFill>
                <a:schemeClr val="dk1"/>
              </a:solidFill>
              <a:latin typeface="Calibri"/>
              <a:ea typeface="Calibri"/>
              <a:cs typeface="Calibri"/>
              <a:sym typeface="Calibri"/>
            </a:endParaRPr>
          </a:p>
          <a:p>
            <a:pPr marL="0" lvl="0" indent="0" algn="l" rtl="0">
              <a:spcBef>
                <a:spcPts val="0"/>
              </a:spcBef>
              <a:spcAft>
                <a:spcPts val="0"/>
              </a:spcAft>
              <a:buNone/>
            </a:pPr>
            <a:r>
              <a:rPr lang="en" sz="2400" b="1">
                <a:solidFill>
                  <a:schemeClr val="dk1"/>
                </a:solidFill>
                <a:latin typeface="Calibri"/>
                <a:ea typeface="Calibri"/>
                <a:cs typeface="Calibri"/>
                <a:sym typeface="Calibri"/>
              </a:rPr>
              <a:t>Option A - $936 (all 4 Pilot Locations + waste bags)</a:t>
            </a:r>
            <a:endParaRPr sz="2400" b="1">
              <a:solidFill>
                <a:schemeClr val="dk1"/>
              </a:solidFill>
              <a:latin typeface="Calibri"/>
              <a:ea typeface="Calibri"/>
              <a:cs typeface="Calibri"/>
              <a:sym typeface="Calibri"/>
            </a:endParaRPr>
          </a:p>
          <a:p>
            <a:pPr marL="0" lvl="0" indent="0" algn="l" rtl="0">
              <a:spcBef>
                <a:spcPts val="0"/>
              </a:spcBef>
              <a:spcAft>
                <a:spcPts val="0"/>
              </a:spcAft>
              <a:buNone/>
            </a:pPr>
            <a:r>
              <a:rPr lang="en" sz="2400" b="1">
                <a:solidFill>
                  <a:schemeClr val="dk1"/>
                </a:solidFill>
                <a:latin typeface="Calibri"/>
                <a:ea typeface="Calibri"/>
                <a:cs typeface="Calibri"/>
                <a:sym typeface="Calibri"/>
              </a:rPr>
              <a:t>Option B - $636 (all 4 Pilot Locations + waste bags)</a:t>
            </a:r>
            <a:endParaRPr sz="2400" b="1">
              <a:solidFill>
                <a:schemeClr val="dk1"/>
              </a:solidFill>
              <a:latin typeface="Calibri"/>
              <a:ea typeface="Calibri"/>
              <a:cs typeface="Calibri"/>
              <a:sym typeface="Calibri"/>
            </a:endParaRPr>
          </a:p>
          <a:p>
            <a:pPr marL="0" lvl="0" indent="0" algn="l" rtl="0">
              <a:spcBef>
                <a:spcPts val="0"/>
              </a:spcBef>
              <a:spcAft>
                <a:spcPts val="0"/>
              </a:spcAft>
              <a:buNone/>
            </a:pPr>
            <a:r>
              <a:rPr lang="en" sz="2400" b="1">
                <a:solidFill>
                  <a:schemeClr val="dk1"/>
                </a:solidFill>
                <a:latin typeface="Calibri"/>
                <a:ea typeface="Calibri"/>
                <a:cs typeface="Calibri"/>
                <a:sym typeface="Calibri"/>
              </a:rPr>
              <a:t>Option C - $140 (all 4 Pilot Locations + waste bags)</a:t>
            </a:r>
            <a:endParaRPr sz="2400" b="1">
              <a:solidFill>
                <a:schemeClr val="dk1"/>
              </a:solidFill>
              <a:latin typeface="Calibri"/>
              <a:ea typeface="Calibri"/>
              <a:cs typeface="Calibri"/>
              <a:sym typeface="Calibri"/>
            </a:endParaRPr>
          </a:p>
        </p:txBody>
      </p:sp>
      <p:pic>
        <p:nvPicPr>
          <p:cNvPr id="219" name="Google Shape;219;p27" title="Its Your Doody.jpg"/>
          <p:cNvPicPr preferRelativeResize="0"/>
          <p:nvPr/>
        </p:nvPicPr>
        <p:blipFill>
          <a:blip r:embed="rId3">
            <a:alphaModFix/>
          </a:blip>
          <a:stretch>
            <a:fillRect/>
          </a:stretch>
        </p:blipFill>
        <p:spPr>
          <a:xfrm>
            <a:off x="8074491" y="220126"/>
            <a:ext cx="820791" cy="797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8"/>
          <p:cNvSpPr txBox="1">
            <a:spLocks noGrp="1"/>
          </p:cNvSpPr>
          <p:nvPr>
            <p:ph type="title"/>
          </p:nvPr>
        </p:nvSpPr>
        <p:spPr>
          <a:xfrm>
            <a:off x="311700" y="445025"/>
            <a:ext cx="4011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Solution: Pilot Locations</a:t>
            </a:r>
            <a:endParaRPr b="1">
              <a:solidFill>
                <a:srgbClr val="38761D"/>
              </a:solidFill>
              <a:latin typeface="Calibri"/>
              <a:ea typeface="Calibri"/>
              <a:cs typeface="Calibri"/>
              <a:sym typeface="Calibri"/>
            </a:endParaRPr>
          </a:p>
        </p:txBody>
      </p:sp>
      <p:pic>
        <p:nvPicPr>
          <p:cNvPr id="225" name="Google Shape;225;p28" title="Dana 1.jpg"/>
          <p:cNvPicPr preferRelativeResize="0"/>
          <p:nvPr/>
        </p:nvPicPr>
        <p:blipFill>
          <a:blip r:embed="rId3">
            <a:alphaModFix/>
          </a:blip>
          <a:stretch>
            <a:fillRect/>
          </a:stretch>
        </p:blipFill>
        <p:spPr>
          <a:xfrm>
            <a:off x="6664925" y="3159425"/>
            <a:ext cx="2080451" cy="1560349"/>
          </a:xfrm>
          <a:prstGeom prst="rect">
            <a:avLst/>
          </a:prstGeom>
          <a:noFill/>
          <a:ln>
            <a:noFill/>
          </a:ln>
        </p:spPr>
      </p:pic>
      <p:pic>
        <p:nvPicPr>
          <p:cNvPr id="226" name="Google Shape;226;p28" title="Jovana 3.jpg"/>
          <p:cNvPicPr preferRelativeResize="0"/>
          <p:nvPr/>
        </p:nvPicPr>
        <p:blipFill>
          <a:blip r:embed="rId4">
            <a:alphaModFix/>
          </a:blip>
          <a:stretch>
            <a:fillRect/>
          </a:stretch>
        </p:blipFill>
        <p:spPr>
          <a:xfrm>
            <a:off x="4323600" y="197475"/>
            <a:ext cx="1641550" cy="2188749"/>
          </a:xfrm>
          <a:prstGeom prst="rect">
            <a:avLst/>
          </a:prstGeom>
          <a:noFill/>
          <a:ln>
            <a:noFill/>
          </a:ln>
        </p:spPr>
      </p:pic>
      <p:pic>
        <p:nvPicPr>
          <p:cNvPr id="227" name="Google Shape;227;p28" title="Juliet 3.jpeg"/>
          <p:cNvPicPr preferRelativeResize="0"/>
          <p:nvPr/>
        </p:nvPicPr>
        <p:blipFill rotWithShape="1">
          <a:blip r:embed="rId5">
            <a:alphaModFix/>
          </a:blip>
          <a:srcRect l="44040" t="23624" b="21075"/>
          <a:stretch/>
        </p:blipFill>
        <p:spPr>
          <a:xfrm>
            <a:off x="4350150" y="3159425"/>
            <a:ext cx="2105298" cy="1560349"/>
          </a:xfrm>
          <a:prstGeom prst="rect">
            <a:avLst/>
          </a:prstGeom>
          <a:noFill/>
          <a:ln>
            <a:noFill/>
          </a:ln>
        </p:spPr>
      </p:pic>
      <p:pic>
        <p:nvPicPr>
          <p:cNvPr id="228" name="Google Shape;228;p28" title="Manya 1.jpg"/>
          <p:cNvPicPr preferRelativeResize="0"/>
          <p:nvPr/>
        </p:nvPicPr>
        <p:blipFill rotWithShape="1">
          <a:blip r:embed="rId6">
            <a:alphaModFix/>
          </a:blip>
          <a:srcRect l="16315" r="12189"/>
          <a:stretch/>
        </p:blipFill>
        <p:spPr>
          <a:xfrm>
            <a:off x="6162925" y="399630"/>
            <a:ext cx="1850726" cy="1940945"/>
          </a:xfrm>
          <a:prstGeom prst="rect">
            <a:avLst/>
          </a:prstGeom>
          <a:noFill/>
          <a:ln>
            <a:noFill/>
          </a:ln>
        </p:spPr>
      </p:pic>
      <p:sp>
        <p:nvSpPr>
          <p:cNvPr id="229" name="Google Shape;229;p28"/>
          <p:cNvSpPr txBox="1"/>
          <p:nvPr/>
        </p:nvSpPr>
        <p:spPr>
          <a:xfrm>
            <a:off x="4197700" y="2376825"/>
            <a:ext cx="21054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Calibri"/>
                <a:ea typeface="Calibri"/>
                <a:cs typeface="Calibri"/>
                <a:sym typeface="Calibri"/>
              </a:rPr>
              <a:t>GC Train Station</a:t>
            </a:r>
            <a:endParaRPr sz="1800" b="1">
              <a:solidFill>
                <a:schemeClr val="dk1"/>
              </a:solidFill>
              <a:latin typeface="Calibri"/>
              <a:ea typeface="Calibri"/>
              <a:cs typeface="Calibri"/>
              <a:sym typeface="Calibri"/>
            </a:endParaRPr>
          </a:p>
        </p:txBody>
      </p:sp>
      <p:sp>
        <p:nvSpPr>
          <p:cNvPr id="230" name="Google Shape;230;p28"/>
          <p:cNvSpPr txBox="1"/>
          <p:nvPr/>
        </p:nvSpPr>
        <p:spPr>
          <a:xfrm>
            <a:off x="4492150" y="4672475"/>
            <a:ext cx="21054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Calibri"/>
                <a:ea typeface="Calibri"/>
                <a:cs typeface="Calibri"/>
                <a:sym typeface="Calibri"/>
              </a:rPr>
              <a:t>Grove Park</a:t>
            </a:r>
            <a:endParaRPr sz="1800" b="1" dirty="0">
              <a:solidFill>
                <a:schemeClr val="dk1"/>
              </a:solidFill>
              <a:latin typeface="Calibri"/>
              <a:ea typeface="Calibri"/>
              <a:cs typeface="Calibri"/>
              <a:sym typeface="Calibri"/>
            </a:endParaRPr>
          </a:p>
        </p:txBody>
      </p:sp>
      <p:sp>
        <p:nvSpPr>
          <p:cNvPr id="231" name="Google Shape;231;p28"/>
          <p:cNvSpPr txBox="1"/>
          <p:nvPr/>
        </p:nvSpPr>
        <p:spPr>
          <a:xfrm>
            <a:off x="6164850" y="2354000"/>
            <a:ext cx="21054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Calibri"/>
                <a:ea typeface="Calibri"/>
                <a:cs typeface="Calibri"/>
                <a:sym typeface="Calibri"/>
              </a:rPr>
              <a:t>Tullamore Park</a:t>
            </a:r>
            <a:endParaRPr sz="1800" b="1">
              <a:solidFill>
                <a:schemeClr val="dk1"/>
              </a:solidFill>
              <a:latin typeface="Calibri"/>
              <a:ea typeface="Calibri"/>
              <a:cs typeface="Calibri"/>
              <a:sym typeface="Calibri"/>
            </a:endParaRPr>
          </a:p>
        </p:txBody>
      </p:sp>
      <p:sp>
        <p:nvSpPr>
          <p:cNvPr id="232" name="Google Shape;232;p28"/>
          <p:cNvSpPr txBox="1"/>
          <p:nvPr/>
        </p:nvSpPr>
        <p:spPr>
          <a:xfrm>
            <a:off x="6918925" y="4700725"/>
            <a:ext cx="21054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Calibri"/>
                <a:ea typeface="Calibri"/>
                <a:cs typeface="Calibri"/>
                <a:sym typeface="Calibri"/>
              </a:rPr>
              <a:t>Hemlock Park</a:t>
            </a:r>
            <a:endParaRPr sz="1800" b="1">
              <a:solidFill>
                <a:schemeClr val="dk1"/>
              </a:solidFill>
              <a:latin typeface="Calibri"/>
              <a:ea typeface="Calibri"/>
              <a:cs typeface="Calibri"/>
              <a:sym typeface="Calibri"/>
            </a:endParaRPr>
          </a:p>
        </p:txBody>
      </p:sp>
      <p:sp>
        <p:nvSpPr>
          <p:cNvPr id="233" name="Google Shape;233;p28"/>
          <p:cNvSpPr txBox="1"/>
          <p:nvPr/>
        </p:nvSpPr>
        <p:spPr>
          <a:xfrm>
            <a:off x="0" y="2049600"/>
            <a:ext cx="5019900" cy="3093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Font typeface="Calibri"/>
              <a:buChar char="●"/>
            </a:pPr>
            <a:r>
              <a:rPr lang="en" sz="2100" dirty="0">
                <a:latin typeface="Calibri"/>
                <a:ea typeface="Calibri"/>
                <a:cs typeface="Calibri"/>
                <a:sym typeface="Calibri"/>
              </a:rPr>
              <a:t>Jovana -  Garden City Train Station</a:t>
            </a:r>
            <a:endParaRPr sz="2100" dirty="0">
              <a:latin typeface="Calibri"/>
              <a:ea typeface="Calibri"/>
              <a:cs typeface="Calibri"/>
              <a:sym typeface="Calibri"/>
            </a:endParaRPr>
          </a:p>
          <a:p>
            <a:pPr marL="457200" lvl="0" indent="0" algn="l" rtl="0">
              <a:spcBef>
                <a:spcPts val="0"/>
              </a:spcBef>
              <a:spcAft>
                <a:spcPts val="0"/>
              </a:spcAft>
              <a:buNone/>
            </a:pPr>
            <a:endParaRPr sz="2100" dirty="0">
              <a:latin typeface="Calibri"/>
              <a:ea typeface="Calibri"/>
              <a:cs typeface="Calibri"/>
              <a:sym typeface="Calibri"/>
            </a:endParaRPr>
          </a:p>
          <a:p>
            <a:pPr marL="457200" lvl="0" indent="-361950" algn="l" rtl="0">
              <a:spcBef>
                <a:spcPts val="0"/>
              </a:spcBef>
              <a:spcAft>
                <a:spcPts val="0"/>
              </a:spcAft>
              <a:buSzPts val="2100"/>
              <a:buFont typeface="Calibri"/>
              <a:buChar char="●"/>
            </a:pPr>
            <a:r>
              <a:rPr lang="en" sz="2100" dirty="0">
                <a:latin typeface="Calibri"/>
                <a:ea typeface="Calibri"/>
                <a:cs typeface="Calibri"/>
                <a:sym typeface="Calibri"/>
              </a:rPr>
              <a:t>Manya  -  Tullamore Park</a:t>
            </a:r>
            <a:endParaRPr sz="2100" dirty="0">
              <a:latin typeface="Calibri"/>
              <a:ea typeface="Calibri"/>
              <a:cs typeface="Calibri"/>
              <a:sym typeface="Calibri"/>
            </a:endParaRPr>
          </a:p>
          <a:p>
            <a:pPr marL="457200" lvl="0" indent="0" algn="l" rtl="0">
              <a:spcBef>
                <a:spcPts val="0"/>
              </a:spcBef>
              <a:spcAft>
                <a:spcPts val="0"/>
              </a:spcAft>
              <a:buNone/>
            </a:pPr>
            <a:endParaRPr sz="2100" dirty="0">
              <a:latin typeface="Calibri"/>
              <a:ea typeface="Calibri"/>
              <a:cs typeface="Calibri"/>
              <a:sym typeface="Calibri"/>
            </a:endParaRPr>
          </a:p>
          <a:p>
            <a:pPr marL="457200" lvl="0" indent="-361950" algn="l" rtl="0">
              <a:spcBef>
                <a:spcPts val="0"/>
              </a:spcBef>
              <a:spcAft>
                <a:spcPts val="0"/>
              </a:spcAft>
              <a:buSzPts val="2100"/>
              <a:buFont typeface="Calibri"/>
              <a:buChar char="●"/>
            </a:pPr>
            <a:r>
              <a:rPr lang="en" sz="2100" dirty="0">
                <a:latin typeface="Calibri"/>
                <a:ea typeface="Calibri"/>
                <a:cs typeface="Calibri"/>
                <a:sym typeface="Calibri"/>
              </a:rPr>
              <a:t>Juliet    -   Grove Park</a:t>
            </a:r>
            <a:endParaRPr sz="2100" dirty="0">
              <a:latin typeface="Calibri"/>
              <a:ea typeface="Calibri"/>
              <a:cs typeface="Calibri"/>
              <a:sym typeface="Calibri"/>
            </a:endParaRPr>
          </a:p>
          <a:p>
            <a:pPr marL="457200" lvl="0" indent="0" algn="l" rtl="0">
              <a:spcBef>
                <a:spcPts val="0"/>
              </a:spcBef>
              <a:spcAft>
                <a:spcPts val="0"/>
              </a:spcAft>
              <a:buNone/>
            </a:pPr>
            <a:endParaRPr sz="2100" dirty="0">
              <a:latin typeface="Calibri"/>
              <a:ea typeface="Calibri"/>
              <a:cs typeface="Calibri"/>
              <a:sym typeface="Calibri"/>
            </a:endParaRPr>
          </a:p>
          <a:p>
            <a:pPr marL="457200" lvl="0" indent="-361950" algn="l" rtl="0">
              <a:spcBef>
                <a:spcPts val="0"/>
              </a:spcBef>
              <a:spcAft>
                <a:spcPts val="0"/>
              </a:spcAft>
              <a:buSzPts val="2100"/>
              <a:buFont typeface="Calibri"/>
              <a:buChar char="●"/>
            </a:pPr>
            <a:r>
              <a:rPr lang="en" sz="2100" dirty="0">
                <a:latin typeface="Calibri"/>
                <a:ea typeface="Calibri"/>
                <a:cs typeface="Calibri"/>
                <a:sym typeface="Calibri"/>
              </a:rPr>
              <a:t>Dana    -   Hemlock Park</a:t>
            </a:r>
            <a:endParaRPr sz="2100" dirty="0">
              <a:latin typeface="Calibri"/>
              <a:ea typeface="Calibri"/>
              <a:cs typeface="Calibri"/>
              <a:sym typeface="Calibri"/>
            </a:endParaRPr>
          </a:p>
          <a:p>
            <a:pPr marL="0" lvl="0" indent="0" algn="l" rtl="0">
              <a:spcBef>
                <a:spcPts val="0"/>
              </a:spcBef>
              <a:spcAft>
                <a:spcPts val="0"/>
              </a:spcAft>
              <a:buNone/>
            </a:pPr>
            <a:endParaRPr sz="2100" dirty="0">
              <a:latin typeface="Calibri"/>
              <a:ea typeface="Calibri"/>
              <a:cs typeface="Calibri"/>
              <a:sym typeface="Calibri"/>
            </a:endParaRPr>
          </a:p>
          <a:p>
            <a:pPr marL="0" lvl="0" indent="0" algn="l" rtl="0">
              <a:spcBef>
                <a:spcPts val="0"/>
              </a:spcBef>
              <a:spcAft>
                <a:spcPts val="0"/>
              </a:spcAft>
              <a:buNone/>
            </a:pPr>
            <a:endParaRPr sz="2100" dirty="0">
              <a:latin typeface="Calibri"/>
              <a:ea typeface="Calibri"/>
              <a:cs typeface="Calibri"/>
              <a:sym typeface="Calibri"/>
            </a:endParaRPr>
          </a:p>
        </p:txBody>
      </p:sp>
      <p:sp>
        <p:nvSpPr>
          <p:cNvPr id="234" name="Google Shape;234;p28"/>
          <p:cNvSpPr txBox="1"/>
          <p:nvPr/>
        </p:nvSpPr>
        <p:spPr>
          <a:xfrm>
            <a:off x="193050" y="1144188"/>
            <a:ext cx="4633800" cy="4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latin typeface="Calibri"/>
                <a:ea typeface="Calibri"/>
                <a:cs typeface="Calibri"/>
                <a:sym typeface="Calibri"/>
              </a:rPr>
              <a:t>Each of us monitors the success of different park’s location</a:t>
            </a:r>
            <a:endParaRPr sz="2100" b="1">
              <a:solidFill>
                <a:schemeClr val="dk1"/>
              </a:solidFill>
              <a:latin typeface="Calibri"/>
              <a:ea typeface="Calibri"/>
              <a:cs typeface="Calibri"/>
              <a:sym typeface="Calibri"/>
            </a:endParaRPr>
          </a:p>
        </p:txBody>
      </p:sp>
      <p:pic>
        <p:nvPicPr>
          <p:cNvPr id="235" name="Google Shape;235;p28" title="Its Your Doody.jpg"/>
          <p:cNvPicPr preferRelativeResize="0"/>
          <p:nvPr/>
        </p:nvPicPr>
        <p:blipFill>
          <a:blip r:embed="rId7">
            <a:alphaModFix/>
          </a:blip>
          <a:stretch>
            <a:fillRect/>
          </a:stretch>
        </p:blipFill>
        <p:spPr>
          <a:xfrm>
            <a:off x="8074491" y="220126"/>
            <a:ext cx="820791" cy="797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pSp>
        <p:nvGrpSpPr>
          <p:cNvPr id="240" name="Google Shape;240;p29"/>
          <p:cNvGrpSpPr/>
          <p:nvPr/>
        </p:nvGrpSpPr>
        <p:grpSpPr>
          <a:xfrm>
            <a:off x="-71700" y="136100"/>
            <a:ext cx="12032274" cy="4871289"/>
            <a:chOff x="1" y="-3200"/>
            <a:chExt cx="12219228" cy="5149899"/>
          </a:xfrm>
        </p:grpSpPr>
        <p:pic>
          <p:nvPicPr>
            <p:cNvPr id="241" name="Google Shape;241;p29"/>
            <p:cNvPicPr preferRelativeResize="0"/>
            <p:nvPr/>
          </p:nvPicPr>
          <p:blipFill>
            <a:blip r:embed="rId3">
              <a:alphaModFix/>
            </a:blip>
            <a:stretch>
              <a:fillRect/>
            </a:stretch>
          </p:blipFill>
          <p:spPr>
            <a:xfrm rot="-5400000">
              <a:off x="1979664" y="-1982863"/>
              <a:ext cx="5149899" cy="9109226"/>
            </a:xfrm>
            <a:prstGeom prst="rect">
              <a:avLst/>
            </a:prstGeom>
            <a:noFill/>
            <a:ln>
              <a:noFill/>
            </a:ln>
          </p:spPr>
        </p:pic>
        <p:sp>
          <p:nvSpPr>
            <p:cNvPr id="242" name="Google Shape;242;p29"/>
            <p:cNvSpPr txBox="1"/>
            <p:nvPr/>
          </p:nvSpPr>
          <p:spPr>
            <a:xfrm>
              <a:off x="6926617" y="991510"/>
              <a:ext cx="34866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43" name="Google Shape;243;p29"/>
            <p:cNvSpPr txBox="1"/>
            <p:nvPr/>
          </p:nvSpPr>
          <p:spPr>
            <a:xfrm>
              <a:off x="1886562" y="376933"/>
              <a:ext cx="34866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44" name="Google Shape;244;p29"/>
            <p:cNvSpPr txBox="1"/>
            <p:nvPr/>
          </p:nvSpPr>
          <p:spPr>
            <a:xfrm>
              <a:off x="3332999" y="3903314"/>
              <a:ext cx="34866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45" name="Google Shape;245;p29"/>
            <p:cNvSpPr txBox="1"/>
            <p:nvPr/>
          </p:nvSpPr>
          <p:spPr>
            <a:xfrm>
              <a:off x="3356381" y="4348863"/>
              <a:ext cx="40509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46" name="Google Shape;246;p29"/>
            <p:cNvSpPr txBox="1"/>
            <p:nvPr/>
          </p:nvSpPr>
          <p:spPr>
            <a:xfrm>
              <a:off x="4823348" y="2039269"/>
              <a:ext cx="34866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47" name="Google Shape;247;p29"/>
            <p:cNvSpPr txBox="1"/>
            <p:nvPr/>
          </p:nvSpPr>
          <p:spPr>
            <a:xfrm>
              <a:off x="3124532" y="3764960"/>
              <a:ext cx="34866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48" name="Google Shape;248;p29"/>
            <p:cNvSpPr txBox="1"/>
            <p:nvPr/>
          </p:nvSpPr>
          <p:spPr>
            <a:xfrm>
              <a:off x="7750712" y="2840828"/>
              <a:ext cx="34866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49" name="Google Shape;249;p29"/>
            <p:cNvSpPr txBox="1"/>
            <p:nvPr/>
          </p:nvSpPr>
          <p:spPr>
            <a:xfrm>
              <a:off x="4631955" y="2070946"/>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50" name="Google Shape;250;p29"/>
            <p:cNvSpPr txBox="1"/>
            <p:nvPr/>
          </p:nvSpPr>
          <p:spPr>
            <a:xfrm>
              <a:off x="2454105" y="991507"/>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51" name="Google Shape;251;p29"/>
            <p:cNvSpPr txBox="1"/>
            <p:nvPr/>
          </p:nvSpPr>
          <p:spPr>
            <a:xfrm>
              <a:off x="6333254" y="2534746"/>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52" name="Google Shape;252;p29"/>
            <p:cNvSpPr txBox="1"/>
            <p:nvPr/>
          </p:nvSpPr>
          <p:spPr>
            <a:xfrm>
              <a:off x="2639978" y="616943"/>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53" name="Google Shape;253;p29"/>
            <p:cNvSpPr txBox="1"/>
            <p:nvPr/>
          </p:nvSpPr>
          <p:spPr>
            <a:xfrm>
              <a:off x="7863529" y="2534746"/>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54" name="Google Shape;254;p29"/>
            <p:cNvSpPr txBox="1"/>
            <p:nvPr/>
          </p:nvSpPr>
          <p:spPr>
            <a:xfrm>
              <a:off x="5074258" y="2220659"/>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55" name="Google Shape;255;p29"/>
            <p:cNvSpPr txBox="1"/>
            <p:nvPr/>
          </p:nvSpPr>
          <p:spPr>
            <a:xfrm>
              <a:off x="6958859" y="676347"/>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56" name="Google Shape;256;p29"/>
            <p:cNvSpPr txBox="1"/>
            <p:nvPr/>
          </p:nvSpPr>
          <p:spPr>
            <a:xfrm>
              <a:off x="5373150" y="1703968"/>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57" name="Google Shape;257;p29"/>
            <p:cNvSpPr txBox="1"/>
            <p:nvPr/>
          </p:nvSpPr>
          <p:spPr>
            <a:xfrm>
              <a:off x="2689979" y="954071"/>
              <a:ext cx="4355700" cy="49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0"/>
          <p:cNvPicPr preferRelativeResize="0"/>
          <p:nvPr/>
        </p:nvPicPr>
        <p:blipFill>
          <a:blip r:embed="rId3">
            <a:alphaModFix/>
          </a:blip>
          <a:stretch>
            <a:fillRect/>
          </a:stretch>
        </p:blipFill>
        <p:spPr>
          <a:xfrm>
            <a:off x="618609" y="1914588"/>
            <a:ext cx="1738549" cy="1571501"/>
          </a:xfrm>
          <a:prstGeom prst="rect">
            <a:avLst/>
          </a:prstGeom>
          <a:noFill/>
          <a:ln>
            <a:noFill/>
          </a:ln>
        </p:spPr>
      </p:pic>
      <p:sp>
        <p:nvSpPr>
          <p:cNvPr id="263" name="Google Shape;26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solidFill>
                  <a:srgbClr val="38761D"/>
                </a:solidFill>
                <a:latin typeface="Calibri"/>
                <a:ea typeface="Calibri"/>
                <a:cs typeface="Calibri"/>
                <a:sym typeface="Calibri"/>
              </a:rPr>
              <a:t>Community Impact - What Troop 1187 can do</a:t>
            </a:r>
            <a:endParaRPr b="1">
              <a:solidFill>
                <a:srgbClr val="38761D"/>
              </a:solidFill>
              <a:latin typeface="Calibri"/>
              <a:ea typeface="Calibri"/>
              <a:cs typeface="Calibri"/>
              <a:sym typeface="Calibri"/>
            </a:endParaRPr>
          </a:p>
        </p:txBody>
      </p:sp>
      <p:sp>
        <p:nvSpPr>
          <p:cNvPr id="264" name="Google Shape;264;p30"/>
          <p:cNvSpPr/>
          <p:nvPr/>
        </p:nvSpPr>
        <p:spPr>
          <a:xfrm>
            <a:off x="932500" y="1262374"/>
            <a:ext cx="983100" cy="647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pic>
        <p:nvPicPr>
          <p:cNvPr id="265" name="Google Shape;265;p30" title="GC_News_Logo__4_-removebg-preview.png"/>
          <p:cNvPicPr preferRelativeResize="0"/>
          <p:nvPr/>
        </p:nvPicPr>
        <p:blipFill>
          <a:blip r:embed="rId4">
            <a:alphaModFix/>
          </a:blip>
          <a:stretch>
            <a:fillRect/>
          </a:stretch>
        </p:blipFill>
        <p:spPr>
          <a:xfrm>
            <a:off x="-152225" y="1544525"/>
            <a:ext cx="3815800" cy="509620"/>
          </a:xfrm>
          <a:prstGeom prst="rect">
            <a:avLst/>
          </a:prstGeom>
          <a:noFill/>
          <a:ln>
            <a:noFill/>
          </a:ln>
        </p:spPr>
      </p:pic>
      <p:pic>
        <p:nvPicPr>
          <p:cNvPr id="266" name="Google Shape;266;p30" title="Its Your Doody.jpg"/>
          <p:cNvPicPr preferRelativeResize="0"/>
          <p:nvPr/>
        </p:nvPicPr>
        <p:blipFill>
          <a:blip r:embed="rId5">
            <a:alphaModFix/>
          </a:blip>
          <a:stretch>
            <a:fillRect/>
          </a:stretch>
        </p:blipFill>
        <p:spPr>
          <a:xfrm>
            <a:off x="8074491" y="220126"/>
            <a:ext cx="820791" cy="797600"/>
          </a:xfrm>
          <a:prstGeom prst="rect">
            <a:avLst/>
          </a:prstGeom>
          <a:noFill/>
          <a:ln>
            <a:noFill/>
          </a:ln>
        </p:spPr>
      </p:pic>
      <p:sp>
        <p:nvSpPr>
          <p:cNvPr id="267" name="Google Shape;267;p30"/>
          <p:cNvSpPr txBox="1"/>
          <p:nvPr/>
        </p:nvSpPr>
        <p:spPr>
          <a:xfrm>
            <a:off x="525700" y="3370600"/>
            <a:ext cx="360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8" name="Google Shape;268;p30"/>
          <p:cNvSpPr txBox="1"/>
          <p:nvPr/>
        </p:nvSpPr>
        <p:spPr>
          <a:xfrm>
            <a:off x="171300" y="3327925"/>
            <a:ext cx="3008100" cy="7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Letter to the GC News editor</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800">
                <a:solidFill>
                  <a:schemeClr val="dk1"/>
                </a:solidFill>
                <a:latin typeface="Calibri"/>
                <a:ea typeface="Calibri"/>
                <a:cs typeface="Calibri"/>
                <a:sym typeface="Calibri"/>
              </a:rPr>
              <a:t>Social Media</a:t>
            </a:r>
            <a:endParaRPr sz="1800">
              <a:solidFill>
                <a:schemeClr val="dk1"/>
              </a:solidFill>
              <a:latin typeface="Calibri"/>
              <a:ea typeface="Calibri"/>
              <a:cs typeface="Calibri"/>
              <a:sym typeface="Calibri"/>
            </a:endParaRPr>
          </a:p>
        </p:txBody>
      </p:sp>
      <p:sp>
        <p:nvSpPr>
          <p:cNvPr id="269" name="Google Shape;269;p30"/>
          <p:cNvSpPr txBox="1"/>
          <p:nvPr/>
        </p:nvSpPr>
        <p:spPr>
          <a:xfrm>
            <a:off x="3363450" y="3327925"/>
            <a:ext cx="2721900" cy="17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Pop up fundraising events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GC Public Library</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Dog Parks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Key Foods on 7th St</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Pet Club on Franklin Ave</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GC Village Pool</a:t>
            </a:r>
            <a:endParaRPr>
              <a:solidFill>
                <a:schemeClr val="dk1"/>
              </a:solidFill>
              <a:latin typeface="Calibri"/>
              <a:ea typeface="Calibri"/>
              <a:cs typeface="Calibri"/>
              <a:sym typeface="Calibri"/>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0" name="Google Shape;270;p30"/>
          <p:cNvPicPr preferRelativeResize="0"/>
          <p:nvPr/>
        </p:nvPicPr>
        <p:blipFill>
          <a:blip r:embed="rId6">
            <a:alphaModFix/>
          </a:blip>
          <a:stretch>
            <a:fillRect/>
          </a:stretch>
        </p:blipFill>
        <p:spPr>
          <a:xfrm>
            <a:off x="3663574" y="1387125"/>
            <a:ext cx="2121658" cy="2048075"/>
          </a:xfrm>
          <a:prstGeom prst="rect">
            <a:avLst/>
          </a:prstGeom>
          <a:noFill/>
          <a:ln>
            <a:noFill/>
          </a:ln>
        </p:spPr>
      </p:pic>
      <p:pic>
        <p:nvPicPr>
          <p:cNvPr id="271" name="Google Shape;271;p30"/>
          <p:cNvPicPr preferRelativeResize="0"/>
          <p:nvPr/>
        </p:nvPicPr>
        <p:blipFill>
          <a:blip r:embed="rId7">
            <a:alphaModFix/>
          </a:blip>
          <a:stretch>
            <a:fillRect/>
          </a:stretch>
        </p:blipFill>
        <p:spPr>
          <a:xfrm>
            <a:off x="6842118" y="1762734"/>
            <a:ext cx="1566382" cy="1571501"/>
          </a:xfrm>
          <a:prstGeom prst="rect">
            <a:avLst/>
          </a:prstGeom>
          <a:noFill/>
          <a:ln>
            <a:noFill/>
          </a:ln>
        </p:spPr>
      </p:pic>
      <p:pic>
        <p:nvPicPr>
          <p:cNvPr id="272" name="Google Shape;272;p30" title="istockphoto-524544306-612x612.jpg"/>
          <p:cNvPicPr preferRelativeResize="0"/>
          <p:nvPr/>
        </p:nvPicPr>
        <p:blipFill>
          <a:blip r:embed="rId8">
            <a:alphaModFix/>
          </a:blip>
          <a:stretch>
            <a:fillRect/>
          </a:stretch>
        </p:blipFill>
        <p:spPr>
          <a:xfrm>
            <a:off x="4422185" y="2054150"/>
            <a:ext cx="604434" cy="509625"/>
          </a:xfrm>
          <a:prstGeom prst="rect">
            <a:avLst/>
          </a:prstGeom>
          <a:noFill/>
          <a:ln>
            <a:noFill/>
          </a:ln>
        </p:spPr>
      </p:pic>
      <p:sp>
        <p:nvSpPr>
          <p:cNvPr id="273" name="Google Shape;273;p30"/>
          <p:cNvSpPr txBox="1"/>
          <p:nvPr/>
        </p:nvSpPr>
        <p:spPr>
          <a:xfrm>
            <a:off x="6842163" y="3334225"/>
            <a:ext cx="15663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Feedback form</a:t>
            </a:r>
            <a:endParaRPr sz="1800">
              <a:solidFill>
                <a:schemeClr val="dk1"/>
              </a:solidFill>
              <a:latin typeface="Calibri"/>
              <a:ea typeface="Calibri"/>
              <a:cs typeface="Calibri"/>
              <a:sym typeface="Calibri"/>
            </a:endParaRPr>
          </a:p>
        </p:txBody>
      </p:sp>
      <p:pic>
        <p:nvPicPr>
          <p:cNvPr id="274" name="Google Shape;274;p30"/>
          <p:cNvPicPr preferRelativeResize="0"/>
          <p:nvPr/>
        </p:nvPicPr>
        <p:blipFill>
          <a:blip r:embed="rId9">
            <a:alphaModFix/>
          </a:blip>
          <a:stretch>
            <a:fillRect/>
          </a:stretch>
        </p:blipFill>
        <p:spPr>
          <a:xfrm>
            <a:off x="1530675" y="3728825"/>
            <a:ext cx="232525" cy="2188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Conclusion and Next Steps</a:t>
            </a:r>
            <a:endParaRPr b="1">
              <a:solidFill>
                <a:srgbClr val="38761D"/>
              </a:solidFill>
              <a:latin typeface="Calibri"/>
              <a:ea typeface="Calibri"/>
              <a:cs typeface="Calibri"/>
              <a:sym typeface="Calibri"/>
            </a:endParaRPr>
          </a:p>
        </p:txBody>
      </p:sp>
      <p:sp>
        <p:nvSpPr>
          <p:cNvPr id="280" name="Google Shape;280;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a:p>
            <a:pPr marL="457200" lvl="0" indent="-342900" algn="l" rtl="0">
              <a:spcBef>
                <a:spcPts val="1200"/>
              </a:spcBef>
              <a:spcAft>
                <a:spcPts val="0"/>
              </a:spcAft>
              <a:buClr>
                <a:schemeClr val="dk1"/>
              </a:buClr>
              <a:buSzPts val="1800"/>
              <a:buFont typeface="Calibri"/>
              <a:buChar char="●"/>
            </a:pPr>
            <a:r>
              <a:rPr lang="en">
                <a:solidFill>
                  <a:schemeClr val="dk1"/>
                </a:solidFill>
                <a:latin typeface="Calibri"/>
                <a:ea typeface="Calibri"/>
                <a:cs typeface="Calibri"/>
                <a:sym typeface="Calibri"/>
              </a:rPr>
              <a:t>Request EAB for approval for Pilot Program (June through August) </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Create awareness via GC News</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Hold Pop Up Fundraising events through end of summer </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Get continuous feedback from the community via Google feedback form</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Continue conversation on this topic with EAB </a:t>
            </a:r>
            <a:endParaRPr>
              <a:solidFill>
                <a:schemeClr val="dk1"/>
              </a:solidFill>
              <a:latin typeface="Calibri"/>
              <a:ea typeface="Calibri"/>
              <a:cs typeface="Calibri"/>
              <a:sym typeface="Calibri"/>
            </a:endParaRPr>
          </a:p>
        </p:txBody>
      </p:sp>
      <p:pic>
        <p:nvPicPr>
          <p:cNvPr id="281" name="Google Shape;281;p31" title="Its Your Doody.jpg"/>
          <p:cNvPicPr preferRelativeResize="0"/>
          <p:nvPr/>
        </p:nvPicPr>
        <p:blipFill>
          <a:blip r:embed="rId3">
            <a:alphaModFix/>
          </a:blip>
          <a:stretch>
            <a:fillRect/>
          </a:stretch>
        </p:blipFill>
        <p:spPr>
          <a:xfrm>
            <a:off x="8074491" y="220126"/>
            <a:ext cx="820791" cy="797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433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Problem at a Glance</a:t>
            </a:r>
            <a:endParaRPr b="1">
              <a:solidFill>
                <a:srgbClr val="38761D"/>
              </a:solidFill>
              <a:latin typeface="Calibri"/>
              <a:ea typeface="Calibri"/>
              <a:cs typeface="Calibri"/>
              <a:sym typeface="Calibri"/>
            </a:endParaRPr>
          </a:p>
        </p:txBody>
      </p:sp>
      <p:sp>
        <p:nvSpPr>
          <p:cNvPr id="64" name="Google Shape;64;p14"/>
          <p:cNvSpPr txBox="1">
            <a:spLocks noGrp="1"/>
          </p:cNvSpPr>
          <p:nvPr>
            <p:ph type="body" idx="1"/>
          </p:nvPr>
        </p:nvSpPr>
        <p:spPr>
          <a:xfrm>
            <a:off x="311700" y="1197200"/>
            <a:ext cx="87582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Residents have been complaining about pet waste in GC on social media</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One resident said she spotted 4 bags of waste at the park</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Many others have been complaining that a storm drain is being used as a garbage can</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We have seen dog poop in local parks, schoolyards and streets</a:t>
            </a:r>
            <a:endParaRPr>
              <a:solidFill>
                <a:schemeClr val="dk1"/>
              </a:solidFill>
              <a:latin typeface="Calibri"/>
              <a:ea typeface="Calibri"/>
              <a:cs typeface="Calibri"/>
              <a:sym typeface="Calibri"/>
            </a:endParaRPr>
          </a:p>
          <a:p>
            <a:pPr marL="457200" lvl="0" indent="-342900" algn="l" rtl="0">
              <a:spcBef>
                <a:spcPts val="0"/>
              </a:spcBef>
              <a:spcAft>
                <a:spcPts val="0"/>
              </a:spcAft>
              <a:buClr>
                <a:srgbClr val="07020D"/>
              </a:buClr>
              <a:buSzPts val="1800"/>
              <a:buFont typeface="Calibri"/>
              <a:buChar char="●"/>
            </a:pPr>
            <a:r>
              <a:rPr lang="en">
                <a:solidFill>
                  <a:srgbClr val="07020D"/>
                </a:solidFill>
                <a:latin typeface="Calibri"/>
                <a:ea typeface="Calibri"/>
                <a:cs typeface="Calibri"/>
                <a:sym typeface="Calibri"/>
              </a:rPr>
              <a:t>Unattended pet waste can lead to harmful diseases such as E.Coli, giardia, and salmonella</a:t>
            </a:r>
            <a:endParaRPr>
              <a:solidFill>
                <a:srgbClr val="07020D"/>
              </a:solidFill>
              <a:latin typeface="Calibri"/>
              <a:ea typeface="Calibri"/>
              <a:cs typeface="Calibri"/>
              <a:sym typeface="Calibri"/>
            </a:endParaRPr>
          </a:p>
          <a:p>
            <a:pPr marL="0" lvl="0" indent="0" algn="l" rtl="0">
              <a:spcBef>
                <a:spcPts val="120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1200"/>
              </a:spcBef>
              <a:spcAft>
                <a:spcPts val="0"/>
              </a:spcAft>
              <a:buNone/>
            </a:pPr>
            <a:endParaRPr>
              <a:solidFill>
                <a:schemeClr val="dk1"/>
              </a:solidFill>
              <a:latin typeface="Calibri"/>
              <a:ea typeface="Calibri"/>
              <a:cs typeface="Calibri"/>
              <a:sym typeface="Calibri"/>
            </a:endParaRPr>
          </a:p>
          <a:p>
            <a:pPr marL="0" lvl="0" indent="0" algn="l" rtl="0">
              <a:spcBef>
                <a:spcPts val="1200"/>
              </a:spcBef>
              <a:spcAft>
                <a:spcPts val="1200"/>
              </a:spcAft>
              <a:buNone/>
            </a:pPr>
            <a:r>
              <a:rPr lang="en">
                <a:solidFill>
                  <a:schemeClr val="dk1"/>
                </a:solidFill>
                <a:latin typeface="Calibri"/>
                <a:ea typeface="Calibri"/>
                <a:cs typeface="Calibri"/>
                <a:sym typeface="Calibri"/>
              </a:rPr>
              <a:t>                            </a:t>
            </a:r>
            <a:r>
              <a:rPr lang="en">
                <a:solidFill>
                  <a:srgbClr val="FF0000"/>
                </a:solidFill>
                <a:latin typeface="Calibri"/>
                <a:ea typeface="Calibri"/>
                <a:cs typeface="Calibri"/>
                <a:sym typeface="Calibri"/>
              </a:rPr>
              <a:t>    </a:t>
            </a:r>
            <a:endParaRPr>
              <a:solidFill>
                <a:srgbClr val="FF0000"/>
              </a:solidFill>
              <a:latin typeface="Calibri"/>
              <a:ea typeface="Calibri"/>
              <a:cs typeface="Calibri"/>
              <a:sym typeface="Calibri"/>
            </a:endParaRPr>
          </a:p>
        </p:txBody>
      </p:sp>
      <p:pic>
        <p:nvPicPr>
          <p:cNvPr id="65" name="Google Shape;65;p14" title="Its Your Doody.jpg"/>
          <p:cNvPicPr preferRelativeResize="0"/>
          <p:nvPr/>
        </p:nvPicPr>
        <p:blipFill>
          <a:blip r:embed="rId3">
            <a:alphaModFix/>
          </a:blip>
          <a:stretch>
            <a:fillRect/>
          </a:stretch>
        </p:blipFill>
        <p:spPr>
          <a:xfrm>
            <a:off x="8099241" y="208926"/>
            <a:ext cx="820791" cy="797600"/>
          </a:xfrm>
          <a:prstGeom prst="rect">
            <a:avLst/>
          </a:prstGeom>
          <a:noFill/>
          <a:ln>
            <a:noFill/>
          </a:ln>
        </p:spPr>
      </p:pic>
      <p:pic>
        <p:nvPicPr>
          <p:cNvPr id="66" name="Google Shape;66;p14" title="IMG_1298.jpeg"/>
          <p:cNvPicPr preferRelativeResize="0"/>
          <p:nvPr/>
        </p:nvPicPr>
        <p:blipFill rotWithShape="1">
          <a:blip r:embed="rId4">
            <a:alphaModFix/>
          </a:blip>
          <a:srcRect b="8105"/>
          <a:stretch/>
        </p:blipFill>
        <p:spPr>
          <a:xfrm>
            <a:off x="2857525" y="2955050"/>
            <a:ext cx="2960225" cy="2040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Problem: Pictures Shared on Social Media</a:t>
            </a:r>
            <a:endParaRPr b="1">
              <a:solidFill>
                <a:srgbClr val="38761D"/>
              </a:solidFill>
              <a:latin typeface="Calibri"/>
              <a:ea typeface="Calibri"/>
              <a:cs typeface="Calibri"/>
              <a:sym typeface="Calibri"/>
            </a:endParaRPr>
          </a:p>
        </p:txBody>
      </p:sp>
      <p:pic>
        <p:nvPicPr>
          <p:cNvPr id="72" name="Google Shape;72;p15" title="dog waste photo 2.jpg"/>
          <p:cNvPicPr preferRelativeResize="0"/>
          <p:nvPr/>
        </p:nvPicPr>
        <p:blipFill rotWithShape="1">
          <a:blip r:embed="rId3">
            <a:alphaModFix/>
          </a:blip>
          <a:srcRect r="2419"/>
          <a:stretch/>
        </p:blipFill>
        <p:spPr>
          <a:xfrm>
            <a:off x="118225" y="1539950"/>
            <a:ext cx="2374326" cy="2507725"/>
          </a:xfrm>
          <a:prstGeom prst="rect">
            <a:avLst/>
          </a:prstGeom>
          <a:noFill/>
          <a:ln>
            <a:noFill/>
          </a:ln>
        </p:spPr>
      </p:pic>
      <p:pic>
        <p:nvPicPr>
          <p:cNvPr id="73" name="Google Shape;73;p15" title="dog waste photo.jpg"/>
          <p:cNvPicPr preferRelativeResize="0"/>
          <p:nvPr/>
        </p:nvPicPr>
        <p:blipFill>
          <a:blip r:embed="rId4">
            <a:alphaModFix/>
          </a:blip>
          <a:stretch>
            <a:fillRect/>
          </a:stretch>
        </p:blipFill>
        <p:spPr>
          <a:xfrm>
            <a:off x="4652563" y="1089163"/>
            <a:ext cx="2260624" cy="2965176"/>
          </a:xfrm>
          <a:prstGeom prst="rect">
            <a:avLst/>
          </a:prstGeom>
          <a:noFill/>
          <a:ln>
            <a:noFill/>
          </a:ln>
        </p:spPr>
      </p:pic>
      <p:pic>
        <p:nvPicPr>
          <p:cNvPr id="74" name="Google Shape;74;p15" title="FB3.jpg"/>
          <p:cNvPicPr preferRelativeResize="0"/>
          <p:nvPr/>
        </p:nvPicPr>
        <p:blipFill>
          <a:blip r:embed="rId5">
            <a:alphaModFix/>
          </a:blip>
          <a:stretch>
            <a:fillRect/>
          </a:stretch>
        </p:blipFill>
        <p:spPr>
          <a:xfrm>
            <a:off x="2604750" y="1104875"/>
            <a:ext cx="1821899" cy="1870436"/>
          </a:xfrm>
          <a:prstGeom prst="rect">
            <a:avLst/>
          </a:prstGeom>
          <a:noFill/>
          <a:ln>
            <a:noFill/>
          </a:ln>
        </p:spPr>
      </p:pic>
      <p:pic>
        <p:nvPicPr>
          <p:cNvPr id="75" name="Google Shape;75;p15" title="FB4.jpg"/>
          <p:cNvPicPr preferRelativeResize="0"/>
          <p:nvPr/>
        </p:nvPicPr>
        <p:blipFill>
          <a:blip r:embed="rId6">
            <a:alphaModFix/>
          </a:blip>
          <a:stretch>
            <a:fillRect/>
          </a:stretch>
        </p:blipFill>
        <p:spPr>
          <a:xfrm>
            <a:off x="2731474" y="3062450"/>
            <a:ext cx="1568444" cy="2048450"/>
          </a:xfrm>
          <a:prstGeom prst="rect">
            <a:avLst/>
          </a:prstGeom>
          <a:noFill/>
          <a:ln>
            <a:noFill/>
          </a:ln>
        </p:spPr>
      </p:pic>
      <p:pic>
        <p:nvPicPr>
          <p:cNvPr id="76" name="Google Shape;76;p15" title="Its Your Doody.jpg"/>
          <p:cNvPicPr preferRelativeResize="0"/>
          <p:nvPr/>
        </p:nvPicPr>
        <p:blipFill>
          <a:blip r:embed="rId7">
            <a:alphaModFix/>
          </a:blip>
          <a:stretch>
            <a:fillRect/>
          </a:stretch>
        </p:blipFill>
        <p:spPr>
          <a:xfrm>
            <a:off x="8088091" y="220126"/>
            <a:ext cx="820791" cy="797600"/>
          </a:xfrm>
          <a:prstGeom prst="rect">
            <a:avLst/>
          </a:prstGeom>
          <a:noFill/>
          <a:ln>
            <a:noFill/>
          </a:ln>
        </p:spPr>
      </p:pic>
      <p:pic>
        <p:nvPicPr>
          <p:cNvPr id="77" name="Google Shape;77;p15" title="FB1.jpg"/>
          <p:cNvPicPr preferRelativeResize="0"/>
          <p:nvPr/>
        </p:nvPicPr>
        <p:blipFill>
          <a:blip r:embed="rId8">
            <a:alphaModFix/>
          </a:blip>
          <a:stretch>
            <a:fillRect/>
          </a:stretch>
        </p:blipFill>
        <p:spPr>
          <a:xfrm>
            <a:off x="7139100" y="1117180"/>
            <a:ext cx="1821900" cy="2113182"/>
          </a:xfrm>
          <a:prstGeom prst="rect">
            <a:avLst/>
          </a:prstGeom>
          <a:noFill/>
          <a:ln>
            <a:noFill/>
          </a:ln>
        </p:spPr>
      </p:pic>
      <p:pic>
        <p:nvPicPr>
          <p:cNvPr id="78" name="Google Shape;78;p15"/>
          <p:cNvPicPr preferRelativeResize="0"/>
          <p:nvPr/>
        </p:nvPicPr>
        <p:blipFill>
          <a:blip r:embed="rId9">
            <a:alphaModFix/>
          </a:blip>
          <a:stretch>
            <a:fillRect/>
          </a:stretch>
        </p:blipFill>
        <p:spPr>
          <a:xfrm>
            <a:off x="7139100" y="3329794"/>
            <a:ext cx="1568450" cy="18459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Problem: Pictures Taken by Our Team</a:t>
            </a:r>
            <a:endParaRPr b="1">
              <a:solidFill>
                <a:srgbClr val="38761D"/>
              </a:solidFill>
              <a:latin typeface="Calibri"/>
              <a:ea typeface="Calibri"/>
              <a:cs typeface="Calibri"/>
              <a:sym typeface="Calibri"/>
            </a:endParaRPr>
          </a:p>
        </p:txBody>
      </p:sp>
      <p:pic>
        <p:nvPicPr>
          <p:cNvPr id="84" name="Google Shape;84;p16" title="FB3.jpg"/>
          <p:cNvPicPr preferRelativeResize="0"/>
          <p:nvPr/>
        </p:nvPicPr>
        <p:blipFill>
          <a:blip r:embed="rId3">
            <a:alphaModFix/>
          </a:blip>
          <a:stretch>
            <a:fillRect/>
          </a:stretch>
        </p:blipFill>
        <p:spPr>
          <a:xfrm>
            <a:off x="875452" y="1219725"/>
            <a:ext cx="1610572" cy="2379474"/>
          </a:xfrm>
          <a:prstGeom prst="rect">
            <a:avLst/>
          </a:prstGeom>
          <a:noFill/>
          <a:ln>
            <a:noFill/>
          </a:ln>
        </p:spPr>
      </p:pic>
      <p:pic>
        <p:nvPicPr>
          <p:cNvPr id="85" name="Google Shape;85;p16" title="FB6.jpg"/>
          <p:cNvPicPr preferRelativeResize="0"/>
          <p:nvPr/>
        </p:nvPicPr>
        <p:blipFill>
          <a:blip r:embed="rId4">
            <a:alphaModFix/>
          </a:blip>
          <a:stretch>
            <a:fillRect/>
          </a:stretch>
        </p:blipFill>
        <p:spPr>
          <a:xfrm>
            <a:off x="1054853" y="1219725"/>
            <a:ext cx="1251769" cy="2379475"/>
          </a:xfrm>
          <a:prstGeom prst="rect">
            <a:avLst/>
          </a:prstGeom>
          <a:noFill/>
          <a:ln>
            <a:noFill/>
          </a:ln>
        </p:spPr>
      </p:pic>
      <p:pic>
        <p:nvPicPr>
          <p:cNvPr id="86" name="Google Shape;86;p16" title="FB7.jpg"/>
          <p:cNvPicPr preferRelativeResize="0"/>
          <p:nvPr/>
        </p:nvPicPr>
        <p:blipFill>
          <a:blip r:embed="rId5">
            <a:alphaModFix/>
          </a:blip>
          <a:stretch>
            <a:fillRect/>
          </a:stretch>
        </p:blipFill>
        <p:spPr>
          <a:xfrm>
            <a:off x="450450" y="1219725"/>
            <a:ext cx="2460574" cy="2379475"/>
          </a:xfrm>
          <a:prstGeom prst="rect">
            <a:avLst/>
          </a:prstGeom>
          <a:noFill/>
          <a:ln>
            <a:noFill/>
          </a:ln>
        </p:spPr>
      </p:pic>
      <p:pic>
        <p:nvPicPr>
          <p:cNvPr id="87" name="Google Shape;87;p16" title="dog waste photo 4.jpg"/>
          <p:cNvPicPr preferRelativeResize="0"/>
          <p:nvPr/>
        </p:nvPicPr>
        <p:blipFill>
          <a:blip r:embed="rId6">
            <a:alphaModFix/>
          </a:blip>
          <a:stretch>
            <a:fillRect/>
          </a:stretch>
        </p:blipFill>
        <p:spPr>
          <a:xfrm>
            <a:off x="3490450" y="1219725"/>
            <a:ext cx="2089125" cy="2437750"/>
          </a:xfrm>
          <a:prstGeom prst="rect">
            <a:avLst/>
          </a:prstGeom>
          <a:noFill/>
          <a:ln>
            <a:noFill/>
          </a:ln>
        </p:spPr>
      </p:pic>
      <p:pic>
        <p:nvPicPr>
          <p:cNvPr id="88" name="Google Shape;88;p16" title="Its Your Doody.jpg"/>
          <p:cNvPicPr preferRelativeResize="0"/>
          <p:nvPr/>
        </p:nvPicPr>
        <p:blipFill>
          <a:blip r:embed="rId7">
            <a:alphaModFix/>
          </a:blip>
          <a:stretch>
            <a:fillRect/>
          </a:stretch>
        </p:blipFill>
        <p:spPr>
          <a:xfrm>
            <a:off x="8118191" y="220126"/>
            <a:ext cx="820791" cy="797600"/>
          </a:xfrm>
          <a:prstGeom prst="rect">
            <a:avLst/>
          </a:prstGeom>
          <a:noFill/>
          <a:ln>
            <a:noFill/>
          </a:ln>
        </p:spPr>
      </p:pic>
      <p:pic>
        <p:nvPicPr>
          <p:cNvPr id="89" name="Google Shape;89;p16" title="Locust.jpg"/>
          <p:cNvPicPr preferRelativeResize="0"/>
          <p:nvPr/>
        </p:nvPicPr>
        <p:blipFill>
          <a:blip r:embed="rId8">
            <a:alphaModFix/>
          </a:blip>
          <a:stretch>
            <a:fillRect/>
          </a:stretch>
        </p:blipFill>
        <p:spPr>
          <a:xfrm>
            <a:off x="6158996" y="1177513"/>
            <a:ext cx="1892873" cy="2522173"/>
          </a:xfrm>
          <a:prstGeom prst="rect">
            <a:avLst/>
          </a:prstGeom>
          <a:noFill/>
          <a:ln>
            <a:noFill/>
          </a:ln>
        </p:spPr>
      </p:pic>
      <p:sp>
        <p:nvSpPr>
          <p:cNvPr id="90" name="Google Shape;90;p16"/>
          <p:cNvSpPr txBox="1"/>
          <p:nvPr/>
        </p:nvSpPr>
        <p:spPr>
          <a:xfrm>
            <a:off x="833125" y="3599200"/>
            <a:ext cx="2566500" cy="2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07020D"/>
                </a:solidFill>
                <a:latin typeface="Calibri"/>
                <a:ea typeface="Calibri"/>
                <a:cs typeface="Calibri"/>
                <a:sym typeface="Calibri"/>
              </a:rPr>
              <a:t>St. Paul’s Field</a:t>
            </a:r>
            <a:endParaRPr sz="1800">
              <a:solidFill>
                <a:srgbClr val="07020D"/>
              </a:solidFill>
              <a:latin typeface="Calibri"/>
              <a:ea typeface="Calibri"/>
              <a:cs typeface="Calibri"/>
              <a:sym typeface="Calibri"/>
            </a:endParaRPr>
          </a:p>
        </p:txBody>
      </p:sp>
      <p:sp>
        <p:nvSpPr>
          <p:cNvPr id="91" name="Google Shape;91;p16"/>
          <p:cNvSpPr txBox="1"/>
          <p:nvPr/>
        </p:nvSpPr>
        <p:spPr>
          <a:xfrm>
            <a:off x="3365488" y="3599200"/>
            <a:ext cx="2845200" cy="2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7020D"/>
                </a:solidFill>
                <a:latin typeface="Calibri"/>
                <a:ea typeface="Calibri"/>
                <a:cs typeface="Calibri"/>
                <a:sym typeface="Calibri"/>
              </a:rPr>
              <a:t>Garden City Train Station</a:t>
            </a:r>
            <a:r>
              <a:rPr lang="en" sz="1800">
                <a:solidFill>
                  <a:srgbClr val="07020D"/>
                </a:solidFill>
              </a:rPr>
              <a:t> </a:t>
            </a:r>
            <a:endParaRPr sz="1800">
              <a:solidFill>
                <a:srgbClr val="07020D"/>
              </a:solidFill>
            </a:endParaRPr>
          </a:p>
        </p:txBody>
      </p:sp>
      <p:sp>
        <p:nvSpPr>
          <p:cNvPr id="92" name="Google Shape;92;p16"/>
          <p:cNvSpPr txBox="1"/>
          <p:nvPr/>
        </p:nvSpPr>
        <p:spPr>
          <a:xfrm>
            <a:off x="6328975" y="3599200"/>
            <a:ext cx="1722900" cy="2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7020D"/>
                </a:solidFill>
                <a:latin typeface="Calibri"/>
                <a:ea typeface="Calibri"/>
                <a:cs typeface="Calibri"/>
                <a:sym typeface="Calibri"/>
              </a:rPr>
              <a:t>Locust School</a:t>
            </a:r>
            <a:endParaRPr sz="1700">
              <a:solidFill>
                <a:srgbClr val="07020D"/>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38761D"/>
                </a:solidFill>
                <a:latin typeface="Calibri"/>
                <a:ea typeface="Calibri"/>
                <a:cs typeface="Calibri"/>
                <a:sym typeface="Calibri"/>
              </a:rPr>
              <a:t>Research: Survey Results</a:t>
            </a:r>
            <a:endParaRPr b="1">
              <a:solidFill>
                <a:srgbClr val="38761D"/>
              </a:solidFill>
              <a:latin typeface="Calibri"/>
              <a:ea typeface="Calibri"/>
              <a:cs typeface="Calibri"/>
              <a:sym typeface="Calibri"/>
            </a:endParaRPr>
          </a:p>
        </p:txBody>
      </p:sp>
      <p:pic>
        <p:nvPicPr>
          <p:cNvPr id="98" name="Google Shape;98;p17"/>
          <p:cNvPicPr preferRelativeResize="0"/>
          <p:nvPr/>
        </p:nvPicPr>
        <p:blipFill rotWithShape="1">
          <a:blip r:embed="rId3">
            <a:alphaModFix/>
          </a:blip>
          <a:srcRect t="704"/>
          <a:stretch/>
        </p:blipFill>
        <p:spPr>
          <a:xfrm>
            <a:off x="4852115" y="305200"/>
            <a:ext cx="3612310" cy="1523724"/>
          </a:xfrm>
          <a:prstGeom prst="rect">
            <a:avLst/>
          </a:prstGeom>
          <a:noFill/>
          <a:ln>
            <a:noFill/>
          </a:ln>
        </p:spPr>
      </p:pic>
      <p:pic>
        <p:nvPicPr>
          <p:cNvPr id="99" name="Google Shape;99;p17"/>
          <p:cNvPicPr preferRelativeResize="0"/>
          <p:nvPr/>
        </p:nvPicPr>
        <p:blipFill>
          <a:blip r:embed="rId4">
            <a:alphaModFix/>
          </a:blip>
          <a:stretch>
            <a:fillRect/>
          </a:stretch>
        </p:blipFill>
        <p:spPr>
          <a:xfrm>
            <a:off x="4852125" y="3529105"/>
            <a:ext cx="3394251" cy="1523721"/>
          </a:xfrm>
          <a:prstGeom prst="rect">
            <a:avLst/>
          </a:prstGeom>
          <a:noFill/>
          <a:ln>
            <a:noFill/>
          </a:ln>
        </p:spPr>
      </p:pic>
      <p:pic>
        <p:nvPicPr>
          <p:cNvPr id="100" name="Google Shape;100;p17"/>
          <p:cNvPicPr preferRelativeResize="0"/>
          <p:nvPr/>
        </p:nvPicPr>
        <p:blipFill>
          <a:blip r:embed="rId5">
            <a:alphaModFix/>
          </a:blip>
          <a:stretch>
            <a:fillRect/>
          </a:stretch>
        </p:blipFill>
        <p:spPr>
          <a:xfrm>
            <a:off x="4852123" y="1917150"/>
            <a:ext cx="4043153" cy="1523725"/>
          </a:xfrm>
          <a:prstGeom prst="rect">
            <a:avLst/>
          </a:prstGeom>
          <a:noFill/>
          <a:ln>
            <a:noFill/>
          </a:ln>
        </p:spPr>
      </p:pic>
      <p:sp>
        <p:nvSpPr>
          <p:cNvPr id="101" name="Google Shape;101;p17"/>
          <p:cNvSpPr txBox="1"/>
          <p:nvPr/>
        </p:nvSpPr>
        <p:spPr>
          <a:xfrm>
            <a:off x="93775" y="1053050"/>
            <a:ext cx="4962300" cy="28014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Font typeface="Calibri"/>
              <a:buChar char="●"/>
            </a:pPr>
            <a:r>
              <a:rPr lang="en" sz="1700">
                <a:latin typeface="Calibri"/>
                <a:ea typeface="Calibri"/>
                <a:cs typeface="Calibri"/>
                <a:sym typeface="Calibri"/>
              </a:rPr>
              <a:t>64% of residents agreed that dog waste is a problem in GC </a:t>
            </a:r>
            <a:endParaRPr sz="1700">
              <a:latin typeface="Calibri"/>
              <a:ea typeface="Calibri"/>
              <a:cs typeface="Calibri"/>
              <a:sym typeface="Calibri"/>
            </a:endParaRPr>
          </a:p>
          <a:p>
            <a:pPr marL="457200" lvl="0" indent="0" algn="l" rtl="0">
              <a:spcBef>
                <a:spcPts val="0"/>
              </a:spcBef>
              <a:spcAft>
                <a:spcPts val="0"/>
              </a:spcAft>
              <a:buNone/>
            </a:pP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61% of residents agreed that a supply of dog waste bags would be helpful </a:t>
            </a:r>
            <a:endParaRPr sz="1700">
              <a:latin typeface="Calibri"/>
              <a:ea typeface="Calibri"/>
              <a:cs typeface="Calibri"/>
              <a:sym typeface="Calibri"/>
            </a:endParaRPr>
          </a:p>
          <a:p>
            <a:pPr marL="457200" lvl="0" indent="0" algn="l" rtl="0">
              <a:spcBef>
                <a:spcPts val="0"/>
              </a:spcBef>
              <a:spcAft>
                <a:spcPts val="0"/>
              </a:spcAft>
              <a:buNone/>
            </a:pP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71% of people see unattended dog waste in public</a:t>
            </a:r>
            <a:endParaRPr sz="1700">
              <a:latin typeface="Calibri"/>
              <a:ea typeface="Calibri"/>
              <a:cs typeface="Calibri"/>
              <a:sym typeface="Calibri"/>
            </a:endParaRPr>
          </a:p>
          <a:p>
            <a:pPr marL="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endParaRPr sz="1700">
              <a:latin typeface="Calibri"/>
              <a:ea typeface="Calibri"/>
              <a:cs typeface="Calibri"/>
              <a:sym typeface="Calibri"/>
            </a:endParaRPr>
          </a:p>
        </p:txBody>
      </p:sp>
      <p:pic>
        <p:nvPicPr>
          <p:cNvPr id="102" name="Google Shape;102;p17" title="Its Your Doody.jpg"/>
          <p:cNvPicPr preferRelativeResize="0"/>
          <p:nvPr/>
        </p:nvPicPr>
        <p:blipFill>
          <a:blip r:embed="rId6">
            <a:alphaModFix/>
          </a:blip>
          <a:stretch>
            <a:fillRect/>
          </a:stretch>
        </p:blipFill>
        <p:spPr>
          <a:xfrm>
            <a:off x="8074491" y="220126"/>
            <a:ext cx="820791" cy="797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96650" y="458825"/>
            <a:ext cx="433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b="1">
                <a:solidFill>
                  <a:srgbClr val="38761D"/>
                </a:solidFill>
                <a:latin typeface="Calibri"/>
                <a:ea typeface="Calibri"/>
                <a:cs typeface="Calibri"/>
                <a:sym typeface="Calibri"/>
              </a:rPr>
              <a:t>What Other Towns Have Done</a:t>
            </a:r>
            <a:endParaRPr sz="2120" b="1">
              <a:solidFill>
                <a:srgbClr val="38761D"/>
              </a:solidFill>
              <a:latin typeface="Calibri"/>
              <a:ea typeface="Calibri"/>
              <a:cs typeface="Calibri"/>
              <a:sym typeface="Calibri"/>
            </a:endParaRPr>
          </a:p>
        </p:txBody>
      </p:sp>
      <p:sp>
        <p:nvSpPr>
          <p:cNvPr id="108" name="Google Shape;108;p18"/>
          <p:cNvSpPr txBox="1">
            <a:spLocks noGrp="1"/>
          </p:cNvSpPr>
          <p:nvPr>
            <p:ph type="body" idx="1"/>
          </p:nvPr>
        </p:nvSpPr>
        <p:spPr>
          <a:xfrm>
            <a:off x="159300" y="923875"/>
            <a:ext cx="8520600" cy="348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52"/>
              <a:buNone/>
            </a:pPr>
            <a:r>
              <a:rPr lang="en" sz="1727">
                <a:solidFill>
                  <a:srgbClr val="38761D"/>
                </a:solidFill>
                <a:latin typeface="Calibri"/>
                <a:ea typeface="Calibri"/>
                <a:cs typeface="Calibri"/>
                <a:sym typeface="Calibri"/>
              </a:rPr>
              <a:t>1st Step</a:t>
            </a:r>
            <a:r>
              <a:rPr lang="en" sz="1727">
                <a:solidFill>
                  <a:schemeClr val="dk1"/>
                </a:solidFill>
                <a:latin typeface="Calibri"/>
                <a:ea typeface="Calibri"/>
                <a:cs typeface="Calibri"/>
                <a:sym typeface="Calibri"/>
              </a:rPr>
              <a:t>: Most towns had to recognize the problem in their community and brainstormed solutions like pet waste stations, public education, developing and enforcing local pet waste laws. </a:t>
            </a:r>
            <a:endParaRPr sz="1727">
              <a:solidFill>
                <a:schemeClr val="dk1"/>
              </a:solidFill>
              <a:latin typeface="Calibri"/>
              <a:ea typeface="Calibri"/>
              <a:cs typeface="Calibri"/>
              <a:sym typeface="Calibri"/>
            </a:endParaRPr>
          </a:p>
          <a:p>
            <a:pPr marL="0" lvl="0" indent="0" algn="l" rtl="0">
              <a:spcBef>
                <a:spcPts val="1200"/>
              </a:spcBef>
              <a:spcAft>
                <a:spcPts val="0"/>
              </a:spcAft>
              <a:buSzPts val="852"/>
              <a:buNone/>
            </a:pPr>
            <a:r>
              <a:rPr lang="en" sz="1727">
                <a:solidFill>
                  <a:srgbClr val="38761D"/>
                </a:solidFill>
                <a:latin typeface="Calibri"/>
                <a:ea typeface="Calibri"/>
                <a:cs typeface="Calibri"/>
                <a:sym typeface="Calibri"/>
              </a:rPr>
              <a:t>2nd Step</a:t>
            </a:r>
            <a:r>
              <a:rPr lang="en" sz="1727">
                <a:solidFill>
                  <a:schemeClr val="dk1"/>
                </a:solidFill>
                <a:latin typeface="Calibri"/>
                <a:ea typeface="Calibri"/>
                <a:cs typeface="Calibri"/>
                <a:sym typeface="Calibri"/>
              </a:rPr>
              <a:t>: Put it in writing, getting involved in town governments and show that this is a real issue being addressed, passing local “Pooper Scooper” laws.</a:t>
            </a:r>
            <a:endParaRPr sz="1727">
              <a:solidFill>
                <a:schemeClr val="dk1"/>
              </a:solidFill>
              <a:latin typeface="Calibri"/>
              <a:ea typeface="Calibri"/>
              <a:cs typeface="Calibri"/>
              <a:sym typeface="Calibri"/>
            </a:endParaRPr>
          </a:p>
          <a:p>
            <a:pPr marL="0" lvl="0" indent="0" algn="l" rtl="0">
              <a:spcBef>
                <a:spcPts val="1200"/>
              </a:spcBef>
              <a:spcAft>
                <a:spcPts val="0"/>
              </a:spcAft>
              <a:buSzPts val="852"/>
              <a:buNone/>
            </a:pPr>
            <a:r>
              <a:rPr lang="en" sz="1727">
                <a:solidFill>
                  <a:schemeClr val="dk1"/>
                </a:solidFill>
                <a:latin typeface="Calibri"/>
                <a:ea typeface="Calibri"/>
                <a:cs typeface="Calibri"/>
                <a:sym typeface="Calibri"/>
              </a:rPr>
              <a:t>Town of Hempstead - 311 program. </a:t>
            </a:r>
            <a:r>
              <a:rPr lang="en" sz="1727">
                <a:solidFill>
                  <a:schemeClr val="dk1"/>
                </a:solidFill>
                <a:highlight>
                  <a:srgbClr val="FFFFFF"/>
                </a:highlight>
                <a:latin typeface="Calibri"/>
                <a:ea typeface="Calibri"/>
                <a:cs typeface="Calibri"/>
                <a:sym typeface="Calibri"/>
              </a:rPr>
              <a:t>The Department of Sanitation (DSNY) enforces the Pooper Scooper law. Property owners remain responsible for maintaining the cleanliness of their property.</a:t>
            </a:r>
            <a:endParaRPr sz="1727">
              <a:solidFill>
                <a:schemeClr val="dk1"/>
              </a:solidFill>
              <a:highlight>
                <a:srgbClr val="FFFFFF"/>
              </a:highlight>
              <a:latin typeface="Calibri"/>
              <a:ea typeface="Calibri"/>
              <a:cs typeface="Calibri"/>
              <a:sym typeface="Calibri"/>
            </a:endParaRPr>
          </a:p>
          <a:p>
            <a:pPr marL="0" lvl="0" indent="0" algn="l" rtl="0">
              <a:spcBef>
                <a:spcPts val="1200"/>
              </a:spcBef>
              <a:spcAft>
                <a:spcPts val="1200"/>
              </a:spcAft>
              <a:buSzPts val="852"/>
              <a:buNone/>
            </a:pPr>
            <a:endParaRPr sz="1627">
              <a:solidFill>
                <a:schemeClr val="dk1"/>
              </a:solidFill>
              <a:latin typeface="Calibri"/>
              <a:ea typeface="Calibri"/>
              <a:cs typeface="Calibri"/>
              <a:sym typeface="Calibri"/>
            </a:endParaRPr>
          </a:p>
        </p:txBody>
      </p:sp>
      <p:pic>
        <p:nvPicPr>
          <p:cNvPr id="109" name="Google Shape;109;p18" title="Its Your Doody.jpg"/>
          <p:cNvPicPr preferRelativeResize="0"/>
          <p:nvPr/>
        </p:nvPicPr>
        <p:blipFill rotWithShape="1">
          <a:blip r:embed="rId3">
            <a:alphaModFix/>
          </a:blip>
          <a:srcRect/>
          <a:stretch/>
        </p:blipFill>
        <p:spPr>
          <a:xfrm>
            <a:off x="8074485" y="220126"/>
            <a:ext cx="820796" cy="797600"/>
          </a:xfrm>
          <a:prstGeom prst="rect">
            <a:avLst/>
          </a:prstGeom>
          <a:noFill/>
          <a:ln>
            <a:noFill/>
          </a:ln>
        </p:spPr>
      </p:pic>
      <p:sp>
        <p:nvSpPr>
          <p:cNvPr id="110" name="Google Shape;110;p18"/>
          <p:cNvSpPr txBox="1"/>
          <p:nvPr/>
        </p:nvSpPr>
        <p:spPr>
          <a:xfrm>
            <a:off x="4312625" y="326425"/>
            <a:ext cx="2284800" cy="9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1" name="Google Shape;111;p18"/>
          <p:cNvSpPr txBox="1"/>
          <p:nvPr/>
        </p:nvSpPr>
        <p:spPr>
          <a:xfrm>
            <a:off x="152400" y="3886200"/>
            <a:ext cx="852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8761D"/>
                </a:solidFill>
                <a:latin typeface="Calibri"/>
                <a:ea typeface="Calibri"/>
                <a:cs typeface="Calibri"/>
                <a:sym typeface="Calibri"/>
              </a:rPr>
              <a:t>3rd Step</a:t>
            </a:r>
            <a:r>
              <a:rPr lang="en" sz="1800">
                <a:solidFill>
                  <a:schemeClr val="dk1"/>
                </a:solidFill>
                <a:latin typeface="Calibri"/>
                <a:ea typeface="Calibri"/>
                <a:cs typeface="Calibri"/>
                <a:sym typeface="Calibri"/>
              </a:rPr>
              <a:t>: Taking Action Advertising the new laws using clear and informative signs  and enforcing laws through fines.</a:t>
            </a:r>
            <a:endParaRPr sz="1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96650" y="458825"/>
            <a:ext cx="433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b="1">
                <a:solidFill>
                  <a:srgbClr val="38761D"/>
                </a:solidFill>
                <a:latin typeface="Calibri"/>
                <a:ea typeface="Calibri"/>
                <a:cs typeface="Calibri"/>
                <a:sym typeface="Calibri"/>
              </a:rPr>
              <a:t>What Other Towns Have Done</a:t>
            </a:r>
            <a:endParaRPr sz="2120" b="1">
              <a:solidFill>
                <a:srgbClr val="38761D"/>
              </a:solidFill>
              <a:latin typeface="Calibri"/>
              <a:ea typeface="Calibri"/>
              <a:cs typeface="Calibri"/>
              <a:sym typeface="Calibri"/>
            </a:endParaRPr>
          </a:p>
        </p:txBody>
      </p:sp>
      <p:pic>
        <p:nvPicPr>
          <p:cNvPr id="117" name="Google Shape;117;p19" title="Its Your Doody.jpg"/>
          <p:cNvPicPr preferRelativeResize="0"/>
          <p:nvPr/>
        </p:nvPicPr>
        <p:blipFill>
          <a:blip r:embed="rId3">
            <a:alphaModFix/>
          </a:blip>
          <a:stretch>
            <a:fillRect/>
          </a:stretch>
        </p:blipFill>
        <p:spPr>
          <a:xfrm>
            <a:off x="8074491" y="220126"/>
            <a:ext cx="820791" cy="797600"/>
          </a:xfrm>
          <a:prstGeom prst="rect">
            <a:avLst/>
          </a:prstGeom>
          <a:noFill/>
          <a:ln>
            <a:noFill/>
          </a:ln>
        </p:spPr>
      </p:pic>
      <p:pic>
        <p:nvPicPr>
          <p:cNvPr id="118" name="Google Shape;118;p19" title="New Hyde Park.jpg"/>
          <p:cNvPicPr preferRelativeResize="0"/>
          <p:nvPr/>
        </p:nvPicPr>
        <p:blipFill>
          <a:blip r:embed="rId4">
            <a:alphaModFix/>
          </a:blip>
          <a:stretch>
            <a:fillRect/>
          </a:stretch>
        </p:blipFill>
        <p:spPr>
          <a:xfrm>
            <a:off x="6588150" y="1782100"/>
            <a:ext cx="2085000" cy="2330127"/>
          </a:xfrm>
          <a:prstGeom prst="rect">
            <a:avLst/>
          </a:prstGeom>
          <a:noFill/>
          <a:ln>
            <a:noFill/>
          </a:ln>
        </p:spPr>
      </p:pic>
      <p:pic>
        <p:nvPicPr>
          <p:cNvPr id="119" name="Google Shape;119;p19" title="Mineola.jpg"/>
          <p:cNvPicPr preferRelativeResize="0"/>
          <p:nvPr/>
        </p:nvPicPr>
        <p:blipFill>
          <a:blip r:embed="rId5">
            <a:alphaModFix/>
          </a:blip>
          <a:stretch>
            <a:fillRect/>
          </a:stretch>
        </p:blipFill>
        <p:spPr>
          <a:xfrm>
            <a:off x="2689412" y="1791500"/>
            <a:ext cx="3704612" cy="2329924"/>
          </a:xfrm>
          <a:prstGeom prst="rect">
            <a:avLst/>
          </a:prstGeom>
          <a:noFill/>
          <a:ln>
            <a:noFill/>
          </a:ln>
        </p:spPr>
      </p:pic>
      <p:pic>
        <p:nvPicPr>
          <p:cNvPr id="120" name="Google Shape;120;p19" title="Herricks.jpg"/>
          <p:cNvPicPr preferRelativeResize="0"/>
          <p:nvPr/>
        </p:nvPicPr>
        <p:blipFill>
          <a:blip r:embed="rId6">
            <a:alphaModFix/>
          </a:blip>
          <a:stretch>
            <a:fillRect/>
          </a:stretch>
        </p:blipFill>
        <p:spPr>
          <a:xfrm>
            <a:off x="397999" y="1782101"/>
            <a:ext cx="2084830" cy="2329920"/>
          </a:xfrm>
          <a:prstGeom prst="rect">
            <a:avLst/>
          </a:prstGeom>
          <a:noFill/>
          <a:ln>
            <a:noFill/>
          </a:ln>
        </p:spPr>
      </p:pic>
      <p:sp>
        <p:nvSpPr>
          <p:cNvPr id="121" name="Google Shape;121;p19"/>
          <p:cNvSpPr txBox="1"/>
          <p:nvPr/>
        </p:nvSpPr>
        <p:spPr>
          <a:xfrm>
            <a:off x="397999" y="4097059"/>
            <a:ext cx="2085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Calibri"/>
                <a:ea typeface="Calibri"/>
                <a:cs typeface="Calibri"/>
                <a:sym typeface="Calibri"/>
              </a:rPr>
              <a:t>Herricks </a:t>
            </a:r>
            <a:endParaRPr>
              <a:solidFill>
                <a:schemeClr val="dk1"/>
              </a:solidFill>
              <a:latin typeface="Calibri"/>
              <a:ea typeface="Calibri"/>
              <a:cs typeface="Calibri"/>
              <a:sym typeface="Calibri"/>
            </a:endParaRPr>
          </a:p>
          <a:p>
            <a:pPr marL="0" lvl="0" indent="0" algn="ctr" rtl="0">
              <a:spcBef>
                <a:spcPts val="0"/>
              </a:spcBef>
              <a:spcAft>
                <a:spcPts val="0"/>
              </a:spcAft>
              <a:buNone/>
            </a:pPr>
            <a:r>
              <a:rPr lang="en">
                <a:solidFill>
                  <a:schemeClr val="dk1"/>
                </a:solidFill>
                <a:latin typeface="Calibri"/>
                <a:ea typeface="Calibri"/>
                <a:cs typeface="Calibri"/>
                <a:sym typeface="Calibri"/>
              </a:rPr>
              <a:t>(North Hempstead)</a:t>
            </a:r>
            <a:endParaRPr>
              <a:solidFill>
                <a:schemeClr val="dk1"/>
              </a:solidFill>
              <a:latin typeface="Calibri"/>
              <a:ea typeface="Calibri"/>
              <a:cs typeface="Calibri"/>
              <a:sym typeface="Calibri"/>
            </a:endParaRPr>
          </a:p>
        </p:txBody>
      </p:sp>
      <p:sp>
        <p:nvSpPr>
          <p:cNvPr id="122" name="Google Shape;122;p19"/>
          <p:cNvSpPr txBox="1"/>
          <p:nvPr/>
        </p:nvSpPr>
        <p:spPr>
          <a:xfrm>
            <a:off x="6588156" y="4089793"/>
            <a:ext cx="198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Calibri"/>
                <a:ea typeface="Calibri"/>
                <a:cs typeface="Calibri"/>
                <a:sym typeface="Calibri"/>
              </a:rPr>
              <a:t>New Hyde Park</a:t>
            </a:r>
            <a:endParaRPr>
              <a:solidFill>
                <a:schemeClr val="dk1"/>
              </a:solidFill>
              <a:latin typeface="Calibri"/>
              <a:ea typeface="Calibri"/>
              <a:cs typeface="Calibri"/>
              <a:sym typeface="Calibri"/>
            </a:endParaRPr>
          </a:p>
        </p:txBody>
      </p:sp>
      <p:sp>
        <p:nvSpPr>
          <p:cNvPr id="123" name="Google Shape;123;p19"/>
          <p:cNvSpPr txBox="1"/>
          <p:nvPr/>
        </p:nvSpPr>
        <p:spPr>
          <a:xfrm>
            <a:off x="3052515" y="4096454"/>
            <a:ext cx="2731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Calibri"/>
                <a:ea typeface="Calibri"/>
                <a:cs typeface="Calibri"/>
                <a:sym typeface="Calibri"/>
              </a:rPr>
              <a:t>Mineola</a:t>
            </a:r>
            <a:endParaRPr sz="15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96650" y="458825"/>
            <a:ext cx="433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b="1">
                <a:solidFill>
                  <a:srgbClr val="38761D"/>
                </a:solidFill>
                <a:latin typeface="Calibri"/>
                <a:ea typeface="Calibri"/>
                <a:cs typeface="Calibri"/>
                <a:sym typeface="Calibri"/>
              </a:rPr>
              <a:t>What Other Towns Have Done</a:t>
            </a:r>
            <a:endParaRPr sz="2120" b="1">
              <a:solidFill>
                <a:srgbClr val="38761D"/>
              </a:solidFill>
              <a:latin typeface="Calibri"/>
              <a:ea typeface="Calibri"/>
              <a:cs typeface="Calibri"/>
              <a:sym typeface="Calibri"/>
            </a:endParaRPr>
          </a:p>
        </p:txBody>
      </p:sp>
      <p:pic>
        <p:nvPicPr>
          <p:cNvPr id="129" name="Google Shape;129;p20" title="Its Your Doody.jpg"/>
          <p:cNvPicPr preferRelativeResize="0"/>
          <p:nvPr/>
        </p:nvPicPr>
        <p:blipFill>
          <a:blip r:embed="rId3">
            <a:alphaModFix/>
          </a:blip>
          <a:stretch>
            <a:fillRect/>
          </a:stretch>
        </p:blipFill>
        <p:spPr>
          <a:xfrm>
            <a:off x="8074491" y="220126"/>
            <a:ext cx="820791" cy="797600"/>
          </a:xfrm>
          <a:prstGeom prst="rect">
            <a:avLst/>
          </a:prstGeom>
          <a:noFill/>
          <a:ln>
            <a:noFill/>
          </a:ln>
        </p:spPr>
      </p:pic>
      <p:pic>
        <p:nvPicPr>
          <p:cNvPr id="130" name="Google Shape;130;p20" title="Lake Success.jpg"/>
          <p:cNvPicPr preferRelativeResize="0"/>
          <p:nvPr/>
        </p:nvPicPr>
        <p:blipFill>
          <a:blip r:embed="rId4">
            <a:alphaModFix/>
          </a:blip>
          <a:stretch>
            <a:fillRect/>
          </a:stretch>
        </p:blipFill>
        <p:spPr>
          <a:xfrm>
            <a:off x="469475" y="1640750"/>
            <a:ext cx="2068200" cy="2755511"/>
          </a:xfrm>
          <a:prstGeom prst="rect">
            <a:avLst/>
          </a:prstGeom>
          <a:noFill/>
          <a:ln>
            <a:noFill/>
          </a:ln>
        </p:spPr>
      </p:pic>
      <p:pic>
        <p:nvPicPr>
          <p:cNvPr id="131" name="Google Shape;131;p20" title="GC South.jpg"/>
          <p:cNvPicPr preferRelativeResize="0"/>
          <p:nvPr/>
        </p:nvPicPr>
        <p:blipFill>
          <a:blip r:embed="rId5">
            <a:alphaModFix/>
          </a:blip>
          <a:stretch>
            <a:fillRect/>
          </a:stretch>
        </p:blipFill>
        <p:spPr>
          <a:xfrm>
            <a:off x="6272500" y="1640742"/>
            <a:ext cx="2068200" cy="2755533"/>
          </a:xfrm>
          <a:prstGeom prst="rect">
            <a:avLst/>
          </a:prstGeom>
          <a:noFill/>
          <a:ln>
            <a:noFill/>
          </a:ln>
        </p:spPr>
      </p:pic>
      <p:pic>
        <p:nvPicPr>
          <p:cNvPr id="132" name="Google Shape;132;p20" title="Cathedral Gardens.jpg"/>
          <p:cNvPicPr preferRelativeResize="0"/>
          <p:nvPr/>
        </p:nvPicPr>
        <p:blipFill>
          <a:blip r:embed="rId6">
            <a:alphaModFix/>
          </a:blip>
          <a:stretch>
            <a:fillRect/>
          </a:stretch>
        </p:blipFill>
        <p:spPr>
          <a:xfrm>
            <a:off x="3329702" y="1640750"/>
            <a:ext cx="2068200" cy="2755565"/>
          </a:xfrm>
          <a:prstGeom prst="rect">
            <a:avLst/>
          </a:prstGeom>
          <a:noFill/>
          <a:ln>
            <a:noFill/>
          </a:ln>
        </p:spPr>
      </p:pic>
      <p:sp>
        <p:nvSpPr>
          <p:cNvPr id="133" name="Google Shape;133;p20"/>
          <p:cNvSpPr txBox="1"/>
          <p:nvPr/>
        </p:nvSpPr>
        <p:spPr>
          <a:xfrm>
            <a:off x="469475" y="4396250"/>
            <a:ext cx="2068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Village of Lake Success</a:t>
            </a:r>
            <a:endParaRPr sz="1200">
              <a:solidFill>
                <a:schemeClr val="dk1"/>
              </a:solidFill>
            </a:endParaRPr>
          </a:p>
        </p:txBody>
      </p:sp>
      <p:sp>
        <p:nvSpPr>
          <p:cNvPr id="134" name="Google Shape;134;p20"/>
          <p:cNvSpPr txBox="1"/>
          <p:nvPr/>
        </p:nvSpPr>
        <p:spPr>
          <a:xfrm>
            <a:off x="3329700" y="4396250"/>
            <a:ext cx="2068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Cathedral Gardens</a:t>
            </a:r>
            <a:endParaRPr sz="1200">
              <a:solidFill>
                <a:schemeClr val="dk1"/>
              </a:solidFill>
            </a:endParaRPr>
          </a:p>
        </p:txBody>
      </p:sp>
      <p:sp>
        <p:nvSpPr>
          <p:cNvPr id="135" name="Google Shape;135;p20"/>
          <p:cNvSpPr txBox="1"/>
          <p:nvPr/>
        </p:nvSpPr>
        <p:spPr>
          <a:xfrm>
            <a:off x="6272500" y="4396250"/>
            <a:ext cx="2068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Garden City South (across La Bottega)</a:t>
            </a:r>
            <a:endParaRPr sz="1200">
              <a:solidFill>
                <a:schemeClr val="dk1"/>
              </a:solidFill>
            </a:endParaRPr>
          </a:p>
        </p:txBody>
      </p:sp>
      <p:sp>
        <p:nvSpPr>
          <p:cNvPr id="136" name="Google Shape;136;p20"/>
          <p:cNvSpPr txBox="1"/>
          <p:nvPr/>
        </p:nvSpPr>
        <p:spPr>
          <a:xfrm>
            <a:off x="3329700" y="1017725"/>
            <a:ext cx="510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On Cathedral Avenue, just past the Garden City border, these signs are every 50 feet on both sides of the road.</a:t>
            </a:r>
            <a:endParaRPr>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65925" y="168575"/>
            <a:ext cx="433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b="1">
                <a:solidFill>
                  <a:srgbClr val="38761D"/>
                </a:solidFill>
                <a:latin typeface="Calibri"/>
                <a:ea typeface="Calibri"/>
                <a:cs typeface="Calibri"/>
                <a:sym typeface="Calibri"/>
              </a:rPr>
              <a:t>What Our Town Currently Has</a:t>
            </a:r>
            <a:endParaRPr sz="2120" b="1">
              <a:solidFill>
                <a:srgbClr val="38761D"/>
              </a:solidFill>
              <a:latin typeface="Calibri"/>
              <a:ea typeface="Calibri"/>
              <a:cs typeface="Calibri"/>
              <a:sym typeface="Calibri"/>
            </a:endParaRPr>
          </a:p>
        </p:txBody>
      </p:sp>
      <p:sp>
        <p:nvSpPr>
          <p:cNvPr id="142" name="Google Shape;142;p21"/>
          <p:cNvSpPr txBox="1"/>
          <p:nvPr/>
        </p:nvSpPr>
        <p:spPr>
          <a:xfrm>
            <a:off x="65925" y="898288"/>
            <a:ext cx="4149900" cy="9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alibri"/>
                <a:ea typeface="Calibri"/>
                <a:cs typeface="Calibri"/>
                <a:sym typeface="Calibri"/>
              </a:rPr>
              <a:t>Garden City has 3 article points that cover how to manage dog waste:</a:t>
            </a:r>
            <a:endParaRPr sz="1800">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r>
              <a:rPr lang="en" sz="1800">
                <a:solidFill>
                  <a:srgbClr val="FF0000"/>
                </a:solidFill>
                <a:latin typeface="Calibri"/>
                <a:ea typeface="Calibri"/>
                <a:cs typeface="Calibri"/>
                <a:sym typeface="Calibri"/>
              </a:rPr>
              <a:t>                    </a:t>
            </a:r>
            <a:endParaRPr sz="1800">
              <a:solidFill>
                <a:srgbClr val="FF0000"/>
              </a:solidFill>
              <a:latin typeface="Calibri"/>
              <a:ea typeface="Calibri"/>
              <a:cs typeface="Calibri"/>
              <a:sym typeface="Calibri"/>
            </a:endParaRPr>
          </a:p>
          <a:p>
            <a:pPr marL="0" lvl="0" indent="0" algn="l" rtl="0">
              <a:spcBef>
                <a:spcPts val="0"/>
              </a:spcBef>
              <a:spcAft>
                <a:spcPts val="0"/>
              </a:spcAft>
              <a:buNone/>
            </a:pPr>
            <a:r>
              <a:rPr lang="en" sz="1800">
                <a:solidFill>
                  <a:srgbClr val="434343"/>
                </a:solidFill>
                <a:latin typeface="Calibri"/>
                <a:ea typeface="Calibri"/>
                <a:cs typeface="Calibri"/>
                <a:sym typeface="Calibri"/>
              </a:rPr>
              <a:t>           </a:t>
            </a: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endParaRPr sz="1800">
              <a:solidFill>
                <a:srgbClr val="434343"/>
              </a:solidFill>
              <a:latin typeface="Calibri"/>
              <a:ea typeface="Calibri"/>
              <a:cs typeface="Calibri"/>
              <a:sym typeface="Calibri"/>
            </a:endParaRPr>
          </a:p>
          <a:p>
            <a:pPr marL="0" lvl="0" indent="0" algn="l" rtl="0">
              <a:spcBef>
                <a:spcPts val="0"/>
              </a:spcBef>
              <a:spcAft>
                <a:spcPts val="0"/>
              </a:spcAft>
              <a:buNone/>
            </a:pPr>
            <a:r>
              <a:rPr lang="en" sz="1800">
                <a:solidFill>
                  <a:srgbClr val="434343"/>
                </a:solidFill>
                <a:latin typeface="Calibri"/>
                <a:ea typeface="Calibri"/>
                <a:cs typeface="Calibri"/>
                <a:sym typeface="Calibri"/>
              </a:rPr>
              <a:t>            </a:t>
            </a:r>
            <a:endParaRPr sz="1800">
              <a:solidFill>
                <a:srgbClr val="434343"/>
              </a:solidFill>
              <a:latin typeface="Calibri"/>
              <a:ea typeface="Calibri"/>
              <a:cs typeface="Calibri"/>
              <a:sym typeface="Calibri"/>
            </a:endParaRPr>
          </a:p>
        </p:txBody>
      </p:sp>
      <p:sp>
        <p:nvSpPr>
          <p:cNvPr id="143" name="Google Shape;143;p21"/>
          <p:cNvSpPr txBox="1"/>
          <p:nvPr/>
        </p:nvSpPr>
        <p:spPr>
          <a:xfrm>
            <a:off x="228575" y="1993900"/>
            <a:ext cx="2121000" cy="230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dk1"/>
                </a:solidFill>
                <a:latin typeface="Calibri"/>
                <a:ea typeface="Calibri"/>
                <a:cs typeface="Calibri"/>
                <a:sym typeface="Calibri"/>
              </a:rPr>
              <a:t>Village Code § 55-12:</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Illegal to allow your dog to urinate or defecate on:</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 Sidewalks, parks, public areas, or private property without permission</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 Places where people walk, play, or gather</a:t>
            </a:r>
            <a:endParaRPr>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 name="Google Shape;144;p21"/>
          <p:cNvSpPr txBox="1"/>
          <p:nvPr/>
        </p:nvSpPr>
        <p:spPr>
          <a:xfrm>
            <a:off x="2400325" y="1965225"/>
            <a:ext cx="1913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222222"/>
                </a:solidFill>
                <a:latin typeface="Calibri"/>
                <a:ea typeface="Calibri"/>
                <a:cs typeface="Calibri"/>
                <a:sym typeface="Calibri"/>
              </a:rPr>
              <a:t>Village Code § 55-13: Proper Disposal</a:t>
            </a:r>
            <a:endParaRPr>
              <a:solidFill>
                <a:srgbClr val="222222"/>
              </a:solidFill>
              <a:latin typeface="Calibri"/>
              <a:ea typeface="Calibri"/>
              <a:cs typeface="Calibri"/>
              <a:sym typeface="Calibri"/>
            </a:endParaRPr>
          </a:p>
          <a:p>
            <a:pPr marL="0" lvl="0" indent="0" algn="l" rtl="0">
              <a:spcBef>
                <a:spcPts val="0"/>
              </a:spcBef>
              <a:spcAft>
                <a:spcPts val="0"/>
              </a:spcAft>
              <a:buNone/>
            </a:pPr>
            <a:endParaRPr>
              <a:solidFill>
                <a:srgbClr val="222222"/>
              </a:solidFill>
              <a:latin typeface="Calibri"/>
              <a:ea typeface="Calibri"/>
              <a:cs typeface="Calibri"/>
              <a:sym typeface="Calibri"/>
            </a:endParaRPr>
          </a:p>
          <a:p>
            <a:pPr marL="0" lvl="0" indent="0" algn="l" rtl="0">
              <a:spcBef>
                <a:spcPts val="0"/>
              </a:spcBef>
              <a:spcAft>
                <a:spcPts val="0"/>
              </a:spcAft>
              <a:buNone/>
            </a:pPr>
            <a:r>
              <a:rPr lang="en">
                <a:solidFill>
                  <a:srgbClr val="222222"/>
                </a:solidFill>
                <a:latin typeface="Calibri"/>
                <a:ea typeface="Calibri"/>
                <a:cs typeface="Calibri"/>
                <a:sym typeface="Calibri"/>
              </a:rPr>
              <a:t>Waste is immediately picked up and disposed of in a sanitary way</a:t>
            </a:r>
            <a:endParaRPr>
              <a:solidFill>
                <a:srgbClr val="222222"/>
              </a:solidFill>
              <a:latin typeface="Calibri"/>
              <a:ea typeface="Calibri"/>
              <a:cs typeface="Calibri"/>
              <a:sym typeface="Calibri"/>
            </a:endParaRPr>
          </a:p>
        </p:txBody>
      </p:sp>
      <p:sp>
        <p:nvSpPr>
          <p:cNvPr id="145" name="Google Shape;145;p21"/>
          <p:cNvSpPr txBox="1"/>
          <p:nvPr/>
        </p:nvSpPr>
        <p:spPr>
          <a:xfrm>
            <a:off x="4411411" y="1978450"/>
            <a:ext cx="20007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222222"/>
                </a:solidFill>
                <a:highlight>
                  <a:srgbClr val="FFFFFF"/>
                </a:highlight>
                <a:latin typeface="Calibri"/>
                <a:ea typeface="Calibri"/>
                <a:cs typeface="Calibri"/>
                <a:sym typeface="Calibri"/>
              </a:rPr>
              <a:t>Village Code § 55-14: Enforcement</a:t>
            </a:r>
            <a:endParaRPr u="sng">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
                <a:solidFill>
                  <a:srgbClr val="222222"/>
                </a:solidFill>
                <a:highlight>
                  <a:srgbClr val="FFFFFF"/>
                </a:highlight>
                <a:latin typeface="Calibri"/>
                <a:ea typeface="Calibri"/>
                <a:cs typeface="Calibri"/>
                <a:sym typeface="Calibri"/>
              </a:rPr>
              <a:t>Violations can result in appearance tickets</a:t>
            </a:r>
            <a:endParaRPr>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
                <a:solidFill>
                  <a:srgbClr val="222222"/>
                </a:solidFill>
                <a:highlight>
                  <a:srgbClr val="FFFFFF"/>
                </a:highlight>
                <a:latin typeface="Calibri"/>
                <a:ea typeface="Calibri"/>
                <a:cs typeface="Calibri"/>
                <a:sym typeface="Calibri"/>
              </a:rPr>
              <a:t>- Issued by police or Village Animal Wardens Similar to a parking ticket — but for pet waste</a:t>
            </a:r>
            <a:endParaRPr>
              <a:solidFill>
                <a:srgbClr val="222222"/>
              </a:solidFill>
              <a:highlight>
                <a:srgbClr val="FFFFFF"/>
              </a:highlight>
              <a:latin typeface="Calibri"/>
              <a:ea typeface="Calibri"/>
              <a:cs typeface="Calibri"/>
              <a:sym typeface="Calibri"/>
            </a:endParaRPr>
          </a:p>
        </p:txBody>
      </p:sp>
      <p:pic>
        <p:nvPicPr>
          <p:cNvPr id="146" name="Google Shape;146;p21"/>
          <p:cNvPicPr preferRelativeResize="0"/>
          <p:nvPr/>
        </p:nvPicPr>
        <p:blipFill rotWithShape="1">
          <a:blip r:embed="rId3">
            <a:alphaModFix/>
          </a:blip>
          <a:srcRect l="27101" t="46493" r="6227" b="20173"/>
          <a:stretch/>
        </p:blipFill>
        <p:spPr>
          <a:xfrm>
            <a:off x="2254975" y="3483175"/>
            <a:ext cx="2000700" cy="1333800"/>
          </a:xfrm>
          <a:prstGeom prst="rect">
            <a:avLst/>
          </a:prstGeom>
          <a:noFill/>
          <a:ln>
            <a:noFill/>
          </a:ln>
        </p:spPr>
      </p:pic>
      <p:pic>
        <p:nvPicPr>
          <p:cNvPr id="147" name="Google Shape;147;p21"/>
          <p:cNvPicPr preferRelativeResize="0"/>
          <p:nvPr/>
        </p:nvPicPr>
        <p:blipFill rotWithShape="1">
          <a:blip r:embed="rId4">
            <a:alphaModFix/>
          </a:blip>
          <a:srcRect t="23809"/>
          <a:stretch/>
        </p:blipFill>
        <p:spPr>
          <a:xfrm>
            <a:off x="6257875" y="1103725"/>
            <a:ext cx="2734575" cy="2777950"/>
          </a:xfrm>
          <a:prstGeom prst="rect">
            <a:avLst/>
          </a:prstGeom>
          <a:noFill/>
          <a:ln>
            <a:noFill/>
          </a:ln>
        </p:spPr>
      </p:pic>
      <p:pic>
        <p:nvPicPr>
          <p:cNvPr id="148" name="Google Shape;148;p21" title="Its Your Doody.jpg"/>
          <p:cNvPicPr preferRelativeResize="0"/>
          <p:nvPr/>
        </p:nvPicPr>
        <p:blipFill>
          <a:blip r:embed="rId5">
            <a:alphaModFix/>
          </a:blip>
          <a:stretch>
            <a:fillRect/>
          </a:stretch>
        </p:blipFill>
        <p:spPr>
          <a:xfrm>
            <a:off x="8074491" y="220126"/>
            <a:ext cx="820791" cy="7976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1671</Words>
  <Application>Microsoft Office PowerPoint</Application>
  <PresentationFormat>On-screen Show (16:9)</PresentationFormat>
  <Paragraphs>221</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Georgia</vt:lpstr>
      <vt:lpstr>Calibri</vt:lpstr>
      <vt:lpstr>Arial</vt:lpstr>
      <vt:lpstr>Roboto</vt:lpstr>
      <vt:lpstr>Simple Light</vt:lpstr>
      <vt:lpstr>         It’s Your Doody!  Pet Waste Problem in Garden City Silver Project by Girl Scout Troop 1187 </vt:lpstr>
      <vt:lpstr>Problem at a Glance</vt:lpstr>
      <vt:lpstr>Problem: Pictures Shared on Social Media</vt:lpstr>
      <vt:lpstr>Problem: Pictures Taken by Our Team</vt:lpstr>
      <vt:lpstr>Research: Survey Results</vt:lpstr>
      <vt:lpstr>What Other Towns Have Done</vt:lpstr>
      <vt:lpstr>What Other Towns Have Done</vt:lpstr>
      <vt:lpstr>What Other Towns Have Done</vt:lpstr>
      <vt:lpstr>What Our Town Currently Has</vt:lpstr>
      <vt:lpstr>What Our Town Currently Has</vt:lpstr>
      <vt:lpstr>What Our Town Currently Has</vt:lpstr>
      <vt:lpstr>What our Village needs to do</vt:lpstr>
      <vt:lpstr>What is Pooper Scooper Law?</vt:lpstr>
      <vt:lpstr>Pilot Program to Install Waste Bag Dispensers</vt:lpstr>
      <vt:lpstr>Cost</vt:lpstr>
      <vt:lpstr>Solution: Pilot Locations</vt:lpstr>
      <vt:lpstr>PowerPoint Presentation</vt:lpstr>
      <vt:lpstr>Community Impact - What Troop 1187 can do</vt:lpstr>
      <vt:lpstr>Conclusion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Carol Astone</cp:lastModifiedBy>
  <cp:revision>1</cp:revision>
  <dcterms:modified xsi:type="dcterms:W3CDTF">2025-06-10T17:07:12Z</dcterms:modified>
</cp:coreProperties>
</file>