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69" r:id="rId4"/>
    <p:sldId id="258" r:id="rId5"/>
    <p:sldId id="272" r:id="rId6"/>
    <p:sldId id="260" r:id="rId7"/>
    <p:sldId id="261" r:id="rId8"/>
    <p:sldId id="266" r:id="rId9"/>
    <p:sldId id="271" r:id="rId10"/>
    <p:sldId id="270" r:id="rId11"/>
    <p:sldId id="262" r:id="rId12"/>
    <p:sldId id="263" r:id="rId13"/>
    <p:sldId id="264" r:id="rId14"/>
    <p:sldId id="265" r:id="rId15"/>
    <p:sldId id="273" r:id="rId16"/>
    <p:sldId id="267" r:id="rId17"/>
  </p:sldIdLst>
  <p:sldSz cx="18288000" cy="10287000"/>
  <p:notesSz cx="7010400" cy="9296400"/>
  <p:embeddedFontLst>
    <p:embeddedFont>
      <p:font typeface="Arial Narrow" panose="020B0606020202030204" pitchFamily="34" charset="0"/>
      <p:regular r:id="rId19"/>
      <p:bold r:id="rId20"/>
      <p:italic r:id="rId21"/>
      <p:boldItalic r:id="rId22"/>
    </p:embeddedFont>
    <p:embeddedFont>
      <p:font typeface="Canva Sans Bold" panose="020B0604020202020204" charset="0"/>
      <p:regular r:id="rId23"/>
    </p:embeddedFont>
    <p:embeddedFont>
      <p:font typeface="Canva Sans Bold Italics" panose="020B0604020202020204" charset="0"/>
      <p:regular r:id="rId24"/>
    </p:embeddedFont>
    <p:embeddedFont>
      <p:font typeface="Playfair Display" panose="00000500000000000000" pitchFamily="2" charset="0"/>
      <p:regular r:id="rId25"/>
      <p:bold r:id="rId26"/>
      <p:italic r:id="rId27"/>
      <p:boldItalic r:id="rId28"/>
    </p:embeddedFont>
    <p:embeddedFont>
      <p:font typeface="Public Sans" panose="020B0604020202020204" charset="0"/>
      <p:regular r:id="rId29"/>
    </p:embeddedFont>
    <p:embeddedFont>
      <p:font typeface="Public Sans Bold" panose="020B0604020202020204" charset="0"/>
      <p:regular r:id="rId30"/>
    </p:embeddedFont>
    <p:embeddedFont>
      <p:font typeface="Public Sans Bold Italics" panose="020B0604020202020204" charset="0"/>
      <p:regular r:id="rId31"/>
    </p:embeddedFont>
    <p:embeddedFont>
      <p:font typeface="Public Sans Italics"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1713" autoAdjust="0"/>
  </p:normalViewPr>
  <p:slideViewPr>
    <p:cSldViewPr>
      <p:cViewPr varScale="1">
        <p:scale>
          <a:sx n="45" d="100"/>
          <a:sy n="45" d="100"/>
        </p:scale>
        <p:origin x="9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55B126E-AF70-4313-84F2-003A85B3C712}" type="datetimeFigureOut">
              <a:rPr lang="en-US" smtClean="0"/>
              <a:t>3/10/2025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04E48B-A942-451E-85B8-01A407F11A29}" type="slidenum">
              <a:rPr lang="en-US" smtClean="0"/>
              <a:t>‹#›</a:t>
            </a:fld>
            <a:endParaRPr lang="en-US"/>
          </a:p>
        </p:txBody>
      </p:sp>
    </p:spTree>
    <p:extLst>
      <p:ext uri="{BB962C8B-B14F-4D97-AF65-F5344CB8AC3E}">
        <p14:creationId xmlns:p14="http://schemas.microsoft.com/office/powerpoint/2010/main" val="2169473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EAEAA-0B40-7F92-9D00-9DE2F5E284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7F49E7-735A-8597-1A10-77F4C0FB69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D606A-0613-1071-C5FD-0C53C31BE70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BCBCF52-3767-A318-4E0F-6EAE2384DC66}"/>
              </a:ext>
            </a:extLst>
          </p:cNvPr>
          <p:cNvSpPr>
            <a:spLocks noGrp="1"/>
          </p:cNvSpPr>
          <p:nvPr>
            <p:ph type="sldNum" sz="quarter" idx="5"/>
          </p:nvPr>
        </p:nvSpPr>
        <p:spPr/>
        <p:txBody>
          <a:bodyPr/>
          <a:lstStyle/>
          <a:p>
            <a:fld id="{3904E48B-A942-451E-85B8-01A407F11A29}" type="slidenum">
              <a:rPr lang="en-US" smtClean="0"/>
              <a:t>3</a:t>
            </a:fld>
            <a:endParaRPr lang="en-US"/>
          </a:p>
        </p:txBody>
      </p:sp>
    </p:spTree>
    <p:extLst>
      <p:ext uri="{BB962C8B-B14F-4D97-AF65-F5344CB8AC3E}">
        <p14:creationId xmlns:p14="http://schemas.microsoft.com/office/powerpoint/2010/main" val="2142697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04E48B-A942-451E-85B8-01A407F11A29}" type="slidenum">
              <a:rPr lang="en-US" smtClean="0"/>
              <a:t>16</a:t>
            </a:fld>
            <a:endParaRPr lang="en-US"/>
          </a:p>
        </p:txBody>
      </p:sp>
    </p:spTree>
    <p:extLst>
      <p:ext uri="{BB962C8B-B14F-4D97-AF65-F5344CB8AC3E}">
        <p14:creationId xmlns:p14="http://schemas.microsoft.com/office/powerpoint/2010/main" val="2654829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28706" y="451476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Freeform 3"/>
          <p:cNvSpPr/>
          <p:nvPr/>
        </p:nvSpPr>
        <p:spPr>
          <a:xfrm>
            <a:off x="12339567" y="0"/>
            <a:ext cx="5948433" cy="3956031"/>
          </a:xfrm>
          <a:custGeom>
            <a:avLst/>
            <a:gdLst/>
            <a:ahLst/>
            <a:cxnLst/>
            <a:rect l="l" t="t" r="r" b="b"/>
            <a:pathLst>
              <a:path w="5948433" h="3956031">
                <a:moveTo>
                  <a:pt x="0" y="0"/>
                </a:moveTo>
                <a:lnTo>
                  <a:pt x="5948433" y="0"/>
                </a:lnTo>
                <a:lnTo>
                  <a:pt x="5948433" y="3956031"/>
                </a:lnTo>
                <a:lnTo>
                  <a:pt x="0" y="3956031"/>
                </a:lnTo>
                <a:lnTo>
                  <a:pt x="0" y="0"/>
                </a:lnTo>
                <a:close/>
              </a:path>
            </a:pathLst>
          </a:custGeom>
          <a:blipFill>
            <a:blip r:embed="rId2"/>
            <a:stretch>
              <a:fillRect/>
            </a:stretch>
          </a:blipFill>
        </p:spPr>
        <p:txBody>
          <a:bodyPr/>
          <a:lstStyle/>
          <a:p>
            <a:endParaRPr lang="en-US"/>
          </a:p>
        </p:txBody>
      </p:sp>
      <p:sp>
        <p:nvSpPr>
          <p:cNvPr id="4" name="TextBox 4"/>
          <p:cNvSpPr txBox="1"/>
          <p:nvPr/>
        </p:nvSpPr>
        <p:spPr>
          <a:xfrm>
            <a:off x="1006882" y="4728792"/>
            <a:ext cx="16230600" cy="609590"/>
          </a:xfrm>
          <a:prstGeom prst="rect">
            <a:avLst/>
          </a:prstGeom>
        </p:spPr>
        <p:txBody>
          <a:bodyPr lIns="0" tIns="0" rIns="0" bIns="0" rtlCol="0" anchor="t">
            <a:spAutoFit/>
          </a:bodyPr>
          <a:lstStyle/>
          <a:p>
            <a:pPr algn="l">
              <a:lnSpc>
                <a:spcPts val="5200"/>
              </a:lnSpc>
              <a:spcBef>
                <a:spcPct val="0"/>
              </a:spcBef>
            </a:pPr>
            <a:r>
              <a:rPr lang="en-US" sz="3714" b="1" spc="843" dirty="0">
                <a:solidFill>
                  <a:srgbClr val="2B2C30"/>
                </a:solidFill>
                <a:latin typeface="Public Sans Bold"/>
                <a:ea typeface="Public Sans Bold"/>
                <a:cs typeface="Public Sans Bold"/>
                <a:sym typeface="Public Sans Bold"/>
              </a:rPr>
              <a:t>MARCH 8, 2025 </a:t>
            </a:r>
          </a:p>
        </p:txBody>
      </p:sp>
      <p:sp>
        <p:nvSpPr>
          <p:cNvPr id="5" name="TextBox 5"/>
          <p:cNvSpPr txBox="1"/>
          <p:nvPr/>
        </p:nvSpPr>
        <p:spPr>
          <a:xfrm>
            <a:off x="674677" y="951257"/>
            <a:ext cx="16408332" cy="2765233"/>
          </a:xfrm>
          <a:prstGeom prst="rect">
            <a:avLst/>
          </a:prstGeom>
        </p:spPr>
        <p:txBody>
          <a:bodyPr lIns="0" tIns="0" rIns="0" bIns="0" rtlCol="0" anchor="t">
            <a:spAutoFit/>
          </a:bodyPr>
          <a:lstStyle/>
          <a:p>
            <a:pPr algn="l">
              <a:lnSpc>
                <a:spcPts val="10428"/>
              </a:lnSpc>
            </a:pPr>
            <a:r>
              <a:rPr lang="en-US" sz="11460" spc="57">
                <a:solidFill>
                  <a:srgbClr val="2B2C30"/>
                </a:solidFill>
                <a:latin typeface="Playfair Display"/>
                <a:ea typeface="Playfair Display"/>
                <a:cs typeface="Playfair Display"/>
                <a:sym typeface="Playfair Display"/>
              </a:rPr>
              <a:t>St. Paul’s </a:t>
            </a:r>
          </a:p>
          <a:p>
            <a:pPr algn="l">
              <a:lnSpc>
                <a:spcPts val="10428"/>
              </a:lnSpc>
            </a:pPr>
            <a:r>
              <a:rPr lang="en-US" sz="11460" spc="57">
                <a:solidFill>
                  <a:srgbClr val="2B2C30"/>
                </a:solidFill>
                <a:latin typeface="Playfair Display"/>
                <a:ea typeface="Playfair Display"/>
                <a:cs typeface="Playfair Display"/>
                <a:sym typeface="Playfair Display"/>
              </a:rPr>
              <a:t>Town Hall </a:t>
            </a:r>
          </a:p>
        </p:txBody>
      </p:sp>
      <p:sp>
        <p:nvSpPr>
          <p:cNvPr id="6" name="TextBox 6"/>
          <p:cNvSpPr txBox="1"/>
          <p:nvPr/>
        </p:nvSpPr>
        <p:spPr>
          <a:xfrm>
            <a:off x="1028706" y="8958956"/>
            <a:ext cx="7862435" cy="426720"/>
          </a:xfrm>
          <a:prstGeom prst="rect">
            <a:avLst/>
          </a:prstGeom>
        </p:spPr>
        <p:txBody>
          <a:bodyPr lIns="0" tIns="0" rIns="0" bIns="0" rtlCol="0" anchor="t">
            <a:spAutoFit/>
          </a:bodyPr>
          <a:lstStyle/>
          <a:p>
            <a:pPr algn="l">
              <a:lnSpc>
                <a:spcPts val="3450"/>
              </a:lnSpc>
            </a:pPr>
            <a:r>
              <a:rPr lang="en-US" sz="2300">
                <a:solidFill>
                  <a:srgbClr val="2B2C30"/>
                </a:solidFill>
                <a:latin typeface="Public Sans"/>
                <a:ea typeface="Public Sans"/>
                <a:cs typeface="Public Sans"/>
                <a:sym typeface="Public Sans"/>
              </a:rPr>
              <a:t>Presented by Village Board of Trustees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FB36E9A4-BFF8-DC55-CFC4-88D939CE21C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626F82E-7C17-397A-FB28-71FD8947F797}"/>
              </a:ext>
            </a:extLst>
          </p:cNvPr>
          <p:cNvSpPr/>
          <p:nvPr/>
        </p:nvSpPr>
        <p:spPr>
          <a:xfrm>
            <a:off x="260556" y="243482"/>
            <a:ext cx="9325359" cy="3982872"/>
          </a:xfrm>
          <a:custGeom>
            <a:avLst/>
            <a:gdLst/>
            <a:ahLst/>
            <a:cxnLst/>
            <a:rect l="l" t="t" r="r" b="b"/>
            <a:pathLst>
              <a:path w="9325359" h="3982872">
                <a:moveTo>
                  <a:pt x="0" y="0"/>
                </a:moveTo>
                <a:lnTo>
                  <a:pt x="9325359" y="0"/>
                </a:lnTo>
                <a:lnTo>
                  <a:pt x="9325359" y="3982872"/>
                </a:lnTo>
                <a:lnTo>
                  <a:pt x="0" y="3982872"/>
                </a:lnTo>
                <a:lnTo>
                  <a:pt x="0" y="0"/>
                </a:lnTo>
                <a:close/>
              </a:path>
            </a:pathLst>
          </a:custGeom>
          <a:blipFill>
            <a:blip r:embed="rId2"/>
            <a:stretch>
              <a:fillRect l="-297" r="-941"/>
            </a:stretch>
          </a:blipFill>
        </p:spPr>
        <p:txBody>
          <a:bodyPr/>
          <a:lstStyle/>
          <a:p>
            <a:endParaRPr lang="en-US"/>
          </a:p>
        </p:txBody>
      </p:sp>
      <p:sp>
        <p:nvSpPr>
          <p:cNvPr id="3" name="Freeform 3">
            <a:extLst>
              <a:ext uri="{FF2B5EF4-FFF2-40B4-BE49-F238E27FC236}">
                <a16:creationId xmlns:a16="http://schemas.microsoft.com/office/drawing/2014/main" id="{590712EF-67DA-73D6-9A6A-C5B07B1F44F2}"/>
              </a:ext>
            </a:extLst>
          </p:cNvPr>
          <p:cNvSpPr/>
          <p:nvPr/>
        </p:nvSpPr>
        <p:spPr>
          <a:xfrm>
            <a:off x="351862" y="5791299"/>
            <a:ext cx="9327495" cy="4039172"/>
          </a:xfrm>
          <a:custGeom>
            <a:avLst/>
            <a:gdLst/>
            <a:ahLst/>
            <a:cxnLst/>
            <a:rect l="l" t="t" r="r" b="b"/>
            <a:pathLst>
              <a:path w="9327495" h="4039172">
                <a:moveTo>
                  <a:pt x="0" y="0"/>
                </a:moveTo>
                <a:lnTo>
                  <a:pt x="9327495" y="0"/>
                </a:lnTo>
                <a:lnTo>
                  <a:pt x="9327495" y="4039173"/>
                </a:lnTo>
                <a:lnTo>
                  <a:pt x="0" y="4039173"/>
                </a:lnTo>
                <a:lnTo>
                  <a:pt x="0" y="0"/>
                </a:lnTo>
                <a:close/>
              </a:path>
            </a:pathLst>
          </a:custGeom>
          <a:blipFill>
            <a:blip r:embed="rId3"/>
            <a:stretch>
              <a:fillRect t="-102" r="-724" b="-102"/>
            </a:stretch>
          </a:blipFill>
        </p:spPr>
        <p:txBody>
          <a:bodyPr/>
          <a:lstStyle/>
          <a:p>
            <a:endParaRPr lang="en-US"/>
          </a:p>
        </p:txBody>
      </p:sp>
      <p:sp>
        <p:nvSpPr>
          <p:cNvPr id="4" name="Freeform 4">
            <a:extLst>
              <a:ext uri="{FF2B5EF4-FFF2-40B4-BE49-F238E27FC236}">
                <a16:creationId xmlns:a16="http://schemas.microsoft.com/office/drawing/2014/main" id="{24A89890-E378-C940-5387-2F02A65D4BBA}"/>
              </a:ext>
            </a:extLst>
          </p:cNvPr>
          <p:cNvSpPr/>
          <p:nvPr/>
        </p:nvSpPr>
        <p:spPr>
          <a:xfrm>
            <a:off x="9585915" y="2704135"/>
            <a:ext cx="8702085" cy="3646104"/>
          </a:xfrm>
          <a:custGeom>
            <a:avLst/>
            <a:gdLst/>
            <a:ahLst/>
            <a:cxnLst/>
            <a:rect l="l" t="t" r="r" b="b"/>
            <a:pathLst>
              <a:path w="8702085" h="3646104">
                <a:moveTo>
                  <a:pt x="0" y="0"/>
                </a:moveTo>
                <a:lnTo>
                  <a:pt x="8702085" y="0"/>
                </a:lnTo>
                <a:lnTo>
                  <a:pt x="8702085" y="3646104"/>
                </a:lnTo>
                <a:lnTo>
                  <a:pt x="0" y="3646104"/>
                </a:lnTo>
                <a:lnTo>
                  <a:pt x="0" y="0"/>
                </a:lnTo>
                <a:close/>
              </a:path>
            </a:pathLst>
          </a:custGeom>
          <a:blipFill>
            <a:blip r:embed="rId2"/>
            <a:stretch>
              <a:fillRect l="-458" r="-458" b="-1610"/>
            </a:stretch>
          </a:blipFill>
        </p:spPr>
        <p:txBody>
          <a:bodyPr/>
          <a:lstStyle/>
          <a:p>
            <a:endParaRPr lang="en-US"/>
          </a:p>
        </p:txBody>
      </p:sp>
      <p:sp>
        <p:nvSpPr>
          <p:cNvPr id="5" name="TextBox 5">
            <a:extLst>
              <a:ext uri="{FF2B5EF4-FFF2-40B4-BE49-F238E27FC236}">
                <a16:creationId xmlns:a16="http://schemas.microsoft.com/office/drawing/2014/main" id="{6B84CB1F-5B5B-0E89-2D18-39AD4527DDEB}"/>
              </a:ext>
            </a:extLst>
          </p:cNvPr>
          <p:cNvSpPr txBox="1"/>
          <p:nvPr/>
        </p:nvSpPr>
        <p:spPr>
          <a:xfrm>
            <a:off x="10362977" y="1100932"/>
            <a:ext cx="7334845" cy="755015"/>
          </a:xfrm>
          <a:prstGeom prst="rect">
            <a:avLst/>
          </a:prstGeom>
        </p:spPr>
        <p:txBody>
          <a:bodyPr lIns="0" tIns="0" rIns="0" bIns="0" rtlCol="0" anchor="t">
            <a:spAutoFit/>
          </a:bodyPr>
          <a:lstStyle/>
          <a:p>
            <a:pPr algn="ctr">
              <a:lnSpc>
                <a:spcPts val="6160"/>
              </a:lnSpc>
            </a:pPr>
            <a:r>
              <a:rPr lang="en-US" sz="4400" b="1" i="1">
                <a:solidFill>
                  <a:srgbClr val="000000"/>
                </a:solidFill>
                <a:latin typeface="Canva Sans Bold Italics"/>
                <a:ea typeface="Canva Sans Bold Italics"/>
                <a:cs typeface="Canva Sans Bold Italics"/>
                <a:sym typeface="Canva Sans Bold Italics"/>
              </a:rPr>
              <a:t>Estimated Village Tax Cost</a:t>
            </a:r>
          </a:p>
        </p:txBody>
      </p:sp>
    </p:spTree>
    <p:extLst>
      <p:ext uri="{BB962C8B-B14F-4D97-AF65-F5344CB8AC3E}">
        <p14:creationId xmlns:p14="http://schemas.microsoft.com/office/powerpoint/2010/main" val="907783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1006866" y="1468077"/>
            <a:ext cx="16230594" cy="38509"/>
          </a:xfrm>
          <a:prstGeom prst="line">
            <a:avLst/>
          </a:prstGeom>
          <a:ln w="9525" cap="flat">
            <a:solidFill>
              <a:srgbClr val="2B2C30"/>
            </a:solidFill>
            <a:prstDash val="solid"/>
            <a:headEnd type="none" w="sm" len="sm"/>
            <a:tailEnd type="none" w="sm" len="sm"/>
          </a:ln>
        </p:spPr>
        <p:txBody>
          <a:bodyPr/>
          <a:lstStyle/>
          <a:p>
            <a:endParaRPr lang="en-US"/>
          </a:p>
        </p:txBody>
      </p:sp>
      <p:grpSp>
        <p:nvGrpSpPr>
          <p:cNvPr id="3" name="Group 3"/>
          <p:cNvGrpSpPr/>
          <p:nvPr/>
        </p:nvGrpSpPr>
        <p:grpSpPr>
          <a:xfrm>
            <a:off x="1028700" y="2427309"/>
            <a:ext cx="8824332" cy="1669217"/>
            <a:chOff x="0" y="0"/>
            <a:chExt cx="4058845" cy="767774"/>
          </a:xfrm>
        </p:grpSpPr>
        <p:sp>
          <p:nvSpPr>
            <p:cNvPr id="4" name="Freeform 4"/>
            <p:cNvSpPr/>
            <p:nvPr/>
          </p:nvSpPr>
          <p:spPr>
            <a:xfrm>
              <a:off x="0" y="0"/>
              <a:ext cx="4058845" cy="767774"/>
            </a:xfrm>
            <a:custGeom>
              <a:avLst/>
              <a:gdLst/>
              <a:ahLst/>
              <a:cxnLst/>
              <a:rect l="l" t="t" r="r" b="b"/>
              <a:pathLst>
                <a:path w="4058845" h="767774">
                  <a:moveTo>
                    <a:pt x="0" y="0"/>
                  </a:moveTo>
                  <a:lnTo>
                    <a:pt x="4058845" y="0"/>
                  </a:lnTo>
                  <a:lnTo>
                    <a:pt x="4058845" y="767774"/>
                  </a:lnTo>
                  <a:lnTo>
                    <a:pt x="0" y="767774"/>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5" name="TextBox 5"/>
            <p:cNvSpPr txBox="1"/>
            <p:nvPr/>
          </p:nvSpPr>
          <p:spPr>
            <a:xfrm>
              <a:off x="0" y="-28575"/>
              <a:ext cx="4058845" cy="796349"/>
            </a:xfrm>
            <a:prstGeom prst="rect">
              <a:avLst/>
            </a:prstGeom>
          </p:spPr>
          <p:txBody>
            <a:bodyPr lIns="68580" tIns="68580" rIns="68580" bIns="68580" rtlCol="0" anchor="ctr"/>
            <a:lstStyle/>
            <a:p>
              <a:pPr algn="ctr">
                <a:lnSpc>
                  <a:spcPts val="1889"/>
                </a:lnSpc>
              </a:pPr>
              <a:endParaRPr/>
            </a:p>
          </p:txBody>
        </p:sp>
      </p:grpSp>
      <p:grpSp>
        <p:nvGrpSpPr>
          <p:cNvPr id="6" name="Group 6"/>
          <p:cNvGrpSpPr/>
          <p:nvPr/>
        </p:nvGrpSpPr>
        <p:grpSpPr>
          <a:xfrm>
            <a:off x="11042179" y="2091825"/>
            <a:ext cx="6217121" cy="2223000"/>
            <a:chOff x="0" y="0"/>
            <a:chExt cx="2859631" cy="1022492"/>
          </a:xfrm>
        </p:grpSpPr>
        <p:sp>
          <p:nvSpPr>
            <p:cNvPr id="7" name="Freeform 7"/>
            <p:cNvSpPr/>
            <p:nvPr/>
          </p:nvSpPr>
          <p:spPr>
            <a:xfrm>
              <a:off x="0" y="0"/>
              <a:ext cx="2859631" cy="1022492"/>
            </a:xfrm>
            <a:custGeom>
              <a:avLst/>
              <a:gdLst/>
              <a:ahLst/>
              <a:cxnLst/>
              <a:rect l="l" t="t" r="r" b="b"/>
              <a:pathLst>
                <a:path w="2859631" h="1022492">
                  <a:moveTo>
                    <a:pt x="0" y="0"/>
                  </a:moveTo>
                  <a:lnTo>
                    <a:pt x="2859631" y="0"/>
                  </a:lnTo>
                  <a:lnTo>
                    <a:pt x="2859631" y="1022492"/>
                  </a:lnTo>
                  <a:lnTo>
                    <a:pt x="0" y="1022492"/>
                  </a:lnTo>
                  <a:close/>
                </a:path>
              </a:pathLst>
            </a:custGeom>
            <a:solidFill>
              <a:srgbClr val="000000">
                <a:alpha val="0"/>
              </a:srgbClr>
            </a:solidFill>
            <a:ln w="9525" cap="sq">
              <a:solidFill>
                <a:srgbClr val="2B2C30"/>
              </a:solidFill>
              <a:prstDash val="solid"/>
              <a:miter/>
            </a:ln>
          </p:spPr>
          <p:txBody>
            <a:bodyPr/>
            <a:lstStyle/>
            <a:p>
              <a:endParaRPr lang="en-US"/>
            </a:p>
          </p:txBody>
        </p:sp>
        <p:sp>
          <p:nvSpPr>
            <p:cNvPr id="8" name="TextBox 8"/>
            <p:cNvSpPr txBox="1"/>
            <p:nvPr/>
          </p:nvSpPr>
          <p:spPr>
            <a:xfrm>
              <a:off x="0" y="-28575"/>
              <a:ext cx="2859631" cy="1051067"/>
            </a:xfrm>
            <a:prstGeom prst="rect">
              <a:avLst/>
            </a:prstGeom>
          </p:spPr>
          <p:txBody>
            <a:bodyPr lIns="68580" tIns="68580" rIns="68580" bIns="68580" rtlCol="0" anchor="ctr"/>
            <a:lstStyle/>
            <a:p>
              <a:pPr algn="ctr">
                <a:lnSpc>
                  <a:spcPts val="1889"/>
                </a:lnSpc>
              </a:pPr>
              <a:endParaRPr/>
            </a:p>
          </p:txBody>
        </p:sp>
      </p:grpSp>
      <p:grpSp>
        <p:nvGrpSpPr>
          <p:cNvPr id="9" name="Group 9"/>
          <p:cNvGrpSpPr/>
          <p:nvPr/>
        </p:nvGrpSpPr>
        <p:grpSpPr>
          <a:xfrm>
            <a:off x="1681739" y="2045520"/>
            <a:ext cx="3108620" cy="1849433"/>
            <a:chOff x="0" y="0"/>
            <a:chExt cx="4144827" cy="2465911"/>
          </a:xfrm>
        </p:grpSpPr>
        <p:pic>
          <p:nvPicPr>
            <p:cNvPr id="10" name="Picture 10"/>
            <p:cNvPicPr>
              <a:picLocks noChangeAspect="1"/>
            </p:cNvPicPr>
            <p:nvPr/>
          </p:nvPicPr>
          <p:blipFill>
            <a:blip r:embed="rId2"/>
            <a:srcRect t="5298" b="5298"/>
            <a:stretch>
              <a:fillRect/>
            </a:stretch>
          </p:blipFill>
          <p:spPr>
            <a:xfrm>
              <a:off x="0" y="0"/>
              <a:ext cx="4144827" cy="2465911"/>
            </a:xfrm>
            <a:prstGeom prst="rect">
              <a:avLst/>
            </a:prstGeom>
          </p:spPr>
        </p:pic>
      </p:grpSp>
      <p:grpSp>
        <p:nvGrpSpPr>
          <p:cNvPr id="11" name="Group 11"/>
          <p:cNvGrpSpPr/>
          <p:nvPr/>
        </p:nvGrpSpPr>
        <p:grpSpPr>
          <a:xfrm>
            <a:off x="5217457" y="2045520"/>
            <a:ext cx="3339476" cy="1849433"/>
            <a:chOff x="0" y="0"/>
            <a:chExt cx="4452634" cy="2465911"/>
          </a:xfrm>
        </p:grpSpPr>
        <p:pic>
          <p:nvPicPr>
            <p:cNvPr id="12" name="Picture 12"/>
            <p:cNvPicPr>
              <a:picLocks noChangeAspect="1"/>
            </p:cNvPicPr>
            <p:nvPr/>
          </p:nvPicPr>
          <p:blipFill>
            <a:blip r:embed="rId3"/>
            <a:srcRect t="8388" b="8388"/>
            <a:stretch>
              <a:fillRect/>
            </a:stretch>
          </p:blipFill>
          <p:spPr>
            <a:xfrm>
              <a:off x="0" y="0"/>
              <a:ext cx="4452634" cy="2465911"/>
            </a:xfrm>
            <a:prstGeom prst="rect">
              <a:avLst/>
            </a:prstGeom>
          </p:spPr>
        </p:pic>
      </p:grpSp>
      <p:grpSp>
        <p:nvGrpSpPr>
          <p:cNvPr id="13" name="Group 13"/>
          <p:cNvGrpSpPr/>
          <p:nvPr/>
        </p:nvGrpSpPr>
        <p:grpSpPr>
          <a:xfrm>
            <a:off x="8937933" y="1625648"/>
            <a:ext cx="2282342" cy="2269305"/>
            <a:chOff x="0" y="0"/>
            <a:chExt cx="3043123" cy="3025740"/>
          </a:xfrm>
        </p:grpSpPr>
        <p:pic>
          <p:nvPicPr>
            <p:cNvPr id="14" name="Picture 14"/>
            <p:cNvPicPr>
              <a:picLocks noChangeAspect="1"/>
            </p:cNvPicPr>
            <p:nvPr/>
          </p:nvPicPr>
          <p:blipFill>
            <a:blip r:embed="rId4"/>
            <a:srcRect l="12333" r="12333"/>
            <a:stretch>
              <a:fillRect/>
            </a:stretch>
          </p:blipFill>
          <p:spPr>
            <a:xfrm>
              <a:off x="0" y="0"/>
              <a:ext cx="3043123" cy="3025740"/>
            </a:xfrm>
            <a:prstGeom prst="rect">
              <a:avLst/>
            </a:prstGeom>
          </p:spPr>
        </p:pic>
      </p:grpSp>
      <p:grpSp>
        <p:nvGrpSpPr>
          <p:cNvPr id="15" name="Group 15"/>
          <p:cNvGrpSpPr/>
          <p:nvPr/>
        </p:nvGrpSpPr>
        <p:grpSpPr>
          <a:xfrm>
            <a:off x="11598134" y="2292398"/>
            <a:ext cx="5371480" cy="1804127"/>
            <a:chOff x="0" y="0"/>
            <a:chExt cx="7161973" cy="2405503"/>
          </a:xfrm>
        </p:grpSpPr>
        <p:pic>
          <p:nvPicPr>
            <p:cNvPr id="16" name="Picture 16"/>
            <p:cNvPicPr>
              <a:picLocks noChangeAspect="1"/>
            </p:cNvPicPr>
            <p:nvPr/>
          </p:nvPicPr>
          <p:blipFill>
            <a:blip r:embed="rId5"/>
            <a:srcRect t="24763" b="24763"/>
            <a:stretch>
              <a:fillRect/>
            </a:stretch>
          </p:blipFill>
          <p:spPr>
            <a:xfrm>
              <a:off x="0" y="0"/>
              <a:ext cx="7161973" cy="2405503"/>
            </a:xfrm>
            <a:prstGeom prst="rect">
              <a:avLst/>
            </a:prstGeom>
          </p:spPr>
        </p:pic>
      </p:grpSp>
      <p:sp>
        <p:nvSpPr>
          <p:cNvPr id="17" name="TextBox 17"/>
          <p:cNvSpPr txBox="1"/>
          <p:nvPr/>
        </p:nvSpPr>
        <p:spPr>
          <a:xfrm>
            <a:off x="1006871" y="485775"/>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BUILDING OPTIONS </a:t>
            </a:r>
          </a:p>
        </p:txBody>
      </p:sp>
      <p:sp>
        <p:nvSpPr>
          <p:cNvPr id="18" name="TextBox 18"/>
          <p:cNvSpPr txBox="1"/>
          <p:nvPr/>
        </p:nvSpPr>
        <p:spPr>
          <a:xfrm>
            <a:off x="1016407" y="4570094"/>
            <a:ext cx="3773952" cy="573406"/>
          </a:xfrm>
          <a:prstGeom prst="rect">
            <a:avLst/>
          </a:prstGeom>
        </p:spPr>
        <p:txBody>
          <a:bodyPr lIns="0" tIns="0" rIns="0" bIns="0" rtlCol="0" anchor="t">
            <a:spAutoFit/>
          </a:bodyPr>
          <a:lstStyle/>
          <a:p>
            <a:pPr algn="l">
              <a:lnSpc>
                <a:spcPts val="4619"/>
              </a:lnSpc>
            </a:pPr>
            <a:r>
              <a:rPr lang="en-US" sz="3299" b="1">
                <a:solidFill>
                  <a:srgbClr val="2B2C30"/>
                </a:solidFill>
                <a:latin typeface="Public Sans Bold"/>
                <a:ea typeface="Public Sans Bold"/>
                <a:cs typeface="Public Sans Bold"/>
                <a:sym typeface="Public Sans Bold"/>
              </a:rPr>
              <a:t>Adaptive Reuse </a:t>
            </a:r>
          </a:p>
        </p:txBody>
      </p:sp>
      <p:sp>
        <p:nvSpPr>
          <p:cNvPr id="19" name="TextBox 19"/>
          <p:cNvSpPr txBox="1"/>
          <p:nvPr/>
        </p:nvSpPr>
        <p:spPr>
          <a:xfrm>
            <a:off x="5154445" y="4570094"/>
            <a:ext cx="3967726" cy="573406"/>
          </a:xfrm>
          <a:prstGeom prst="rect">
            <a:avLst/>
          </a:prstGeom>
        </p:spPr>
        <p:txBody>
          <a:bodyPr lIns="0" tIns="0" rIns="0" bIns="0" rtlCol="0" anchor="t">
            <a:spAutoFit/>
          </a:bodyPr>
          <a:lstStyle/>
          <a:p>
            <a:pPr algn="l">
              <a:lnSpc>
                <a:spcPts val="4619"/>
              </a:lnSpc>
            </a:pPr>
            <a:r>
              <a:rPr lang="en-US" sz="3299" b="1">
                <a:solidFill>
                  <a:srgbClr val="2B2C30"/>
                </a:solidFill>
                <a:latin typeface="Public Sans Bold"/>
                <a:ea typeface="Public Sans Bold"/>
                <a:cs typeface="Public Sans Bold"/>
                <a:sym typeface="Public Sans Bold"/>
              </a:rPr>
              <a:t>Partial Restoration </a:t>
            </a:r>
          </a:p>
        </p:txBody>
      </p:sp>
      <p:sp>
        <p:nvSpPr>
          <p:cNvPr id="20" name="TextBox 20"/>
          <p:cNvSpPr txBox="1"/>
          <p:nvPr/>
        </p:nvSpPr>
        <p:spPr>
          <a:xfrm>
            <a:off x="9334247" y="4570094"/>
            <a:ext cx="3772057" cy="589916"/>
          </a:xfrm>
          <a:prstGeom prst="rect">
            <a:avLst/>
          </a:prstGeom>
        </p:spPr>
        <p:txBody>
          <a:bodyPr lIns="0" tIns="0" rIns="0" bIns="0" rtlCol="0" anchor="t">
            <a:spAutoFit/>
          </a:bodyPr>
          <a:lstStyle/>
          <a:p>
            <a:pPr algn="l">
              <a:lnSpc>
                <a:spcPts val="4759"/>
              </a:lnSpc>
            </a:pPr>
            <a:r>
              <a:rPr lang="en-US" sz="3399" b="1">
                <a:solidFill>
                  <a:srgbClr val="2B2C30"/>
                </a:solidFill>
                <a:latin typeface="Public Sans Bold"/>
                <a:ea typeface="Public Sans Bold"/>
                <a:cs typeface="Public Sans Bold"/>
                <a:sym typeface="Public Sans Bold"/>
              </a:rPr>
              <a:t>Mothballing</a:t>
            </a:r>
          </a:p>
        </p:txBody>
      </p:sp>
      <p:sp>
        <p:nvSpPr>
          <p:cNvPr id="21" name="TextBox 21"/>
          <p:cNvSpPr txBox="1"/>
          <p:nvPr/>
        </p:nvSpPr>
        <p:spPr>
          <a:xfrm>
            <a:off x="13492219" y="4570094"/>
            <a:ext cx="3767081" cy="589916"/>
          </a:xfrm>
          <a:prstGeom prst="rect">
            <a:avLst/>
          </a:prstGeom>
        </p:spPr>
        <p:txBody>
          <a:bodyPr lIns="0" tIns="0" rIns="0" bIns="0" rtlCol="0" anchor="t">
            <a:spAutoFit/>
          </a:bodyPr>
          <a:lstStyle/>
          <a:p>
            <a:pPr algn="l">
              <a:lnSpc>
                <a:spcPts val="4759"/>
              </a:lnSpc>
            </a:pPr>
            <a:r>
              <a:rPr lang="en-US" sz="3399" b="1">
                <a:solidFill>
                  <a:srgbClr val="2B2C30"/>
                </a:solidFill>
                <a:latin typeface="Public Sans Bold"/>
                <a:ea typeface="Public Sans Bold"/>
                <a:cs typeface="Public Sans Bold"/>
                <a:sym typeface="Public Sans Bold"/>
              </a:rPr>
              <a:t>Will Not Support</a:t>
            </a:r>
          </a:p>
        </p:txBody>
      </p:sp>
      <p:sp>
        <p:nvSpPr>
          <p:cNvPr id="22" name="TextBox 22"/>
          <p:cNvSpPr txBox="1"/>
          <p:nvPr/>
        </p:nvSpPr>
        <p:spPr>
          <a:xfrm>
            <a:off x="991874" y="5334470"/>
            <a:ext cx="3773952" cy="2622550"/>
          </a:xfrm>
          <a:prstGeom prst="rect">
            <a:avLst/>
          </a:prstGeom>
        </p:spPr>
        <p:txBody>
          <a:bodyPr lIns="0" tIns="0" rIns="0" bIns="0" rtlCol="0" anchor="t">
            <a:spAutoFit/>
          </a:bodyPr>
          <a:lstStyle/>
          <a:p>
            <a:pPr algn="l">
              <a:lnSpc>
                <a:spcPts val="3499"/>
              </a:lnSpc>
            </a:pPr>
            <a:r>
              <a:rPr lang="en-US" sz="2499">
                <a:solidFill>
                  <a:srgbClr val="2B2C30"/>
                </a:solidFill>
                <a:latin typeface="Public Sans"/>
                <a:ea typeface="Public Sans"/>
                <a:cs typeface="Public Sans"/>
                <a:sym typeface="Public Sans"/>
              </a:rPr>
              <a:t>Preserving the exterior of the St. Paul’s Main Building in its current form with some changes and upgrades to the interior </a:t>
            </a:r>
          </a:p>
        </p:txBody>
      </p:sp>
      <p:sp>
        <p:nvSpPr>
          <p:cNvPr id="23" name="TextBox 23"/>
          <p:cNvSpPr txBox="1"/>
          <p:nvPr/>
        </p:nvSpPr>
        <p:spPr>
          <a:xfrm>
            <a:off x="5154445" y="5259618"/>
            <a:ext cx="3772057" cy="4375150"/>
          </a:xfrm>
          <a:prstGeom prst="rect">
            <a:avLst/>
          </a:prstGeom>
        </p:spPr>
        <p:txBody>
          <a:bodyPr lIns="0" tIns="0" rIns="0" bIns="0" rtlCol="0" anchor="t">
            <a:spAutoFit/>
          </a:bodyPr>
          <a:lstStyle/>
          <a:p>
            <a:pPr algn="l">
              <a:lnSpc>
                <a:spcPts val="3499"/>
              </a:lnSpc>
            </a:pPr>
            <a:r>
              <a:rPr lang="en-US" sz="2499">
                <a:solidFill>
                  <a:srgbClr val="2B2C30"/>
                </a:solidFill>
                <a:latin typeface="Public Sans"/>
                <a:ea typeface="Public Sans"/>
                <a:cs typeface="Public Sans"/>
                <a:sym typeface="Public Sans"/>
              </a:rPr>
              <a:t>Preserving selected sections and architectural features (interior and exterior) of the St. Paul’s Main Building in its current form while removing and replacing/expanding other parts with new construction </a:t>
            </a:r>
          </a:p>
        </p:txBody>
      </p:sp>
      <p:sp>
        <p:nvSpPr>
          <p:cNvPr id="24" name="TextBox 24"/>
          <p:cNvSpPr txBox="1"/>
          <p:nvPr/>
        </p:nvSpPr>
        <p:spPr>
          <a:xfrm>
            <a:off x="9334247" y="5334470"/>
            <a:ext cx="3772057" cy="3060700"/>
          </a:xfrm>
          <a:prstGeom prst="rect">
            <a:avLst/>
          </a:prstGeom>
        </p:spPr>
        <p:txBody>
          <a:bodyPr lIns="0" tIns="0" rIns="0" bIns="0" rtlCol="0" anchor="t">
            <a:spAutoFit/>
          </a:bodyPr>
          <a:lstStyle/>
          <a:p>
            <a:pPr algn="l">
              <a:lnSpc>
                <a:spcPts val="3499"/>
              </a:lnSpc>
            </a:pPr>
            <a:r>
              <a:rPr lang="en-US" sz="2499">
                <a:solidFill>
                  <a:srgbClr val="2B2C30"/>
                </a:solidFill>
                <a:latin typeface="Public Sans"/>
                <a:ea typeface="Public Sans"/>
                <a:cs typeface="Public Sans"/>
                <a:sym typeface="Public Sans"/>
              </a:rPr>
              <a:t>Preserving the entire exterior of the Main building, along with  interior structural repairs.Refurbished on the exterior and unfinished interior</a:t>
            </a:r>
          </a:p>
        </p:txBody>
      </p:sp>
      <p:sp>
        <p:nvSpPr>
          <p:cNvPr id="25" name="TextBox 25"/>
          <p:cNvSpPr txBox="1"/>
          <p:nvPr/>
        </p:nvSpPr>
        <p:spPr>
          <a:xfrm>
            <a:off x="13515879" y="5102860"/>
            <a:ext cx="3767081" cy="4001032"/>
          </a:xfrm>
          <a:prstGeom prst="rect">
            <a:avLst/>
          </a:prstGeom>
        </p:spPr>
        <p:txBody>
          <a:bodyPr lIns="0" tIns="0" rIns="0" bIns="0" rtlCol="0" anchor="t">
            <a:spAutoFit/>
          </a:bodyPr>
          <a:lstStyle/>
          <a:p>
            <a:pPr algn="l">
              <a:lnSpc>
                <a:spcPts val="3499"/>
              </a:lnSpc>
            </a:pPr>
            <a:r>
              <a:rPr lang="en-US" sz="2499" dirty="0">
                <a:solidFill>
                  <a:srgbClr val="2B2C30"/>
                </a:solidFill>
                <a:latin typeface="Public Sans"/>
                <a:ea typeface="Public Sans"/>
                <a:cs typeface="Public Sans"/>
                <a:sym typeface="Public Sans"/>
              </a:rPr>
              <a:t>Available choice for all options. Residents can select this for any or all of the options, allowing you to disagree with these options. “Other Comments” will also allow you to add your own suggestions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AutoShape 2"/>
          <p:cNvSpPr/>
          <p:nvPr/>
        </p:nvSpPr>
        <p:spPr>
          <a:xfrm flipV="1">
            <a:off x="739025" y="1713522"/>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3" name="TextBox 3"/>
          <p:cNvSpPr txBox="1"/>
          <p:nvPr/>
        </p:nvSpPr>
        <p:spPr>
          <a:xfrm>
            <a:off x="739014" y="778008"/>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FINANCIAL INFORMATION </a:t>
            </a:r>
          </a:p>
        </p:txBody>
      </p:sp>
      <p:grpSp>
        <p:nvGrpSpPr>
          <p:cNvPr id="4" name="Group 4"/>
          <p:cNvGrpSpPr/>
          <p:nvPr/>
        </p:nvGrpSpPr>
        <p:grpSpPr>
          <a:xfrm>
            <a:off x="583978" y="2259328"/>
            <a:ext cx="5146395" cy="6998972"/>
            <a:chOff x="0" y="0"/>
            <a:chExt cx="6861860" cy="9331963"/>
          </a:xfrm>
        </p:grpSpPr>
        <p:sp>
          <p:nvSpPr>
            <p:cNvPr id="5" name="TextBox 5"/>
            <p:cNvSpPr txBox="1"/>
            <p:nvPr/>
          </p:nvSpPr>
          <p:spPr>
            <a:xfrm>
              <a:off x="0" y="-76200"/>
              <a:ext cx="6861860" cy="1656081"/>
            </a:xfrm>
            <a:prstGeom prst="rect">
              <a:avLst/>
            </a:prstGeom>
          </p:spPr>
          <p:txBody>
            <a:bodyPr lIns="0" tIns="0" rIns="0" bIns="0" rtlCol="0" anchor="t">
              <a:spAutoFit/>
            </a:bodyPr>
            <a:lstStyle/>
            <a:p>
              <a:pPr algn="l">
                <a:lnSpc>
                  <a:spcPts val="5039"/>
                </a:lnSpc>
              </a:pPr>
              <a:r>
                <a:rPr lang="en-US" sz="3599" b="1">
                  <a:solidFill>
                    <a:srgbClr val="2B2C30"/>
                  </a:solidFill>
                  <a:latin typeface="Public Sans Bold"/>
                  <a:ea typeface="Public Sans Bold"/>
                  <a:cs typeface="Public Sans Bold"/>
                  <a:sym typeface="Public Sans Bold"/>
                </a:rPr>
                <a:t>Ballpark </a:t>
              </a:r>
            </a:p>
            <a:p>
              <a:pPr algn="l">
                <a:lnSpc>
                  <a:spcPts val="5039"/>
                </a:lnSpc>
              </a:pPr>
              <a:r>
                <a:rPr lang="en-US" sz="3599" b="1">
                  <a:solidFill>
                    <a:srgbClr val="2B2C30"/>
                  </a:solidFill>
                  <a:latin typeface="Public Sans Bold"/>
                  <a:ea typeface="Public Sans Bold"/>
                  <a:cs typeface="Public Sans Bold"/>
                  <a:sym typeface="Public Sans Bold"/>
                </a:rPr>
                <a:t>Estimates </a:t>
              </a:r>
            </a:p>
          </p:txBody>
        </p:sp>
        <p:sp>
          <p:nvSpPr>
            <p:cNvPr id="6" name="TextBox 6"/>
            <p:cNvSpPr txBox="1"/>
            <p:nvPr/>
          </p:nvSpPr>
          <p:spPr>
            <a:xfrm>
              <a:off x="0" y="1719581"/>
              <a:ext cx="6861860" cy="7612382"/>
            </a:xfrm>
            <a:prstGeom prst="rect">
              <a:avLst/>
            </a:prstGeom>
          </p:spPr>
          <p:txBody>
            <a:bodyPr lIns="0" tIns="0" rIns="0" bIns="0" rtlCol="0" anchor="t">
              <a:spAutoFit/>
            </a:bodyPr>
            <a:lstStyle/>
            <a:p>
              <a:pPr algn="l">
                <a:lnSpc>
                  <a:spcPts val="5039"/>
                </a:lnSpc>
              </a:pPr>
              <a:r>
                <a:rPr lang="en-US" sz="3599">
                  <a:solidFill>
                    <a:srgbClr val="2B2C30"/>
                  </a:solidFill>
                  <a:latin typeface="Public Sans"/>
                  <a:ea typeface="Public Sans"/>
                  <a:cs typeface="Public Sans"/>
                  <a:sym typeface="Public Sans"/>
                </a:rPr>
                <a:t>Based on professional guidance for every area.</a:t>
              </a:r>
            </a:p>
            <a:p>
              <a:pPr algn="l">
                <a:lnSpc>
                  <a:spcPts val="5039"/>
                </a:lnSpc>
              </a:pPr>
              <a:r>
                <a:rPr lang="en-US" sz="3599">
                  <a:solidFill>
                    <a:srgbClr val="2B2C30"/>
                  </a:solidFill>
                  <a:latin typeface="Public Sans"/>
                  <a:ea typeface="Public Sans"/>
                  <a:cs typeface="Public Sans"/>
                  <a:sym typeface="Public Sans"/>
                </a:rPr>
                <a:t>“Ballpark” estimates - they will be adjusted. </a:t>
              </a:r>
            </a:p>
            <a:p>
              <a:pPr algn="l">
                <a:lnSpc>
                  <a:spcPts val="5039"/>
                </a:lnSpc>
              </a:pPr>
              <a:r>
                <a:rPr lang="en-US" sz="3599">
                  <a:solidFill>
                    <a:srgbClr val="2B2C30"/>
                  </a:solidFill>
                  <a:latin typeface="Public Sans"/>
                  <a:ea typeface="Public Sans"/>
                  <a:cs typeface="Public Sans"/>
                  <a:sym typeface="Public Sans"/>
                </a:rPr>
                <a:t>Final cost will be determined after resident choices for structure are determined.</a:t>
              </a:r>
            </a:p>
          </p:txBody>
        </p:sp>
      </p:grpSp>
      <p:grpSp>
        <p:nvGrpSpPr>
          <p:cNvPr id="7" name="Group 7"/>
          <p:cNvGrpSpPr/>
          <p:nvPr/>
        </p:nvGrpSpPr>
        <p:grpSpPr>
          <a:xfrm>
            <a:off x="6281117" y="2411469"/>
            <a:ext cx="5146395" cy="6360796"/>
            <a:chOff x="0" y="0"/>
            <a:chExt cx="6861860" cy="8481062"/>
          </a:xfrm>
        </p:grpSpPr>
        <p:sp>
          <p:nvSpPr>
            <p:cNvPr id="8" name="TextBox 8"/>
            <p:cNvSpPr txBox="1"/>
            <p:nvPr/>
          </p:nvSpPr>
          <p:spPr>
            <a:xfrm>
              <a:off x="0" y="-76200"/>
              <a:ext cx="6861860" cy="1656081"/>
            </a:xfrm>
            <a:prstGeom prst="rect">
              <a:avLst/>
            </a:prstGeom>
          </p:spPr>
          <p:txBody>
            <a:bodyPr lIns="0" tIns="0" rIns="0" bIns="0" rtlCol="0" anchor="t">
              <a:spAutoFit/>
            </a:bodyPr>
            <a:lstStyle/>
            <a:p>
              <a:pPr algn="l">
                <a:lnSpc>
                  <a:spcPts val="5039"/>
                </a:lnSpc>
              </a:pPr>
              <a:r>
                <a:rPr lang="en-US" sz="3599" b="1">
                  <a:solidFill>
                    <a:srgbClr val="2B2C30"/>
                  </a:solidFill>
                  <a:latin typeface="Public Sans Bold"/>
                  <a:ea typeface="Public Sans Bold"/>
                  <a:cs typeface="Public Sans Bold"/>
                  <a:sym typeface="Public Sans Bold"/>
                </a:rPr>
                <a:t>Home Value and Village Tax</a:t>
              </a:r>
            </a:p>
          </p:txBody>
        </p:sp>
        <p:sp>
          <p:nvSpPr>
            <p:cNvPr id="9" name="TextBox 9"/>
            <p:cNvSpPr txBox="1"/>
            <p:nvPr/>
          </p:nvSpPr>
          <p:spPr>
            <a:xfrm>
              <a:off x="0" y="1719581"/>
              <a:ext cx="6861860" cy="6761481"/>
            </a:xfrm>
            <a:prstGeom prst="rect">
              <a:avLst/>
            </a:prstGeom>
          </p:spPr>
          <p:txBody>
            <a:bodyPr lIns="0" tIns="0" rIns="0" bIns="0" rtlCol="0" anchor="t">
              <a:spAutoFit/>
            </a:bodyPr>
            <a:lstStyle/>
            <a:p>
              <a:pPr algn="l">
                <a:lnSpc>
                  <a:spcPts val="5039"/>
                </a:lnSpc>
              </a:pPr>
              <a:r>
                <a:rPr lang="en-US" sz="3599">
                  <a:solidFill>
                    <a:srgbClr val="2B2C30"/>
                  </a:solidFill>
                  <a:latin typeface="Public Sans"/>
                  <a:ea typeface="Public Sans"/>
                  <a:cs typeface="Public Sans"/>
                  <a:sym typeface="Public Sans"/>
                </a:rPr>
                <a:t>Estimated market value for your home </a:t>
              </a:r>
            </a:p>
            <a:p>
              <a:pPr algn="l">
                <a:lnSpc>
                  <a:spcPts val="5039"/>
                </a:lnSpc>
              </a:pPr>
              <a:r>
                <a:rPr lang="en-US" sz="3599" i="1">
                  <a:solidFill>
                    <a:srgbClr val="2B2C30"/>
                  </a:solidFill>
                  <a:latin typeface="Public Sans Italics"/>
                  <a:ea typeface="Public Sans Italics"/>
                  <a:cs typeface="Public Sans Italics"/>
                  <a:sym typeface="Public Sans Italics"/>
                </a:rPr>
                <a:t>plus</a:t>
              </a:r>
            </a:p>
            <a:p>
              <a:pPr algn="l">
                <a:lnSpc>
                  <a:spcPts val="5039"/>
                </a:lnSpc>
              </a:pPr>
              <a:r>
                <a:rPr lang="en-US" sz="3599">
                  <a:solidFill>
                    <a:srgbClr val="2B2C30"/>
                  </a:solidFill>
                  <a:latin typeface="Public Sans"/>
                  <a:ea typeface="Public Sans"/>
                  <a:cs typeface="Public Sans"/>
                  <a:sym typeface="Public Sans"/>
                </a:rPr>
                <a:t>Ballpark estimate for your prefered option</a:t>
              </a:r>
            </a:p>
            <a:p>
              <a:pPr algn="l">
                <a:lnSpc>
                  <a:spcPts val="5039"/>
                </a:lnSpc>
              </a:pPr>
              <a:r>
                <a:rPr lang="en-US" sz="3599" i="1">
                  <a:solidFill>
                    <a:srgbClr val="2B2C30"/>
                  </a:solidFill>
                  <a:latin typeface="Public Sans Italics"/>
                  <a:ea typeface="Public Sans Italics"/>
                  <a:cs typeface="Public Sans Italics"/>
                  <a:sym typeface="Public Sans Italics"/>
                </a:rPr>
                <a:t>Equals</a:t>
              </a:r>
            </a:p>
            <a:p>
              <a:pPr algn="l">
                <a:lnSpc>
                  <a:spcPts val="5039"/>
                </a:lnSpc>
              </a:pPr>
              <a:r>
                <a:rPr lang="en-US" sz="3599">
                  <a:solidFill>
                    <a:srgbClr val="2B2C30"/>
                  </a:solidFill>
                  <a:latin typeface="Public Sans"/>
                  <a:ea typeface="Public Sans"/>
                  <a:cs typeface="Public Sans"/>
                  <a:sym typeface="Public Sans"/>
                </a:rPr>
                <a:t>Potential Village tax increase</a:t>
              </a:r>
            </a:p>
          </p:txBody>
        </p:sp>
      </p:grpSp>
      <p:grpSp>
        <p:nvGrpSpPr>
          <p:cNvPr id="10" name="Group 10"/>
          <p:cNvGrpSpPr/>
          <p:nvPr/>
        </p:nvGrpSpPr>
        <p:grpSpPr>
          <a:xfrm>
            <a:off x="12112905" y="2411469"/>
            <a:ext cx="5146395" cy="3772537"/>
            <a:chOff x="0" y="0"/>
            <a:chExt cx="6861860" cy="5030049"/>
          </a:xfrm>
        </p:grpSpPr>
        <p:sp>
          <p:nvSpPr>
            <p:cNvPr id="11" name="TextBox 11"/>
            <p:cNvSpPr txBox="1"/>
            <p:nvPr/>
          </p:nvSpPr>
          <p:spPr>
            <a:xfrm>
              <a:off x="0" y="-76200"/>
              <a:ext cx="6861860" cy="1608668"/>
            </a:xfrm>
            <a:prstGeom prst="rect">
              <a:avLst/>
            </a:prstGeom>
          </p:spPr>
          <p:txBody>
            <a:bodyPr lIns="0" tIns="0" rIns="0" bIns="0" rtlCol="0" anchor="t">
              <a:spAutoFit/>
            </a:bodyPr>
            <a:lstStyle/>
            <a:p>
              <a:pPr algn="l">
                <a:lnSpc>
                  <a:spcPts val="4899"/>
                </a:lnSpc>
              </a:pPr>
              <a:r>
                <a:rPr lang="en-US" sz="3499" b="1">
                  <a:solidFill>
                    <a:srgbClr val="2B2C30"/>
                  </a:solidFill>
                  <a:latin typeface="Public Sans Bold"/>
                  <a:ea typeface="Public Sans Bold"/>
                  <a:cs typeface="Public Sans Bold"/>
                  <a:sym typeface="Public Sans Bold"/>
                </a:rPr>
                <a:t>Bond </a:t>
              </a:r>
            </a:p>
            <a:p>
              <a:pPr algn="l">
                <a:lnSpc>
                  <a:spcPts val="4899"/>
                </a:lnSpc>
              </a:pPr>
              <a:r>
                <a:rPr lang="en-US" sz="3499" b="1">
                  <a:solidFill>
                    <a:srgbClr val="2B2C30"/>
                  </a:solidFill>
                  <a:latin typeface="Public Sans Bold"/>
                  <a:ea typeface="Public Sans Bold"/>
                  <a:cs typeface="Public Sans Bold"/>
                  <a:sym typeface="Public Sans Bold"/>
                </a:rPr>
                <a:t>Calculations </a:t>
              </a:r>
            </a:p>
          </p:txBody>
        </p:sp>
        <p:sp>
          <p:nvSpPr>
            <p:cNvPr id="12" name="TextBox 12"/>
            <p:cNvSpPr txBox="1"/>
            <p:nvPr/>
          </p:nvSpPr>
          <p:spPr>
            <a:xfrm>
              <a:off x="0" y="1672168"/>
              <a:ext cx="6861860" cy="3357882"/>
            </a:xfrm>
            <a:prstGeom prst="rect">
              <a:avLst/>
            </a:prstGeom>
          </p:spPr>
          <p:txBody>
            <a:bodyPr lIns="0" tIns="0" rIns="0" bIns="0" rtlCol="0" anchor="t">
              <a:spAutoFit/>
            </a:bodyPr>
            <a:lstStyle/>
            <a:p>
              <a:pPr algn="l">
                <a:lnSpc>
                  <a:spcPts val="5039"/>
                </a:lnSpc>
              </a:pPr>
              <a:r>
                <a:rPr lang="en-US" sz="3599">
                  <a:solidFill>
                    <a:srgbClr val="2B2C30"/>
                  </a:solidFill>
                  <a:latin typeface="Public Sans"/>
                  <a:ea typeface="Public Sans"/>
                  <a:cs typeface="Public Sans"/>
                  <a:sym typeface="Public Sans"/>
                </a:rPr>
                <a:t>15 year Bond option</a:t>
              </a:r>
            </a:p>
            <a:p>
              <a:pPr algn="l">
                <a:lnSpc>
                  <a:spcPts val="5039"/>
                </a:lnSpc>
              </a:pPr>
              <a:r>
                <a:rPr lang="en-US" sz="3599">
                  <a:solidFill>
                    <a:srgbClr val="2B2C30"/>
                  </a:solidFill>
                  <a:latin typeface="Public Sans"/>
                  <a:ea typeface="Public Sans"/>
                  <a:cs typeface="Public Sans"/>
                  <a:sym typeface="Public Sans"/>
                </a:rPr>
                <a:t>30 year bond needs NYS approval </a:t>
              </a:r>
            </a:p>
            <a:p>
              <a:pPr algn="l">
                <a:lnSpc>
                  <a:spcPts val="5039"/>
                </a:lnSpc>
              </a:pPr>
              <a:endParaRPr lang="en-US" sz="3599">
                <a:solidFill>
                  <a:srgbClr val="2B2C30"/>
                </a:solidFill>
                <a:latin typeface="Public Sans"/>
                <a:ea typeface="Public Sans"/>
                <a:cs typeface="Public Sans"/>
                <a:sym typeface="Public Sans"/>
              </a:endParaRPr>
            </a:p>
          </p:txBody>
        </p:sp>
      </p:grpSp>
      <p:sp>
        <p:nvSpPr>
          <p:cNvPr id="13" name="Freeform 13"/>
          <p:cNvSpPr/>
          <p:nvPr/>
        </p:nvSpPr>
        <p:spPr>
          <a:xfrm>
            <a:off x="14359111" y="0"/>
            <a:ext cx="3928889" cy="2612925"/>
          </a:xfrm>
          <a:custGeom>
            <a:avLst/>
            <a:gdLst/>
            <a:ahLst/>
            <a:cxnLst/>
            <a:rect l="l" t="t" r="r" b="b"/>
            <a:pathLst>
              <a:path w="3928889" h="2612925">
                <a:moveTo>
                  <a:pt x="0" y="0"/>
                </a:moveTo>
                <a:lnTo>
                  <a:pt x="3928889" y="0"/>
                </a:lnTo>
                <a:lnTo>
                  <a:pt x="3928889" y="2612925"/>
                </a:lnTo>
                <a:lnTo>
                  <a:pt x="0" y="261292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5664956" y="514350"/>
            <a:ext cx="11594344" cy="9258300"/>
          </a:xfrm>
          <a:custGeom>
            <a:avLst/>
            <a:gdLst/>
            <a:ahLst/>
            <a:cxnLst/>
            <a:rect l="l" t="t" r="r" b="b"/>
            <a:pathLst>
              <a:path w="11594344" h="9258300">
                <a:moveTo>
                  <a:pt x="0" y="0"/>
                </a:moveTo>
                <a:lnTo>
                  <a:pt x="11594344" y="0"/>
                </a:lnTo>
                <a:lnTo>
                  <a:pt x="11594344" y="9258300"/>
                </a:lnTo>
                <a:lnTo>
                  <a:pt x="0" y="9258300"/>
                </a:lnTo>
                <a:lnTo>
                  <a:pt x="0" y="0"/>
                </a:lnTo>
                <a:close/>
              </a:path>
            </a:pathLst>
          </a:custGeom>
          <a:blipFill>
            <a:blip r:embed="rId2"/>
            <a:stretch>
              <a:fillRect t="-33487" b="-33487"/>
            </a:stretch>
          </a:blipFill>
        </p:spPr>
        <p:txBody>
          <a:bodyPr/>
          <a:lstStyle/>
          <a:p>
            <a:endParaRPr lang="en-US"/>
          </a:p>
        </p:txBody>
      </p:sp>
      <p:sp>
        <p:nvSpPr>
          <p:cNvPr id="3" name="TextBox 3"/>
          <p:cNvSpPr txBox="1"/>
          <p:nvPr/>
        </p:nvSpPr>
        <p:spPr>
          <a:xfrm>
            <a:off x="468454" y="3925321"/>
            <a:ext cx="4773879" cy="1811020"/>
          </a:xfrm>
          <a:prstGeom prst="rect">
            <a:avLst/>
          </a:prstGeom>
        </p:spPr>
        <p:txBody>
          <a:bodyPr lIns="0" tIns="0" rIns="0" bIns="0" rtlCol="0" anchor="t">
            <a:spAutoFit/>
          </a:bodyPr>
          <a:lstStyle/>
          <a:p>
            <a:pPr algn="ctr">
              <a:lnSpc>
                <a:spcPts val="7279"/>
              </a:lnSpc>
            </a:pPr>
            <a:r>
              <a:rPr lang="en-US" sz="5199" b="1">
                <a:solidFill>
                  <a:srgbClr val="000000"/>
                </a:solidFill>
                <a:latin typeface="Canva Sans Bold"/>
                <a:ea typeface="Canva Sans Bold"/>
                <a:cs typeface="Canva Sans Bold"/>
                <a:sym typeface="Canva Sans Bold"/>
              </a:rPr>
              <a:t>Cost Estimate Sources</a:t>
            </a:r>
            <a:r>
              <a:rPr lang="en-US" sz="5199" b="1">
                <a:solidFill>
                  <a:srgbClr val="FFFFFF"/>
                </a:solidFill>
                <a:latin typeface="Canva Sans Bold"/>
                <a:ea typeface="Canva Sans Bold"/>
                <a:cs typeface="Canva Sans Bold"/>
                <a:sym typeface="Canva Sans Bold"/>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514350" y="278755"/>
            <a:ext cx="17259300" cy="9729490"/>
          </a:xfrm>
          <a:custGeom>
            <a:avLst/>
            <a:gdLst/>
            <a:ahLst/>
            <a:cxnLst/>
            <a:rect l="l" t="t" r="r" b="b"/>
            <a:pathLst>
              <a:path w="17259300" h="9729490">
                <a:moveTo>
                  <a:pt x="0" y="0"/>
                </a:moveTo>
                <a:lnTo>
                  <a:pt x="17259300" y="0"/>
                </a:lnTo>
                <a:lnTo>
                  <a:pt x="17259300" y="9729490"/>
                </a:lnTo>
                <a:lnTo>
                  <a:pt x="0" y="9729490"/>
                </a:lnTo>
                <a:lnTo>
                  <a:pt x="0" y="0"/>
                </a:lnTo>
                <a:close/>
              </a:path>
            </a:pathLst>
          </a:custGeom>
          <a:blipFill>
            <a:blip r:embed="rId2"/>
            <a:stretch>
              <a:fillRect t="-7430" b="-7430"/>
            </a:stretch>
          </a:blipFill>
        </p:spPr>
        <p:txBody>
          <a:bodyPr/>
          <a:lstStyle/>
          <a:p>
            <a:endParaRPr lang="en-US"/>
          </a:p>
        </p:txBody>
      </p:sp>
      <p:sp>
        <p:nvSpPr>
          <p:cNvPr id="3" name="TextBox 3"/>
          <p:cNvSpPr txBox="1"/>
          <p:nvPr/>
        </p:nvSpPr>
        <p:spPr>
          <a:xfrm>
            <a:off x="14135779" y="4166452"/>
            <a:ext cx="2723667" cy="1552576"/>
          </a:xfrm>
          <a:prstGeom prst="rect">
            <a:avLst/>
          </a:prstGeom>
        </p:spPr>
        <p:txBody>
          <a:bodyPr lIns="0" tIns="0" rIns="0" bIns="0" rtlCol="0" anchor="t">
            <a:spAutoFit/>
          </a:bodyPr>
          <a:lstStyle/>
          <a:p>
            <a:pPr algn="ctr">
              <a:lnSpc>
                <a:spcPts val="6299"/>
              </a:lnSpc>
              <a:spcBef>
                <a:spcPct val="0"/>
              </a:spcBef>
            </a:pPr>
            <a:r>
              <a:rPr lang="en-US" sz="4499" b="1">
                <a:solidFill>
                  <a:srgbClr val="000000"/>
                </a:solidFill>
                <a:latin typeface="Public Sans Bold"/>
                <a:ea typeface="Public Sans Bold"/>
                <a:cs typeface="Public Sans Bold"/>
                <a:sym typeface="Public Sans Bold"/>
              </a:rPr>
              <a:t>Ballpark Figures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C1FBBB14-035E-CC22-C0E9-CA5E10F39A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3C35894-F1BA-2AD5-B4AB-83A5ED8C74C4}"/>
              </a:ext>
            </a:extLst>
          </p:cNvPr>
          <p:cNvSpPr/>
          <p:nvPr/>
        </p:nvSpPr>
        <p:spPr>
          <a:xfrm>
            <a:off x="260556" y="243482"/>
            <a:ext cx="9325359" cy="3982872"/>
          </a:xfrm>
          <a:custGeom>
            <a:avLst/>
            <a:gdLst/>
            <a:ahLst/>
            <a:cxnLst/>
            <a:rect l="l" t="t" r="r" b="b"/>
            <a:pathLst>
              <a:path w="9325359" h="3982872">
                <a:moveTo>
                  <a:pt x="0" y="0"/>
                </a:moveTo>
                <a:lnTo>
                  <a:pt x="9325359" y="0"/>
                </a:lnTo>
                <a:lnTo>
                  <a:pt x="9325359" y="3982872"/>
                </a:lnTo>
                <a:lnTo>
                  <a:pt x="0" y="3982872"/>
                </a:lnTo>
                <a:lnTo>
                  <a:pt x="0" y="0"/>
                </a:lnTo>
                <a:close/>
              </a:path>
            </a:pathLst>
          </a:custGeom>
          <a:blipFill>
            <a:blip r:embed="rId2"/>
            <a:stretch>
              <a:fillRect l="-297" r="-941"/>
            </a:stretch>
          </a:blipFill>
        </p:spPr>
        <p:txBody>
          <a:bodyPr/>
          <a:lstStyle/>
          <a:p>
            <a:endParaRPr lang="en-US"/>
          </a:p>
        </p:txBody>
      </p:sp>
      <p:sp>
        <p:nvSpPr>
          <p:cNvPr id="3" name="Freeform 3">
            <a:extLst>
              <a:ext uri="{FF2B5EF4-FFF2-40B4-BE49-F238E27FC236}">
                <a16:creationId xmlns:a16="http://schemas.microsoft.com/office/drawing/2014/main" id="{B2092DBA-79C1-F583-4BF4-F93C8B12C8A8}"/>
              </a:ext>
            </a:extLst>
          </p:cNvPr>
          <p:cNvSpPr/>
          <p:nvPr/>
        </p:nvSpPr>
        <p:spPr>
          <a:xfrm>
            <a:off x="351862" y="5791299"/>
            <a:ext cx="9327495" cy="4039172"/>
          </a:xfrm>
          <a:custGeom>
            <a:avLst/>
            <a:gdLst/>
            <a:ahLst/>
            <a:cxnLst/>
            <a:rect l="l" t="t" r="r" b="b"/>
            <a:pathLst>
              <a:path w="9327495" h="4039172">
                <a:moveTo>
                  <a:pt x="0" y="0"/>
                </a:moveTo>
                <a:lnTo>
                  <a:pt x="9327495" y="0"/>
                </a:lnTo>
                <a:lnTo>
                  <a:pt x="9327495" y="4039173"/>
                </a:lnTo>
                <a:lnTo>
                  <a:pt x="0" y="4039173"/>
                </a:lnTo>
                <a:lnTo>
                  <a:pt x="0" y="0"/>
                </a:lnTo>
                <a:close/>
              </a:path>
            </a:pathLst>
          </a:custGeom>
          <a:blipFill>
            <a:blip r:embed="rId3"/>
            <a:stretch>
              <a:fillRect t="-102" r="-724" b="-102"/>
            </a:stretch>
          </a:blipFill>
        </p:spPr>
        <p:txBody>
          <a:bodyPr/>
          <a:lstStyle/>
          <a:p>
            <a:endParaRPr lang="en-US"/>
          </a:p>
        </p:txBody>
      </p:sp>
      <p:sp>
        <p:nvSpPr>
          <p:cNvPr id="4" name="Freeform 4">
            <a:extLst>
              <a:ext uri="{FF2B5EF4-FFF2-40B4-BE49-F238E27FC236}">
                <a16:creationId xmlns:a16="http://schemas.microsoft.com/office/drawing/2014/main" id="{55F5000E-59E0-86C7-7D52-52D88438EC24}"/>
              </a:ext>
            </a:extLst>
          </p:cNvPr>
          <p:cNvSpPr/>
          <p:nvPr/>
        </p:nvSpPr>
        <p:spPr>
          <a:xfrm>
            <a:off x="9585915" y="2704135"/>
            <a:ext cx="8702085" cy="3646104"/>
          </a:xfrm>
          <a:custGeom>
            <a:avLst/>
            <a:gdLst/>
            <a:ahLst/>
            <a:cxnLst/>
            <a:rect l="l" t="t" r="r" b="b"/>
            <a:pathLst>
              <a:path w="8702085" h="3646104">
                <a:moveTo>
                  <a:pt x="0" y="0"/>
                </a:moveTo>
                <a:lnTo>
                  <a:pt x="8702085" y="0"/>
                </a:lnTo>
                <a:lnTo>
                  <a:pt x="8702085" y="3646104"/>
                </a:lnTo>
                <a:lnTo>
                  <a:pt x="0" y="3646104"/>
                </a:lnTo>
                <a:lnTo>
                  <a:pt x="0" y="0"/>
                </a:lnTo>
                <a:close/>
              </a:path>
            </a:pathLst>
          </a:custGeom>
          <a:blipFill>
            <a:blip r:embed="rId2"/>
            <a:stretch>
              <a:fillRect l="-458" r="-458" b="-1610"/>
            </a:stretch>
          </a:blipFill>
        </p:spPr>
        <p:txBody>
          <a:bodyPr/>
          <a:lstStyle/>
          <a:p>
            <a:endParaRPr lang="en-US"/>
          </a:p>
        </p:txBody>
      </p:sp>
      <p:sp>
        <p:nvSpPr>
          <p:cNvPr id="5" name="TextBox 5">
            <a:extLst>
              <a:ext uri="{FF2B5EF4-FFF2-40B4-BE49-F238E27FC236}">
                <a16:creationId xmlns:a16="http://schemas.microsoft.com/office/drawing/2014/main" id="{E144EBAD-7C6F-DE65-9E17-F96AFF960F3C}"/>
              </a:ext>
            </a:extLst>
          </p:cNvPr>
          <p:cNvSpPr txBox="1"/>
          <p:nvPr/>
        </p:nvSpPr>
        <p:spPr>
          <a:xfrm>
            <a:off x="10362977" y="1100932"/>
            <a:ext cx="7334845" cy="755015"/>
          </a:xfrm>
          <a:prstGeom prst="rect">
            <a:avLst/>
          </a:prstGeom>
        </p:spPr>
        <p:txBody>
          <a:bodyPr lIns="0" tIns="0" rIns="0" bIns="0" rtlCol="0" anchor="t">
            <a:spAutoFit/>
          </a:bodyPr>
          <a:lstStyle/>
          <a:p>
            <a:pPr algn="ctr">
              <a:lnSpc>
                <a:spcPts val="6160"/>
              </a:lnSpc>
            </a:pPr>
            <a:r>
              <a:rPr lang="en-US" sz="4400" b="1" i="1">
                <a:solidFill>
                  <a:srgbClr val="000000"/>
                </a:solidFill>
                <a:latin typeface="Canva Sans Bold Italics"/>
                <a:ea typeface="Canva Sans Bold Italics"/>
                <a:cs typeface="Canva Sans Bold Italics"/>
                <a:sym typeface="Canva Sans Bold Italics"/>
              </a:rPr>
              <a:t>Estimated Village Tax Cost</a:t>
            </a:r>
          </a:p>
        </p:txBody>
      </p:sp>
    </p:spTree>
    <p:extLst>
      <p:ext uri="{BB962C8B-B14F-4D97-AF65-F5344CB8AC3E}">
        <p14:creationId xmlns:p14="http://schemas.microsoft.com/office/powerpoint/2010/main" val="2011392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17" name="AutoShape 17"/>
          <p:cNvSpPr/>
          <p:nvPr/>
        </p:nvSpPr>
        <p:spPr>
          <a:xfrm flipV="1">
            <a:off x="748931" y="2670327"/>
            <a:ext cx="16790137" cy="47891"/>
          </a:xfrm>
          <a:prstGeom prst="line">
            <a:avLst/>
          </a:prstGeom>
          <a:ln w="9525" cap="flat">
            <a:solidFill>
              <a:srgbClr val="2B2C30"/>
            </a:solidFill>
            <a:prstDash val="solid"/>
            <a:headEnd type="none" w="sm" len="sm"/>
            <a:tailEnd type="none" w="sm" len="sm"/>
          </a:ln>
        </p:spPr>
        <p:txBody>
          <a:bodyPr/>
          <a:lstStyle/>
          <a:p>
            <a:endParaRPr lang="en-US"/>
          </a:p>
        </p:txBody>
      </p:sp>
      <p:sp>
        <p:nvSpPr>
          <p:cNvPr id="18" name="Freeform 18"/>
          <p:cNvSpPr/>
          <p:nvPr/>
        </p:nvSpPr>
        <p:spPr>
          <a:xfrm>
            <a:off x="14841548" y="179714"/>
            <a:ext cx="3410766" cy="2152031"/>
          </a:xfrm>
          <a:custGeom>
            <a:avLst/>
            <a:gdLst/>
            <a:ahLst/>
            <a:cxnLst/>
            <a:rect l="l" t="t" r="r" b="b"/>
            <a:pathLst>
              <a:path w="3874793" h="2576948">
                <a:moveTo>
                  <a:pt x="0" y="0"/>
                </a:moveTo>
                <a:lnTo>
                  <a:pt x="3874794" y="0"/>
                </a:lnTo>
                <a:lnTo>
                  <a:pt x="3874794" y="2576948"/>
                </a:lnTo>
                <a:lnTo>
                  <a:pt x="0" y="2576948"/>
                </a:lnTo>
                <a:lnTo>
                  <a:pt x="0" y="0"/>
                </a:lnTo>
                <a:close/>
              </a:path>
            </a:pathLst>
          </a:custGeom>
          <a:blipFill>
            <a:blip r:embed="rId3"/>
            <a:stretch>
              <a:fillRect/>
            </a:stretch>
          </a:blipFill>
        </p:spPr>
        <p:txBody>
          <a:bodyPr/>
          <a:lstStyle/>
          <a:p>
            <a:endParaRPr lang="en-US"/>
          </a:p>
        </p:txBody>
      </p:sp>
      <p:sp>
        <p:nvSpPr>
          <p:cNvPr id="19" name="TextBox 19"/>
          <p:cNvSpPr txBox="1"/>
          <p:nvPr/>
        </p:nvSpPr>
        <p:spPr>
          <a:xfrm>
            <a:off x="856645" y="-67449"/>
            <a:ext cx="16230600" cy="2271662"/>
          </a:xfrm>
          <a:prstGeom prst="rect">
            <a:avLst/>
          </a:prstGeom>
        </p:spPr>
        <p:txBody>
          <a:bodyPr lIns="0" tIns="0" rIns="0" bIns="0" rtlCol="0" anchor="t">
            <a:spAutoFit/>
          </a:bodyPr>
          <a:lstStyle/>
          <a:p>
            <a:pPr algn="l">
              <a:lnSpc>
                <a:spcPts val="6040"/>
              </a:lnSpc>
            </a:pPr>
            <a:endParaRPr/>
          </a:p>
          <a:p>
            <a:pPr algn="l">
              <a:lnSpc>
                <a:spcPts val="6040"/>
              </a:lnSpc>
            </a:pPr>
            <a:r>
              <a:rPr lang="en-US" sz="4314" b="1" spc="979">
                <a:solidFill>
                  <a:srgbClr val="2B2C30"/>
                </a:solidFill>
                <a:latin typeface="Public Sans Bold"/>
                <a:ea typeface="Public Sans Bold"/>
                <a:cs typeface="Public Sans Bold"/>
                <a:sym typeface="Public Sans Bold"/>
              </a:rPr>
              <a:t>WHAT’S NEXT? </a:t>
            </a:r>
          </a:p>
          <a:p>
            <a:pPr algn="l">
              <a:lnSpc>
                <a:spcPts val="6040"/>
              </a:lnSpc>
              <a:spcBef>
                <a:spcPct val="0"/>
              </a:spcBef>
            </a:pPr>
            <a:r>
              <a:rPr lang="en-US" sz="4314" b="1" spc="979">
                <a:solidFill>
                  <a:srgbClr val="2B2C30"/>
                </a:solidFill>
                <a:latin typeface="Public Sans Bold"/>
                <a:ea typeface="Public Sans Bold"/>
                <a:cs typeface="Public Sans Bold"/>
                <a:sym typeface="Public Sans Bold"/>
              </a:rPr>
              <a:t>(TIMING IS</a:t>
            </a:r>
            <a:r>
              <a:rPr lang="en-US" sz="4314" b="1" i="1" spc="979">
                <a:solidFill>
                  <a:srgbClr val="2B2C30"/>
                </a:solidFill>
                <a:latin typeface="Public Sans Bold Italics"/>
                <a:ea typeface="Public Sans Bold Italics"/>
                <a:cs typeface="Public Sans Bold Italics"/>
                <a:sym typeface="Public Sans Bold Italics"/>
              </a:rPr>
              <a:t> APPROXIMATE)</a:t>
            </a:r>
          </a:p>
        </p:txBody>
      </p:sp>
      <p:sp>
        <p:nvSpPr>
          <p:cNvPr id="20" name="TextBox 20"/>
          <p:cNvSpPr txBox="1"/>
          <p:nvPr/>
        </p:nvSpPr>
        <p:spPr>
          <a:xfrm>
            <a:off x="7696200" y="4723764"/>
            <a:ext cx="3086100" cy="2553336"/>
          </a:xfrm>
          <a:prstGeom prst="rect">
            <a:avLst/>
          </a:prstGeom>
        </p:spPr>
        <p:txBody>
          <a:bodyPr lIns="0" tIns="0" rIns="0" bIns="0" rtlCol="0" anchor="t">
            <a:spAutoFit/>
          </a:bodyPr>
          <a:lstStyle/>
          <a:p>
            <a:pPr algn="l">
              <a:lnSpc>
                <a:spcPts val="6879"/>
              </a:lnSpc>
            </a:pPr>
            <a:r>
              <a:rPr lang="en-US" sz="4299" dirty="0">
                <a:solidFill>
                  <a:srgbClr val="2B2C30"/>
                </a:solidFill>
                <a:latin typeface="Public Sans"/>
                <a:ea typeface="Public Sans"/>
                <a:cs typeface="Public Sans"/>
                <a:sym typeface="Public Sans"/>
              </a:rPr>
              <a:t>Survey responses collected </a:t>
            </a:r>
          </a:p>
        </p:txBody>
      </p:sp>
      <p:sp>
        <p:nvSpPr>
          <p:cNvPr id="21" name="TextBox 21"/>
          <p:cNvSpPr txBox="1"/>
          <p:nvPr/>
        </p:nvSpPr>
        <p:spPr>
          <a:xfrm>
            <a:off x="502085" y="4748350"/>
            <a:ext cx="3086100" cy="4329775"/>
          </a:xfrm>
          <a:prstGeom prst="rect">
            <a:avLst/>
          </a:prstGeom>
        </p:spPr>
        <p:txBody>
          <a:bodyPr lIns="0" tIns="0" rIns="0" bIns="0" rtlCol="0" anchor="t">
            <a:spAutoFit/>
          </a:bodyPr>
          <a:lstStyle/>
          <a:p>
            <a:pPr algn="l">
              <a:lnSpc>
                <a:spcPts val="6879"/>
              </a:lnSpc>
            </a:pPr>
            <a:r>
              <a:rPr lang="en-US" sz="4299" dirty="0">
                <a:solidFill>
                  <a:srgbClr val="2B2C30"/>
                </a:solidFill>
                <a:latin typeface="Public Sans"/>
                <a:ea typeface="Public Sans"/>
                <a:cs typeface="Public Sans"/>
                <a:sym typeface="Public Sans"/>
              </a:rPr>
              <a:t>Formatted and tested survey received from BCI</a:t>
            </a:r>
          </a:p>
        </p:txBody>
      </p:sp>
      <p:sp>
        <p:nvSpPr>
          <p:cNvPr id="22" name="TextBox 22"/>
          <p:cNvSpPr txBox="1"/>
          <p:nvPr/>
        </p:nvSpPr>
        <p:spPr>
          <a:xfrm>
            <a:off x="4078310" y="4748350"/>
            <a:ext cx="3086100" cy="4286886"/>
          </a:xfrm>
          <a:prstGeom prst="rect">
            <a:avLst/>
          </a:prstGeom>
        </p:spPr>
        <p:txBody>
          <a:bodyPr lIns="0" tIns="0" rIns="0" bIns="0" rtlCol="0" anchor="t">
            <a:spAutoFit/>
          </a:bodyPr>
          <a:lstStyle/>
          <a:p>
            <a:pPr algn="l">
              <a:lnSpc>
                <a:spcPts val="6879"/>
              </a:lnSpc>
            </a:pPr>
            <a:r>
              <a:rPr lang="en-US" sz="4299" dirty="0">
                <a:solidFill>
                  <a:srgbClr val="2B2C30"/>
                </a:solidFill>
                <a:latin typeface="Public Sans"/>
                <a:ea typeface="Public Sans"/>
                <a:cs typeface="Public Sans"/>
                <a:sym typeface="Public Sans"/>
              </a:rPr>
              <a:t>BCI to prepare mailing to all GC Households </a:t>
            </a:r>
          </a:p>
        </p:txBody>
      </p:sp>
      <p:sp>
        <p:nvSpPr>
          <p:cNvPr id="23" name="TextBox 23"/>
          <p:cNvSpPr txBox="1"/>
          <p:nvPr/>
        </p:nvSpPr>
        <p:spPr>
          <a:xfrm>
            <a:off x="4077338" y="2945952"/>
            <a:ext cx="2785647" cy="1400175"/>
          </a:xfrm>
          <a:prstGeom prst="rect">
            <a:avLst/>
          </a:prstGeom>
        </p:spPr>
        <p:txBody>
          <a:bodyPr lIns="0" tIns="0" rIns="0" bIns="0" rtlCol="0" anchor="t">
            <a:spAutoFit/>
          </a:bodyPr>
          <a:lstStyle/>
          <a:p>
            <a:pPr algn="l">
              <a:lnSpc>
                <a:spcPts val="5519"/>
              </a:lnSpc>
            </a:pPr>
            <a:r>
              <a:rPr lang="en-US" sz="4599" b="1" dirty="0">
                <a:solidFill>
                  <a:srgbClr val="2B2C30"/>
                </a:solidFill>
                <a:latin typeface="Public Sans Bold"/>
                <a:ea typeface="Public Sans Bold"/>
                <a:cs typeface="Public Sans Bold"/>
                <a:sym typeface="Public Sans Bold"/>
              </a:rPr>
              <a:t>2-3 weeks </a:t>
            </a:r>
          </a:p>
        </p:txBody>
      </p:sp>
      <p:sp>
        <p:nvSpPr>
          <p:cNvPr id="24" name="TextBox 24"/>
          <p:cNvSpPr txBox="1"/>
          <p:nvPr/>
        </p:nvSpPr>
        <p:spPr>
          <a:xfrm>
            <a:off x="11277600" y="4695189"/>
            <a:ext cx="3086100" cy="3420111"/>
          </a:xfrm>
          <a:prstGeom prst="rect">
            <a:avLst/>
          </a:prstGeom>
        </p:spPr>
        <p:txBody>
          <a:bodyPr lIns="0" tIns="0" rIns="0" bIns="0" rtlCol="0" anchor="t">
            <a:spAutoFit/>
          </a:bodyPr>
          <a:lstStyle/>
          <a:p>
            <a:pPr algn="l">
              <a:lnSpc>
                <a:spcPts val="6879"/>
              </a:lnSpc>
            </a:pPr>
            <a:r>
              <a:rPr lang="en-US" sz="4299" dirty="0">
                <a:solidFill>
                  <a:srgbClr val="2B2C30"/>
                </a:solidFill>
                <a:latin typeface="Public Sans"/>
                <a:ea typeface="Public Sans"/>
                <a:cs typeface="Public Sans"/>
                <a:sym typeface="Public Sans"/>
              </a:rPr>
              <a:t>Responses analyzed and report created </a:t>
            </a:r>
          </a:p>
        </p:txBody>
      </p:sp>
      <p:sp>
        <p:nvSpPr>
          <p:cNvPr id="25" name="TextBox 25"/>
          <p:cNvSpPr txBox="1"/>
          <p:nvPr/>
        </p:nvSpPr>
        <p:spPr>
          <a:xfrm>
            <a:off x="11526230" y="2236340"/>
            <a:ext cx="2785647" cy="2128788"/>
          </a:xfrm>
          <a:prstGeom prst="rect">
            <a:avLst/>
          </a:prstGeom>
        </p:spPr>
        <p:txBody>
          <a:bodyPr lIns="0" tIns="0" rIns="0" bIns="0" rtlCol="0" anchor="t">
            <a:spAutoFit/>
          </a:bodyPr>
          <a:lstStyle/>
          <a:p>
            <a:pPr algn="l">
              <a:lnSpc>
                <a:spcPts val="5639"/>
              </a:lnSpc>
            </a:pPr>
            <a:endParaRPr dirty="0"/>
          </a:p>
          <a:p>
            <a:pPr algn="l">
              <a:lnSpc>
                <a:spcPts val="5519"/>
              </a:lnSpc>
            </a:pPr>
            <a:r>
              <a:rPr lang="en-US" sz="4599" b="1" dirty="0">
                <a:solidFill>
                  <a:srgbClr val="2B2C30"/>
                </a:solidFill>
                <a:latin typeface="Public Sans Bold"/>
                <a:ea typeface="Public Sans Bold"/>
                <a:cs typeface="Public Sans Bold"/>
                <a:sym typeface="Public Sans Bold"/>
              </a:rPr>
              <a:t>3/4 weeks </a:t>
            </a:r>
          </a:p>
        </p:txBody>
      </p:sp>
      <p:sp>
        <p:nvSpPr>
          <p:cNvPr id="26" name="TextBox 26"/>
          <p:cNvSpPr txBox="1"/>
          <p:nvPr/>
        </p:nvSpPr>
        <p:spPr>
          <a:xfrm>
            <a:off x="15077969" y="4618989"/>
            <a:ext cx="3086100" cy="3420111"/>
          </a:xfrm>
          <a:prstGeom prst="rect">
            <a:avLst/>
          </a:prstGeom>
        </p:spPr>
        <p:txBody>
          <a:bodyPr lIns="0" tIns="0" rIns="0" bIns="0" rtlCol="0" anchor="t">
            <a:spAutoFit/>
          </a:bodyPr>
          <a:lstStyle/>
          <a:p>
            <a:pPr algn="l">
              <a:lnSpc>
                <a:spcPts val="6879"/>
              </a:lnSpc>
            </a:pPr>
            <a:r>
              <a:rPr lang="en-US" sz="4299" dirty="0">
                <a:solidFill>
                  <a:srgbClr val="2B2C30"/>
                </a:solidFill>
                <a:latin typeface="Public Sans"/>
                <a:ea typeface="Public Sans"/>
                <a:cs typeface="Public Sans"/>
                <a:sym typeface="Public Sans"/>
              </a:rPr>
              <a:t>Results shared with BOT and residents </a:t>
            </a:r>
          </a:p>
        </p:txBody>
      </p:sp>
      <p:sp>
        <p:nvSpPr>
          <p:cNvPr id="27" name="TextBox 27"/>
          <p:cNvSpPr txBox="1"/>
          <p:nvPr/>
        </p:nvSpPr>
        <p:spPr>
          <a:xfrm>
            <a:off x="15077969" y="3012569"/>
            <a:ext cx="3119022" cy="639406"/>
          </a:xfrm>
          <a:prstGeom prst="rect">
            <a:avLst/>
          </a:prstGeom>
        </p:spPr>
        <p:txBody>
          <a:bodyPr lIns="0" tIns="0" rIns="0" bIns="0" rtlCol="0" anchor="t">
            <a:spAutoFit/>
          </a:bodyPr>
          <a:lstStyle/>
          <a:p>
            <a:pPr algn="l">
              <a:lnSpc>
                <a:spcPts val="5279"/>
              </a:lnSpc>
            </a:pPr>
            <a:r>
              <a:rPr lang="en-US" sz="4399" b="1" dirty="0">
                <a:solidFill>
                  <a:srgbClr val="2B2C30"/>
                </a:solidFill>
                <a:latin typeface="Public Sans Bold"/>
                <a:ea typeface="Public Sans Bold"/>
                <a:cs typeface="Public Sans Bold"/>
                <a:sym typeface="Public Sans Bold"/>
              </a:rPr>
              <a:t>May/June  </a:t>
            </a:r>
          </a:p>
        </p:txBody>
      </p:sp>
      <p:sp>
        <p:nvSpPr>
          <p:cNvPr id="28" name="TextBox 28"/>
          <p:cNvSpPr txBox="1"/>
          <p:nvPr/>
        </p:nvSpPr>
        <p:spPr>
          <a:xfrm>
            <a:off x="669886" y="3067442"/>
            <a:ext cx="2785647" cy="704850"/>
          </a:xfrm>
          <a:prstGeom prst="rect">
            <a:avLst/>
          </a:prstGeom>
        </p:spPr>
        <p:txBody>
          <a:bodyPr lIns="0" tIns="0" rIns="0" bIns="0" rtlCol="0" anchor="t">
            <a:spAutoFit/>
          </a:bodyPr>
          <a:lstStyle/>
          <a:p>
            <a:pPr algn="l">
              <a:lnSpc>
                <a:spcPts val="5519"/>
              </a:lnSpc>
            </a:pPr>
            <a:r>
              <a:rPr lang="en-US" sz="4599" b="1" dirty="0">
                <a:solidFill>
                  <a:srgbClr val="2B2C30"/>
                </a:solidFill>
                <a:latin typeface="Public Sans Bold"/>
                <a:ea typeface="Public Sans Bold"/>
                <a:cs typeface="Public Sans Bold"/>
                <a:sym typeface="Public Sans Bold"/>
              </a:rPr>
              <a:t>Next </a:t>
            </a:r>
          </a:p>
        </p:txBody>
      </p:sp>
      <p:sp>
        <p:nvSpPr>
          <p:cNvPr id="29" name="TextBox 29"/>
          <p:cNvSpPr txBox="1"/>
          <p:nvPr/>
        </p:nvSpPr>
        <p:spPr>
          <a:xfrm>
            <a:off x="7698516" y="2955477"/>
            <a:ext cx="2785647" cy="1400175"/>
          </a:xfrm>
          <a:prstGeom prst="rect">
            <a:avLst/>
          </a:prstGeom>
        </p:spPr>
        <p:txBody>
          <a:bodyPr lIns="0" tIns="0" rIns="0" bIns="0" rtlCol="0" anchor="t">
            <a:spAutoFit/>
          </a:bodyPr>
          <a:lstStyle/>
          <a:p>
            <a:pPr algn="l">
              <a:lnSpc>
                <a:spcPts val="5519"/>
              </a:lnSpc>
            </a:pPr>
            <a:r>
              <a:rPr lang="en-US" sz="4599" b="1" dirty="0">
                <a:solidFill>
                  <a:srgbClr val="2B2C30"/>
                </a:solidFill>
                <a:latin typeface="Public Sans Bold"/>
                <a:ea typeface="Public Sans Bold"/>
                <a:cs typeface="Public Sans Bold"/>
                <a:sym typeface="Public Sans Bold"/>
              </a:rPr>
              <a:t>2-3 weeks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211316" y="501664"/>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AGENDA</a:t>
            </a:r>
          </a:p>
        </p:txBody>
      </p:sp>
      <p:sp>
        <p:nvSpPr>
          <p:cNvPr id="3" name="AutoShape 3"/>
          <p:cNvSpPr/>
          <p:nvPr/>
        </p:nvSpPr>
        <p:spPr>
          <a:xfrm flipV="1">
            <a:off x="1211319" y="136257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693913" y="1133022"/>
            <a:ext cx="10894525" cy="9429313"/>
          </a:xfrm>
          <a:prstGeom prst="rect">
            <a:avLst/>
          </a:prstGeom>
        </p:spPr>
        <p:txBody>
          <a:bodyPr lIns="0" tIns="0" rIns="0" bIns="0" rtlCol="0" anchor="t">
            <a:spAutoFit/>
          </a:bodyPr>
          <a:lstStyle/>
          <a:p>
            <a:pPr algn="l">
              <a:lnSpc>
                <a:spcPts val="5319"/>
              </a:lnSpc>
            </a:pPr>
            <a:endParaRPr dirty="0"/>
          </a:p>
          <a:p>
            <a:pPr marL="614122" lvl="1" indent="-307061" algn="l">
              <a:lnSpc>
                <a:spcPts val="5319"/>
              </a:lnSpc>
              <a:buFont typeface="Arial"/>
              <a:buChar char="•"/>
            </a:pPr>
            <a:r>
              <a:rPr lang="en-US" sz="2844" b="1" dirty="0">
                <a:solidFill>
                  <a:srgbClr val="2B2C30"/>
                </a:solidFill>
                <a:latin typeface="Public Sans Bold"/>
                <a:ea typeface="Public Sans Bold"/>
                <a:cs typeface="Public Sans Bold"/>
                <a:sym typeface="Public Sans Bold"/>
              </a:rPr>
              <a:t>How we got here</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What’s Happened So Far</a:t>
            </a:r>
          </a:p>
          <a:p>
            <a:pPr marL="614122" lvl="1" indent="-307061" algn="l">
              <a:lnSpc>
                <a:spcPts val="5319"/>
              </a:lnSpc>
              <a:buFont typeface="Arial"/>
              <a:buChar char="•"/>
            </a:pPr>
            <a:r>
              <a:rPr lang="en-US" sz="2844" b="1" dirty="0">
                <a:solidFill>
                  <a:srgbClr val="2B2C30"/>
                </a:solidFill>
                <a:latin typeface="Public Sans Bold"/>
                <a:ea typeface="Public Sans Bold"/>
                <a:cs typeface="Public Sans Bold"/>
                <a:sym typeface="Public Sans Bold"/>
              </a:rPr>
              <a:t>St. Paul’s Survey</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Purpose of the Survey</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Review of Key Components</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How do you want to use the building</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Options for the building’s structure</a:t>
            </a:r>
          </a:p>
          <a:p>
            <a:pPr marL="1228243" lvl="2" indent="-409414" algn="l">
              <a:lnSpc>
                <a:spcPts val="5319"/>
              </a:lnSpc>
              <a:buFont typeface="Arial"/>
              <a:buChar char="⚬"/>
            </a:pPr>
            <a:r>
              <a:rPr lang="en-US" sz="2844" dirty="0">
                <a:solidFill>
                  <a:srgbClr val="2B2C30"/>
                </a:solidFill>
                <a:latin typeface="Public Sans"/>
                <a:ea typeface="Public Sans"/>
                <a:cs typeface="Public Sans"/>
                <a:sym typeface="Public Sans"/>
              </a:rPr>
              <a:t>Financial Information, including presentation by CMA and Hawkins, Delafield and Wood</a:t>
            </a:r>
          </a:p>
          <a:p>
            <a:pPr marL="614122" lvl="1" indent="-307061" algn="l">
              <a:lnSpc>
                <a:spcPts val="5319"/>
              </a:lnSpc>
              <a:buFont typeface="Arial"/>
              <a:buChar char="•"/>
            </a:pPr>
            <a:r>
              <a:rPr lang="en-US" sz="2844" b="1" dirty="0">
                <a:solidFill>
                  <a:srgbClr val="2B2C30"/>
                </a:solidFill>
                <a:latin typeface="Public Sans Bold"/>
                <a:ea typeface="Public Sans Bold"/>
                <a:cs typeface="Public Sans Bold"/>
                <a:sym typeface="Public Sans Bold"/>
              </a:rPr>
              <a:t>Q&amp;A</a:t>
            </a:r>
          </a:p>
          <a:p>
            <a:pPr marL="614122" lvl="1" indent="-307061" algn="l">
              <a:lnSpc>
                <a:spcPts val="5319"/>
              </a:lnSpc>
              <a:buFont typeface="Arial"/>
              <a:buChar char="•"/>
            </a:pPr>
            <a:r>
              <a:rPr lang="en-US" sz="2844" b="1" dirty="0">
                <a:solidFill>
                  <a:srgbClr val="2B2C30"/>
                </a:solidFill>
                <a:latin typeface="Public Sans Bold"/>
                <a:ea typeface="Public Sans Bold"/>
                <a:cs typeface="Public Sans Bold"/>
                <a:sym typeface="Public Sans Bold"/>
              </a:rPr>
              <a:t>Timeline and Next Steps</a:t>
            </a:r>
          </a:p>
          <a:p>
            <a:pPr algn="l">
              <a:lnSpc>
                <a:spcPts val="5319"/>
              </a:lnSpc>
            </a:pPr>
            <a:endParaRPr lang="en-US" sz="2844" b="1" dirty="0">
              <a:solidFill>
                <a:srgbClr val="2B2C30"/>
              </a:solidFill>
              <a:latin typeface="Public Sans Bold"/>
              <a:ea typeface="Public Sans Bold"/>
              <a:cs typeface="Public Sans Bold"/>
              <a:sym typeface="Public Sans Bold"/>
            </a:endParaRPr>
          </a:p>
          <a:p>
            <a:pPr algn="l">
              <a:lnSpc>
                <a:spcPts val="5319"/>
              </a:lnSpc>
            </a:pPr>
            <a:endParaRPr lang="en-US" sz="2844" b="1" dirty="0">
              <a:solidFill>
                <a:srgbClr val="2B2C30"/>
              </a:solidFill>
              <a:latin typeface="Public Sans Bold"/>
              <a:ea typeface="Public Sans Bold"/>
              <a:cs typeface="Public Sans Bold"/>
              <a:sym typeface="Public Sans Bold"/>
            </a:endParaRPr>
          </a:p>
        </p:txBody>
      </p:sp>
      <p:sp>
        <p:nvSpPr>
          <p:cNvPr id="5" name="Freeform 5"/>
          <p:cNvSpPr/>
          <p:nvPr/>
        </p:nvSpPr>
        <p:spPr>
          <a:xfrm>
            <a:off x="14204687" y="0"/>
            <a:ext cx="4083313" cy="2715625"/>
          </a:xfrm>
          <a:custGeom>
            <a:avLst/>
            <a:gdLst/>
            <a:ahLst/>
            <a:cxnLst/>
            <a:rect l="l" t="t" r="r" b="b"/>
            <a:pathLst>
              <a:path w="4083313" h="2715625">
                <a:moveTo>
                  <a:pt x="0" y="0"/>
                </a:moveTo>
                <a:lnTo>
                  <a:pt x="4083313" y="0"/>
                </a:lnTo>
                <a:lnTo>
                  <a:pt x="4083313" y="2715625"/>
                </a:lnTo>
                <a:lnTo>
                  <a:pt x="0" y="271562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9209AC04-E1BB-3537-EDCB-73128A6E1D11}"/>
            </a:ext>
          </a:extLst>
        </p:cNvPr>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209D7713-FEE9-5BC9-4208-567F48DE54EA}"/>
              </a:ext>
            </a:extLst>
          </p:cNvPr>
          <p:cNvSpPr/>
          <p:nvPr/>
        </p:nvSpPr>
        <p:spPr>
          <a:xfrm>
            <a:off x="13643502" y="2520720"/>
            <a:ext cx="3349097" cy="6715693"/>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345C6255-D2EE-9C49-624A-06C1FA91E454}"/>
              </a:ext>
            </a:extLst>
          </p:cNvPr>
          <p:cNvSpPr/>
          <p:nvPr/>
        </p:nvSpPr>
        <p:spPr>
          <a:xfrm>
            <a:off x="9067800" y="2520721"/>
            <a:ext cx="3223978" cy="6715693"/>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406DBE6C-34B5-03A1-6F7B-29B921351571}"/>
              </a:ext>
            </a:extLst>
          </p:cNvPr>
          <p:cNvSpPr/>
          <p:nvPr/>
        </p:nvSpPr>
        <p:spPr>
          <a:xfrm>
            <a:off x="4572000" y="2474993"/>
            <a:ext cx="3086100" cy="6715693"/>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90D5BC2F-3B85-F1FA-6B5E-6D8DE9DD98FC}"/>
              </a:ext>
            </a:extLst>
          </p:cNvPr>
          <p:cNvSpPr/>
          <p:nvPr/>
        </p:nvSpPr>
        <p:spPr>
          <a:xfrm>
            <a:off x="304800" y="2542607"/>
            <a:ext cx="3086100" cy="6715693"/>
          </a:xfrm>
          <a:prstGeom prst="roundRect">
            <a:avLst/>
          </a:prstGeom>
          <a:solidFill>
            <a:schemeClr val="bg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utoShape 17">
            <a:extLst>
              <a:ext uri="{FF2B5EF4-FFF2-40B4-BE49-F238E27FC236}">
                <a16:creationId xmlns:a16="http://schemas.microsoft.com/office/drawing/2014/main" id="{BC5B8394-3439-39CA-B4E6-14B966CE9215}"/>
              </a:ext>
            </a:extLst>
          </p:cNvPr>
          <p:cNvSpPr/>
          <p:nvPr/>
        </p:nvSpPr>
        <p:spPr>
          <a:xfrm>
            <a:off x="298146" y="1050586"/>
            <a:ext cx="16164462" cy="4762"/>
          </a:xfrm>
          <a:prstGeom prst="line">
            <a:avLst/>
          </a:prstGeom>
          <a:ln w="9525" cap="flat">
            <a:solidFill>
              <a:srgbClr val="2B2C30"/>
            </a:solidFill>
            <a:prstDash val="solid"/>
            <a:headEnd type="none" w="sm" len="sm"/>
            <a:tailEnd type="none" w="sm" len="sm"/>
          </a:ln>
        </p:spPr>
        <p:txBody>
          <a:bodyPr/>
          <a:lstStyle/>
          <a:p>
            <a:endParaRPr lang="en-US"/>
          </a:p>
        </p:txBody>
      </p:sp>
      <p:sp>
        <p:nvSpPr>
          <p:cNvPr id="18" name="Freeform 18">
            <a:extLst>
              <a:ext uri="{FF2B5EF4-FFF2-40B4-BE49-F238E27FC236}">
                <a16:creationId xmlns:a16="http://schemas.microsoft.com/office/drawing/2014/main" id="{38BEAB05-9DBE-EE84-96C0-C4FE34F9BEDA}"/>
              </a:ext>
            </a:extLst>
          </p:cNvPr>
          <p:cNvSpPr/>
          <p:nvPr/>
        </p:nvSpPr>
        <p:spPr>
          <a:xfrm>
            <a:off x="16216876" y="30241"/>
            <a:ext cx="1980427" cy="1054529"/>
          </a:xfrm>
          <a:custGeom>
            <a:avLst/>
            <a:gdLst/>
            <a:ahLst/>
            <a:cxnLst/>
            <a:rect l="l" t="t" r="r" b="b"/>
            <a:pathLst>
              <a:path w="3874793" h="2576948">
                <a:moveTo>
                  <a:pt x="0" y="0"/>
                </a:moveTo>
                <a:lnTo>
                  <a:pt x="3874794" y="0"/>
                </a:lnTo>
                <a:lnTo>
                  <a:pt x="3874794" y="2576948"/>
                </a:lnTo>
                <a:lnTo>
                  <a:pt x="0" y="2576948"/>
                </a:lnTo>
                <a:lnTo>
                  <a:pt x="0" y="0"/>
                </a:lnTo>
                <a:close/>
              </a:path>
            </a:pathLst>
          </a:custGeom>
          <a:blipFill>
            <a:blip r:embed="rId3"/>
            <a:stretch>
              <a:fillRect/>
            </a:stretch>
          </a:blipFill>
        </p:spPr>
        <p:txBody>
          <a:bodyPr/>
          <a:lstStyle/>
          <a:p>
            <a:endParaRPr lang="en-US"/>
          </a:p>
        </p:txBody>
      </p:sp>
      <p:sp>
        <p:nvSpPr>
          <p:cNvPr id="19" name="TextBox 19">
            <a:extLst>
              <a:ext uri="{FF2B5EF4-FFF2-40B4-BE49-F238E27FC236}">
                <a16:creationId xmlns:a16="http://schemas.microsoft.com/office/drawing/2014/main" id="{02B673D4-1F02-0E2E-CFC2-7B2B91A3D751}"/>
              </a:ext>
            </a:extLst>
          </p:cNvPr>
          <p:cNvSpPr txBox="1"/>
          <p:nvPr/>
        </p:nvSpPr>
        <p:spPr>
          <a:xfrm>
            <a:off x="371085" y="-575715"/>
            <a:ext cx="15886490" cy="1473609"/>
          </a:xfrm>
          <a:prstGeom prst="rect">
            <a:avLst/>
          </a:prstGeom>
        </p:spPr>
        <p:txBody>
          <a:bodyPr wrap="square" lIns="0" tIns="0" rIns="0" bIns="0" rtlCol="0" anchor="t">
            <a:spAutoFit/>
          </a:bodyPr>
          <a:lstStyle/>
          <a:p>
            <a:pPr algn="l">
              <a:lnSpc>
                <a:spcPts val="6040"/>
              </a:lnSpc>
            </a:pPr>
            <a:endParaRPr dirty="0"/>
          </a:p>
          <a:p>
            <a:pPr algn="l">
              <a:lnSpc>
                <a:spcPts val="6040"/>
              </a:lnSpc>
            </a:pPr>
            <a:r>
              <a:rPr lang="en-US" sz="4314" b="1" spc="979" dirty="0">
                <a:solidFill>
                  <a:srgbClr val="2B2C30"/>
                </a:solidFill>
                <a:latin typeface="Public Sans Bold"/>
                <a:ea typeface="Public Sans Bold"/>
                <a:cs typeface="Public Sans Bold"/>
                <a:sym typeface="Public Sans Bold"/>
              </a:rPr>
              <a:t>What’s Happened So Far?  </a:t>
            </a:r>
          </a:p>
        </p:txBody>
      </p:sp>
      <p:sp>
        <p:nvSpPr>
          <p:cNvPr id="20" name="TextBox 20">
            <a:extLst>
              <a:ext uri="{FF2B5EF4-FFF2-40B4-BE49-F238E27FC236}">
                <a16:creationId xmlns:a16="http://schemas.microsoft.com/office/drawing/2014/main" id="{BE434E7C-DC71-34C3-07A6-C67D583CD61E}"/>
              </a:ext>
            </a:extLst>
          </p:cNvPr>
          <p:cNvSpPr txBox="1"/>
          <p:nvPr/>
        </p:nvSpPr>
        <p:spPr>
          <a:xfrm>
            <a:off x="4702905" y="2827393"/>
            <a:ext cx="3086100" cy="1292662"/>
          </a:xfrm>
          <a:prstGeom prst="rect">
            <a:avLst/>
          </a:prstGeom>
        </p:spPr>
        <p:txBody>
          <a:bodyPr lIns="0" tIns="0" rIns="0" bIns="0" rtlCol="0" anchor="t">
            <a:spAutoFit/>
          </a:bodyPr>
          <a:lstStyle/>
          <a:p>
            <a:pPr algn="l"/>
            <a:r>
              <a:rPr lang="en-US" sz="2800" b="1" dirty="0">
                <a:solidFill>
                  <a:srgbClr val="2B2C30"/>
                </a:solidFill>
                <a:latin typeface="Public Sans"/>
                <a:ea typeface="Public Sans"/>
                <a:cs typeface="Public Sans"/>
                <a:sym typeface="Public Sans"/>
              </a:rPr>
              <a:t>March ’24 hired BCI </a:t>
            </a:r>
          </a:p>
          <a:p>
            <a:pPr algn="l"/>
            <a:endParaRPr lang="en-US" sz="2800" dirty="0">
              <a:solidFill>
                <a:srgbClr val="2B2C30"/>
              </a:solidFill>
              <a:latin typeface="Public Sans"/>
              <a:ea typeface="Public Sans"/>
              <a:cs typeface="Public Sans"/>
              <a:sym typeface="Public Sans"/>
            </a:endParaRPr>
          </a:p>
        </p:txBody>
      </p:sp>
      <p:sp>
        <p:nvSpPr>
          <p:cNvPr id="21" name="TextBox 21">
            <a:extLst>
              <a:ext uri="{FF2B5EF4-FFF2-40B4-BE49-F238E27FC236}">
                <a16:creationId xmlns:a16="http://schemas.microsoft.com/office/drawing/2014/main" id="{211D57A2-977A-B5F9-52C1-745DC9B5463B}"/>
              </a:ext>
            </a:extLst>
          </p:cNvPr>
          <p:cNvSpPr txBox="1"/>
          <p:nvPr/>
        </p:nvSpPr>
        <p:spPr>
          <a:xfrm>
            <a:off x="433690" y="2782007"/>
            <a:ext cx="3086100" cy="2513893"/>
          </a:xfrm>
          <a:prstGeom prst="rect">
            <a:avLst/>
          </a:prstGeom>
        </p:spPr>
        <p:txBody>
          <a:bodyPr lIns="0" tIns="0" rIns="0" bIns="0" rtlCol="0" anchor="t">
            <a:spAutoFit/>
          </a:bodyPr>
          <a:lstStyle/>
          <a:p>
            <a:pPr algn="l"/>
            <a:r>
              <a:rPr lang="en-US" sz="2800" b="1" dirty="0">
                <a:solidFill>
                  <a:srgbClr val="2B2C30"/>
                </a:solidFill>
                <a:latin typeface="Public Sans"/>
                <a:ea typeface="Public Sans"/>
                <a:cs typeface="Public Sans"/>
                <a:sym typeface="Public Sans"/>
              </a:rPr>
              <a:t>Village-wide poll with two options</a:t>
            </a:r>
          </a:p>
          <a:p>
            <a:pPr algn="l"/>
            <a:endParaRPr lang="en-US" sz="2800" dirty="0">
              <a:solidFill>
                <a:srgbClr val="2B2C30"/>
              </a:solidFill>
              <a:latin typeface="Public Sans"/>
              <a:ea typeface="Public Sans"/>
              <a:cs typeface="Public Sans"/>
              <a:sym typeface="Public Sans"/>
            </a:endParaRPr>
          </a:p>
          <a:p>
            <a:pPr algn="l"/>
            <a:endParaRPr lang="en-US" sz="2800" b="1" i="1" dirty="0">
              <a:solidFill>
                <a:srgbClr val="2B2C30"/>
              </a:solidFill>
              <a:latin typeface="Public Sans"/>
              <a:ea typeface="Public Sans"/>
              <a:cs typeface="Public Sans"/>
              <a:sym typeface="Public Sans"/>
            </a:endParaRPr>
          </a:p>
          <a:p>
            <a:pPr algn="l">
              <a:lnSpc>
                <a:spcPts val="6879"/>
              </a:lnSpc>
            </a:pPr>
            <a:r>
              <a:rPr lang="en-US" sz="4299" dirty="0">
                <a:solidFill>
                  <a:srgbClr val="2B2C30"/>
                </a:solidFill>
                <a:latin typeface="Public Sans"/>
                <a:ea typeface="Public Sans"/>
                <a:cs typeface="Public Sans"/>
                <a:sym typeface="Public Sans"/>
              </a:rPr>
              <a:t> </a:t>
            </a:r>
          </a:p>
        </p:txBody>
      </p:sp>
      <p:sp>
        <p:nvSpPr>
          <p:cNvPr id="25" name="TextBox 25">
            <a:extLst>
              <a:ext uri="{FF2B5EF4-FFF2-40B4-BE49-F238E27FC236}">
                <a16:creationId xmlns:a16="http://schemas.microsoft.com/office/drawing/2014/main" id="{96472C87-8794-7DF6-5258-93A2CF7C2CE9}"/>
              </a:ext>
            </a:extLst>
          </p:cNvPr>
          <p:cNvSpPr txBox="1"/>
          <p:nvPr/>
        </p:nvSpPr>
        <p:spPr>
          <a:xfrm>
            <a:off x="9343775" y="1047393"/>
            <a:ext cx="3223979" cy="623312"/>
          </a:xfrm>
          <a:prstGeom prst="rect">
            <a:avLst/>
          </a:prstGeom>
        </p:spPr>
        <p:txBody>
          <a:bodyPr wrap="square" lIns="0" tIns="0" rIns="0" bIns="0" rtlCol="0" anchor="t">
            <a:spAutoFit/>
          </a:bodyPr>
          <a:lstStyle/>
          <a:p>
            <a:pPr algn="l">
              <a:lnSpc>
                <a:spcPts val="5519"/>
              </a:lnSpc>
            </a:pPr>
            <a:r>
              <a:rPr lang="en-US" sz="3200" b="1" dirty="0">
                <a:solidFill>
                  <a:srgbClr val="2B2C30"/>
                </a:solidFill>
                <a:latin typeface="Public Sans Bold"/>
                <a:ea typeface="Public Sans Bold"/>
                <a:cs typeface="Public Sans Bold"/>
                <a:sym typeface="Public Sans Bold"/>
              </a:rPr>
              <a:t>BCI Rec Survey   </a:t>
            </a:r>
          </a:p>
        </p:txBody>
      </p:sp>
      <p:sp>
        <p:nvSpPr>
          <p:cNvPr id="26" name="TextBox 26">
            <a:extLst>
              <a:ext uri="{FF2B5EF4-FFF2-40B4-BE49-F238E27FC236}">
                <a16:creationId xmlns:a16="http://schemas.microsoft.com/office/drawing/2014/main" id="{3CE129B6-7101-099D-1BFB-F155DF2C704D}"/>
              </a:ext>
            </a:extLst>
          </p:cNvPr>
          <p:cNvSpPr txBox="1"/>
          <p:nvPr/>
        </p:nvSpPr>
        <p:spPr>
          <a:xfrm>
            <a:off x="9412060" y="2752493"/>
            <a:ext cx="3008540" cy="2083006"/>
          </a:xfrm>
          <a:prstGeom prst="rect">
            <a:avLst/>
          </a:prstGeom>
        </p:spPr>
        <p:txBody>
          <a:bodyPr wrap="square" lIns="0" tIns="0" rIns="0" bIns="0" rtlCol="0" anchor="t">
            <a:spAutoFit/>
          </a:bodyPr>
          <a:lstStyle/>
          <a:p>
            <a:pPr algn="l"/>
            <a:r>
              <a:rPr lang="en-US" sz="2800" b="1" dirty="0">
                <a:solidFill>
                  <a:srgbClr val="2B2C30"/>
                </a:solidFill>
                <a:latin typeface="Public Sans"/>
                <a:ea typeface="Public Sans"/>
                <a:cs typeface="Public Sans"/>
                <a:sym typeface="Public Sans"/>
              </a:rPr>
              <a:t>Summer ’24 Rec Survey</a:t>
            </a:r>
          </a:p>
          <a:p>
            <a:pPr algn="l"/>
            <a:endParaRPr lang="en-US" sz="2800" dirty="0">
              <a:solidFill>
                <a:srgbClr val="2B2C30"/>
              </a:solidFill>
              <a:latin typeface="Public Sans"/>
              <a:ea typeface="Public Sans"/>
              <a:cs typeface="Public Sans"/>
              <a:sym typeface="Public Sans"/>
            </a:endParaRPr>
          </a:p>
          <a:p>
            <a:pPr algn="l">
              <a:lnSpc>
                <a:spcPts val="6879"/>
              </a:lnSpc>
            </a:pPr>
            <a:endParaRPr lang="en-US" sz="4299" dirty="0">
              <a:solidFill>
                <a:srgbClr val="2B2C30"/>
              </a:solidFill>
              <a:latin typeface="Public Sans"/>
              <a:ea typeface="Public Sans"/>
              <a:cs typeface="Public Sans"/>
              <a:sym typeface="Public Sans"/>
            </a:endParaRPr>
          </a:p>
        </p:txBody>
      </p:sp>
      <p:sp>
        <p:nvSpPr>
          <p:cNvPr id="27" name="TextBox 27">
            <a:extLst>
              <a:ext uri="{FF2B5EF4-FFF2-40B4-BE49-F238E27FC236}">
                <a16:creationId xmlns:a16="http://schemas.microsoft.com/office/drawing/2014/main" id="{1C3AFD53-4F40-27BA-7202-EDA54C984A6B}"/>
              </a:ext>
            </a:extLst>
          </p:cNvPr>
          <p:cNvSpPr txBox="1"/>
          <p:nvPr/>
        </p:nvSpPr>
        <p:spPr>
          <a:xfrm>
            <a:off x="13813296" y="1065424"/>
            <a:ext cx="3971034" cy="604076"/>
          </a:xfrm>
          <a:prstGeom prst="rect">
            <a:avLst/>
          </a:prstGeom>
        </p:spPr>
        <p:txBody>
          <a:bodyPr wrap="square" lIns="0" tIns="0" rIns="0" bIns="0" rtlCol="0" anchor="t">
            <a:spAutoFit/>
          </a:bodyPr>
          <a:lstStyle/>
          <a:p>
            <a:pPr algn="l">
              <a:lnSpc>
                <a:spcPts val="5279"/>
              </a:lnSpc>
            </a:pPr>
            <a:r>
              <a:rPr lang="en-US" sz="3200" b="1" dirty="0">
                <a:solidFill>
                  <a:srgbClr val="2B2C30"/>
                </a:solidFill>
                <a:latin typeface="Public Sans Bold"/>
                <a:ea typeface="Public Sans Bold"/>
                <a:cs typeface="Public Sans Bold"/>
                <a:sym typeface="Public Sans Bold"/>
              </a:rPr>
              <a:t>St. Paul’s Survey    </a:t>
            </a:r>
          </a:p>
        </p:txBody>
      </p:sp>
      <p:sp>
        <p:nvSpPr>
          <p:cNvPr id="28" name="TextBox 28">
            <a:extLst>
              <a:ext uri="{FF2B5EF4-FFF2-40B4-BE49-F238E27FC236}">
                <a16:creationId xmlns:a16="http://schemas.microsoft.com/office/drawing/2014/main" id="{D981ECD0-3F94-2DDE-DFA4-C703D1A4D733}"/>
              </a:ext>
            </a:extLst>
          </p:cNvPr>
          <p:cNvSpPr txBox="1"/>
          <p:nvPr/>
        </p:nvSpPr>
        <p:spPr>
          <a:xfrm>
            <a:off x="503670" y="1158983"/>
            <a:ext cx="2785647" cy="984885"/>
          </a:xfrm>
          <a:prstGeom prst="rect">
            <a:avLst/>
          </a:prstGeom>
        </p:spPr>
        <p:txBody>
          <a:bodyPr lIns="0" tIns="0" rIns="0" bIns="0" rtlCol="0" anchor="t">
            <a:spAutoFit/>
          </a:bodyPr>
          <a:lstStyle/>
          <a:p>
            <a:pPr algn="l"/>
            <a:r>
              <a:rPr lang="en-US" sz="3200" b="1" dirty="0">
                <a:solidFill>
                  <a:srgbClr val="2B2C30"/>
                </a:solidFill>
                <a:latin typeface="Public Sans Bold"/>
                <a:ea typeface="Public Sans Bold"/>
                <a:cs typeface="Public Sans Bold"/>
                <a:sym typeface="Public Sans Bold"/>
              </a:rPr>
              <a:t>Oct. ’23 Opinion Poll  </a:t>
            </a:r>
          </a:p>
        </p:txBody>
      </p:sp>
      <p:sp>
        <p:nvSpPr>
          <p:cNvPr id="29" name="TextBox 29">
            <a:extLst>
              <a:ext uri="{FF2B5EF4-FFF2-40B4-BE49-F238E27FC236}">
                <a16:creationId xmlns:a16="http://schemas.microsoft.com/office/drawing/2014/main" id="{3E390C1F-F196-42AF-C268-90037A9BE6AD}"/>
              </a:ext>
            </a:extLst>
          </p:cNvPr>
          <p:cNvSpPr txBox="1"/>
          <p:nvPr/>
        </p:nvSpPr>
        <p:spPr>
          <a:xfrm>
            <a:off x="4832349" y="1047393"/>
            <a:ext cx="2785647" cy="623312"/>
          </a:xfrm>
          <a:prstGeom prst="rect">
            <a:avLst/>
          </a:prstGeom>
        </p:spPr>
        <p:txBody>
          <a:bodyPr lIns="0" tIns="0" rIns="0" bIns="0" rtlCol="0" anchor="t">
            <a:spAutoFit/>
          </a:bodyPr>
          <a:lstStyle/>
          <a:p>
            <a:pPr algn="l">
              <a:lnSpc>
                <a:spcPts val="5519"/>
              </a:lnSpc>
            </a:pPr>
            <a:r>
              <a:rPr lang="en-US" sz="3200" b="1" dirty="0">
                <a:solidFill>
                  <a:srgbClr val="2B2C30"/>
                </a:solidFill>
                <a:latin typeface="Public Sans Bold"/>
                <a:ea typeface="Public Sans Bold"/>
                <a:cs typeface="Public Sans Bold"/>
                <a:sym typeface="Public Sans Bold"/>
              </a:rPr>
              <a:t>BCI Work  </a:t>
            </a:r>
          </a:p>
        </p:txBody>
      </p:sp>
      <p:sp>
        <p:nvSpPr>
          <p:cNvPr id="32" name="TextBox 31">
            <a:extLst>
              <a:ext uri="{FF2B5EF4-FFF2-40B4-BE49-F238E27FC236}">
                <a16:creationId xmlns:a16="http://schemas.microsoft.com/office/drawing/2014/main" id="{D27CF2BE-8F04-A53A-CC7D-7B5487FF65B2}"/>
              </a:ext>
            </a:extLst>
          </p:cNvPr>
          <p:cNvSpPr txBox="1"/>
          <p:nvPr/>
        </p:nvSpPr>
        <p:spPr>
          <a:xfrm>
            <a:off x="13894458" y="2693194"/>
            <a:ext cx="2743200" cy="1661993"/>
          </a:xfrm>
          <a:prstGeom prst="rect">
            <a:avLst/>
          </a:prstGeom>
          <a:noFill/>
        </p:spPr>
        <p:txBody>
          <a:bodyPr wrap="square" rtlCol="0">
            <a:spAutoFit/>
          </a:bodyPr>
          <a:lstStyle/>
          <a:p>
            <a:r>
              <a:rPr lang="en-US" sz="2800" b="1" dirty="0">
                <a:latin typeface="Public Sans" panose="020B0604020202020204" charset="0"/>
              </a:rPr>
              <a:t>Village-Wide St. Paul’s Survey</a:t>
            </a:r>
          </a:p>
          <a:p>
            <a:endParaRPr lang="en-US" dirty="0"/>
          </a:p>
        </p:txBody>
      </p:sp>
      <p:sp>
        <p:nvSpPr>
          <p:cNvPr id="4" name="TextBox 3">
            <a:extLst>
              <a:ext uri="{FF2B5EF4-FFF2-40B4-BE49-F238E27FC236}">
                <a16:creationId xmlns:a16="http://schemas.microsoft.com/office/drawing/2014/main" id="{66AF07BD-5E3F-310D-ED64-87DC8B0A0266}"/>
              </a:ext>
            </a:extLst>
          </p:cNvPr>
          <p:cNvSpPr txBox="1"/>
          <p:nvPr/>
        </p:nvSpPr>
        <p:spPr>
          <a:xfrm>
            <a:off x="583978" y="4070045"/>
            <a:ext cx="2997422" cy="2677656"/>
          </a:xfrm>
          <a:prstGeom prst="rect">
            <a:avLst/>
          </a:prstGeom>
          <a:noFill/>
        </p:spPr>
        <p:txBody>
          <a:bodyPr wrap="square">
            <a:spAutoFit/>
          </a:bodyPr>
          <a:lstStyle/>
          <a:p>
            <a:pPr algn="l">
              <a:buFont typeface="Arial" panose="020B0604020202020204" pitchFamily="34" charset="0"/>
              <a:buChar char="•"/>
            </a:pPr>
            <a:r>
              <a:rPr lang="en-US" sz="2800" dirty="0">
                <a:solidFill>
                  <a:srgbClr val="2B2C30"/>
                </a:solidFill>
                <a:latin typeface="Public Sans"/>
                <a:ea typeface="Public Sans"/>
                <a:cs typeface="Public Sans"/>
                <a:sym typeface="Public Sans"/>
              </a:rPr>
              <a:t>Partial/all preservation  </a:t>
            </a:r>
          </a:p>
          <a:p>
            <a:pPr algn="l"/>
            <a:r>
              <a:rPr lang="en-US" sz="2800" b="1" i="1" dirty="0">
                <a:solidFill>
                  <a:srgbClr val="2B2C30"/>
                </a:solidFill>
                <a:latin typeface="Public Sans"/>
                <a:ea typeface="Public Sans"/>
                <a:cs typeface="Public Sans"/>
                <a:sym typeface="Public Sans"/>
              </a:rPr>
              <a:t>61%</a:t>
            </a:r>
          </a:p>
          <a:p>
            <a:pPr algn="l"/>
            <a:endParaRPr lang="en-US" sz="2800" b="1" i="1" dirty="0">
              <a:solidFill>
                <a:srgbClr val="2B2C30"/>
              </a:solidFill>
              <a:latin typeface="Public Sans"/>
              <a:ea typeface="Public Sans"/>
              <a:cs typeface="Public Sans"/>
              <a:sym typeface="Public Sans"/>
            </a:endParaRPr>
          </a:p>
          <a:p>
            <a:pPr algn="l">
              <a:buFont typeface="Arial" panose="020B0604020202020204" pitchFamily="34" charset="0"/>
              <a:buChar char="•"/>
            </a:pPr>
            <a:r>
              <a:rPr lang="en-US" sz="2800" dirty="0">
                <a:solidFill>
                  <a:srgbClr val="2B2C30"/>
                </a:solidFill>
                <a:latin typeface="Public Sans"/>
                <a:ea typeface="Public Sans"/>
                <a:cs typeface="Public Sans"/>
                <a:sym typeface="Public Sans"/>
              </a:rPr>
              <a:t>Demo               </a:t>
            </a:r>
            <a:r>
              <a:rPr lang="en-US" sz="2800" b="1" i="1" dirty="0">
                <a:solidFill>
                  <a:srgbClr val="2B2C30"/>
                </a:solidFill>
                <a:latin typeface="Public Sans"/>
                <a:ea typeface="Public Sans"/>
                <a:cs typeface="Public Sans"/>
                <a:sym typeface="Public Sans"/>
              </a:rPr>
              <a:t>39%</a:t>
            </a:r>
          </a:p>
        </p:txBody>
      </p:sp>
      <p:sp>
        <p:nvSpPr>
          <p:cNvPr id="8" name="TextBox 7">
            <a:extLst>
              <a:ext uri="{FF2B5EF4-FFF2-40B4-BE49-F238E27FC236}">
                <a16:creationId xmlns:a16="http://schemas.microsoft.com/office/drawing/2014/main" id="{007D5AE7-81F7-8A5C-7A1B-734FF86E503D}"/>
              </a:ext>
            </a:extLst>
          </p:cNvPr>
          <p:cNvSpPr txBox="1"/>
          <p:nvPr/>
        </p:nvSpPr>
        <p:spPr>
          <a:xfrm>
            <a:off x="4610643" y="3992036"/>
            <a:ext cx="3007354" cy="4401205"/>
          </a:xfrm>
          <a:prstGeom prst="rect">
            <a:avLst/>
          </a:prstGeom>
          <a:noFill/>
        </p:spPr>
        <p:txBody>
          <a:bodyPr wrap="square">
            <a:spAutoFit/>
          </a:bodyPr>
          <a:lstStyle/>
          <a:p>
            <a:pPr marL="50800" indent="-50800" algn="l">
              <a:buFont typeface="Arial" panose="020B0604020202020204" pitchFamily="34" charset="0"/>
              <a:buChar char="•"/>
            </a:pPr>
            <a:r>
              <a:rPr lang="en-US" sz="2800" dirty="0">
                <a:solidFill>
                  <a:srgbClr val="2B2C30"/>
                </a:solidFill>
                <a:latin typeface="Public Sans"/>
                <a:ea typeface="Public Sans"/>
                <a:cs typeface="Public Sans"/>
                <a:sym typeface="Public Sans"/>
              </a:rPr>
              <a:t>Full needs assessment of Rec/Parks </a:t>
            </a:r>
          </a:p>
          <a:p>
            <a:pPr marL="50800" indent="-50800" algn="l">
              <a:buFont typeface="Arial" panose="020B0604020202020204" pitchFamily="34" charset="0"/>
              <a:buChar char="•"/>
            </a:pPr>
            <a:endParaRPr lang="en-US" sz="2800" dirty="0">
              <a:solidFill>
                <a:srgbClr val="2B2C30"/>
              </a:solidFill>
              <a:latin typeface="Public Sans"/>
              <a:ea typeface="Public Sans"/>
              <a:cs typeface="Public Sans"/>
              <a:sym typeface="Public Sans"/>
            </a:endParaRPr>
          </a:p>
          <a:p>
            <a:pPr marL="50800" indent="-50800" algn="l">
              <a:buFont typeface="Arial" panose="020B0604020202020204" pitchFamily="34" charset="0"/>
              <a:buChar char="•"/>
            </a:pPr>
            <a:r>
              <a:rPr lang="en-US" sz="2800" dirty="0">
                <a:solidFill>
                  <a:srgbClr val="2B2C30"/>
                </a:solidFill>
                <a:latin typeface="Public Sans"/>
                <a:ea typeface="Public Sans"/>
                <a:cs typeface="Public Sans"/>
                <a:sym typeface="Public Sans"/>
              </a:rPr>
              <a:t>Create a Recreation Master Plan in conjunction with a possible St. Paul’s plan</a:t>
            </a:r>
          </a:p>
        </p:txBody>
      </p:sp>
      <p:sp>
        <p:nvSpPr>
          <p:cNvPr id="10" name="TextBox 9">
            <a:extLst>
              <a:ext uri="{FF2B5EF4-FFF2-40B4-BE49-F238E27FC236}">
                <a16:creationId xmlns:a16="http://schemas.microsoft.com/office/drawing/2014/main" id="{11E9E052-CEA6-CA0E-0DA2-33035901E327}"/>
              </a:ext>
            </a:extLst>
          </p:cNvPr>
          <p:cNvSpPr txBox="1"/>
          <p:nvPr/>
        </p:nvSpPr>
        <p:spPr>
          <a:xfrm>
            <a:off x="9296400" y="3882957"/>
            <a:ext cx="3008540" cy="4401205"/>
          </a:xfrm>
          <a:prstGeom prst="rect">
            <a:avLst/>
          </a:prstGeom>
          <a:noFill/>
        </p:spPr>
        <p:txBody>
          <a:bodyPr wrap="square">
            <a:spAutoFit/>
          </a:bodyPr>
          <a:lstStyle/>
          <a:p>
            <a:pPr algn="l">
              <a:buFont typeface="Arial" panose="020B0604020202020204" pitchFamily="34" charset="0"/>
              <a:buChar char="•"/>
            </a:pPr>
            <a:r>
              <a:rPr lang="en-US" sz="2800" dirty="0">
                <a:solidFill>
                  <a:srgbClr val="2B2C30"/>
                </a:solidFill>
                <a:latin typeface="Public Sans"/>
                <a:ea typeface="Public Sans"/>
                <a:cs typeface="Public Sans"/>
                <a:sym typeface="Public Sans"/>
              </a:rPr>
              <a:t>Identified resident’s priorities for Rec programs and parks</a:t>
            </a:r>
          </a:p>
          <a:p>
            <a:pPr algn="l"/>
            <a:endParaRPr lang="en-US" sz="2800" dirty="0">
              <a:solidFill>
                <a:srgbClr val="2B2C30"/>
              </a:solidFill>
              <a:latin typeface="Public Sans"/>
              <a:ea typeface="Public Sans"/>
              <a:cs typeface="Public Sans"/>
              <a:sym typeface="Public Sans"/>
            </a:endParaRPr>
          </a:p>
          <a:p>
            <a:pPr algn="l">
              <a:buFont typeface="Arial" panose="020B0604020202020204" pitchFamily="34" charset="0"/>
              <a:buChar char="•"/>
            </a:pPr>
            <a:r>
              <a:rPr lang="en-US" sz="2800" dirty="0">
                <a:solidFill>
                  <a:srgbClr val="2B2C30"/>
                </a:solidFill>
                <a:latin typeface="Public Sans"/>
                <a:ea typeface="Public Sans"/>
                <a:cs typeface="Public Sans"/>
                <a:sym typeface="Public Sans"/>
              </a:rPr>
              <a:t>Basis for St. Paul’s Survey and Rec Master Plan  </a:t>
            </a:r>
          </a:p>
        </p:txBody>
      </p:sp>
      <p:sp>
        <p:nvSpPr>
          <p:cNvPr id="12" name="TextBox 11">
            <a:extLst>
              <a:ext uri="{FF2B5EF4-FFF2-40B4-BE49-F238E27FC236}">
                <a16:creationId xmlns:a16="http://schemas.microsoft.com/office/drawing/2014/main" id="{476FDF85-3F06-5A9E-5682-79B151B68440}"/>
              </a:ext>
            </a:extLst>
          </p:cNvPr>
          <p:cNvSpPr txBox="1"/>
          <p:nvPr/>
        </p:nvSpPr>
        <p:spPr>
          <a:xfrm>
            <a:off x="13775000" y="4330310"/>
            <a:ext cx="3086100" cy="2246769"/>
          </a:xfrm>
          <a:prstGeom prst="rect">
            <a:avLst/>
          </a:prstGeom>
          <a:noFill/>
        </p:spPr>
        <p:txBody>
          <a:bodyPr wrap="square">
            <a:spAutoFit/>
          </a:bodyPr>
          <a:lstStyle/>
          <a:p>
            <a:pPr>
              <a:buFont typeface="Arial" panose="020B0604020202020204" pitchFamily="34" charset="0"/>
              <a:buChar char="•"/>
            </a:pPr>
            <a:r>
              <a:rPr lang="en-US" sz="2800" dirty="0">
                <a:latin typeface="Public Sans" panose="020B0604020202020204" charset="0"/>
              </a:rPr>
              <a:t>Based on results from Opinion Poll</a:t>
            </a:r>
          </a:p>
          <a:p>
            <a:endParaRPr lang="en-US" sz="2800" dirty="0">
              <a:latin typeface="Public Sans" panose="020B0604020202020204" charset="0"/>
            </a:endParaRPr>
          </a:p>
          <a:p>
            <a:pPr>
              <a:buFont typeface="Arial" panose="020B0604020202020204" pitchFamily="34" charset="0"/>
              <a:buChar char="•"/>
            </a:pPr>
            <a:r>
              <a:rPr lang="en-US" sz="2800" dirty="0">
                <a:latin typeface="Public Sans" panose="020B0604020202020204" charset="0"/>
              </a:rPr>
              <a:t>Apply data from Rec Survey</a:t>
            </a:r>
          </a:p>
        </p:txBody>
      </p:sp>
    </p:spTree>
    <p:extLst>
      <p:ext uri="{BB962C8B-B14F-4D97-AF65-F5344CB8AC3E}">
        <p14:creationId xmlns:p14="http://schemas.microsoft.com/office/powerpoint/2010/main" val="52611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TextBox 2"/>
          <p:cNvSpPr txBox="1"/>
          <p:nvPr/>
        </p:nvSpPr>
        <p:spPr>
          <a:xfrm>
            <a:off x="1211316" y="501664"/>
            <a:ext cx="16230600" cy="651099"/>
          </a:xfrm>
          <a:prstGeom prst="rect">
            <a:avLst/>
          </a:prstGeom>
        </p:spPr>
        <p:txBody>
          <a:bodyPr lIns="0" tIns="0" rIns="0" bIns="0" rtlCol="0" anchor="t">
            <a:spAutoFit/>
          </a:bodyPr>
          <a:lstStyle/>
          <a:p>
            <a:pPr algn="l">
              <a:lnSpc>
                <a:spcPts val="5200"/>
              </a:lnSpc>
              <a:spcBef>
                <a:spcPct val="0"/>
              </a:spcBef>
            </a:pPr>
            <a:r>
              <a:rPr lang="en-US" sz="3714" b="1" spc="843">
                <a:solidFill>
                  <a:srgbClr val="2B2C30"/>
                </a:solidFill>
                <a:latin typeface="Public Sans Bold"/>
                <a:ea typeface="Public Sans Bold"/>
                <a:cs typeface="Public Sans Bold"/>
                <a:sym typeface="Public Sans Bold"/>
              </a:rPr>
              <a:t>BCI OVERVIEW</a:t>
            </a:r>
          </a:p>
        </p:txBody>
      </p:sp>
      <p:sp>
        <p:nvSpPr>
          <p:cNvPr id="3" name="AutoShape 3"/>
          <p:cNvSpPr/>
          <p:nvPr/>
        </p:nvSpPr>
        <p:spPr>
          <a:xfrm flipV="1">
            <a:off x="1211319" y="1362575"/>
            <a:ext cx="16230594" cy="38509"/>
          </a:xfrm>
          <a:prstGeom prst="line">
            <a:avLst/>
          </a:prstGeom>
          <a:ln w="9525" cap="flat">
            <a:solidFill>
              <a:srgbClr val="2B2C30"/>
            </a:solidFill>
            <a:prstDash val="solid"/>
            <a:headEnd type="none" w="sm" len="sm"/>
            <a:tailEnd type="none" w="sm" len="sm"/>
          </a:ln>
        </p:spPr>
        <p:txBody>
          <a:bodyPr/>
          <a:lstStyle/>
          <a:p>
            <a:endParaRPr lang="en-US"/>
          </a:p>
        </p:txBody>
      </p:sp>
      <p:sp>
        <p:nvSpPr>
          <p:cNvPr id="4" name="TextBox 4"/>
          <p:cNvSpPr txBox="1"/>
          <p:nvPr/>
        </p:nvSpPr>
        <p:spPr>
          <a:xfrm>
            <a:off x="1028700" y="847725"/>
            <a:ext cx="12981476" cy="9684446"/>
          </a:xfrm>
          <a:prstGeom prst="rect">
            <a:avLst/>
          </a:prstGeom>
        </p:spPr>
        <p:txBody>
          <a:bodyPr lIns="0" tIns="0" rIns="0" bIns="0" rtlCol="0" anchor="t">
            <a:spAutoFit/>
          </a:bodyPr>
          <a:lstStyle/>
          <a:p>
            <a:pPr algn="l">
              <a:lnSpc>
                <a:spcPts val="5010"/>
              </a:lnSpc>
            </a:pPr>
            <a:endParaRPr dirty="0"/>
          </a:p>
          <a:p>
            <a:pPr marL="533876" lvl="1" indent="-266938" algn="l">
              <a:lnSpc>
                <a:spcPts val="4624"/>
              </a:lnSpc>
              <a:buFont typeface="Arial"/>
              <a:buChar char="•"/>
            </a:pPr>
            <a:r>
              <a:rPr lang="en-US" sz="2472" b="1" dirty="0">
                <a:solidFill>
                  <a:srgbClr val="2B2C30"/>
                </a:solidFill>
                <a:latin typeface="Public Sans Bold"/>
                <a:ea typeface="Public Sans Bold"/>
                <a:cs typeface="Public Sans Bold"/>
                <a:sym typeface="Public Sans Bold"/>
              </a:rPr>
              <a:t>BCI hired by BOT in March 2024</a:t>
            </a:r>
          </a:p>
          <a:p>
            <a:pPr marL="1067753" lvl="2" indent="-355918" algn="l">
              <a:lnSpc>
                <a:spcPts val="4624"/>
              </a:lnSpc>
              <a:buFont typeface="Arial"/>
              <a:buChar char="⚬"/>
            </a:pPr>
            <a:r>
              <a:rPr lang="en-US" sz="2472" dirty="0">
                <a:solidFill>
                  <a:srgbClr val="2B2C30"/>
                </a:solidFill>
                <a:latin typeface="Public Sans"/>
                <a:ea typeface="Public Sans"/>
                <a:cs typeface="Public Sans"/>
                <a:sym typeface="Public Sans"/>
              </a:rPr>
              <a:t>Selected to assist with creating Resident Survey on use for St. Paul’s Main Building </a:t>
            </a:r>
          </a:p>
          <a:p>
            <a:pPr marL="1067753" lvl="2" indent="-355918" algn="l">
              <a:lnSpc>
                <a:spcPts val="4624"/>
              </a:lnSpc>
              <a:buFont typeface="Arial"/>
              <a:buChar char="⚬"/>
            </a:pPr>
            <a:r>
              <a:rPr lang="en-US" sz="2472" dirty="0">
                <a:solidFill>
                  <a:srgbClr val="2B2C30"/>
                </a:solidFill>
                <a:latin typeface="Public Sans"/>
                <a:ea typeface="Public Sans"/>
                <a:cs typeface="Public Sans"/>
                <a:sym typeface="Public Sans"/>
              </a:rPr>
              <a:t>Extensive experience in resident engagement through surveys, town halls, etc.</a:t>
            </a:r>
          </a:p>
          <a:p>
            <a:pPr marL="533876" lvl="1" indent="-266938" algn="l">
              <a:lnSpc>
                <a:spcPts val="4624"/>
              </a:lnSpc>
              <a:buFont typeface="Arial"/>
              <a:buChar char="•"/>
            </a:pPr>
            <a:r>
              <a:rPr lang="en-US" sz="2472" b="1" dirty="0">
                <a:solidFill>
                  <a:srgbClr val="2B2C30"/>
                </a:solidFill>
                <a:latin typeface="Public Sans Bold"/>
                <a:ea typeface="Public Sans Bold"/>
                <a:cs typeface="Public Sans Bold"/>
                <a:sym typeface="Public Sans Bold"/>
              </a:rPr>
              <a:t>Work To-Date</a:t>
            </a:r>
          </a:p>
          <a:p>
            <a:pPr marL="1110932" lvl="2" indent="-370311" algn="l">
              <a:lnSpc>
                <a:spcPts val="4811"/>
              </a:lnSpc>
              <a:buFont typeface="Arial"/>
              <a:buChar char="⚬"/>
            </a:pPr>
            <a:r>
              <a:rPr lang="en-US" sz="2572" dirty="0">
                <a:solidFill>
                  <a:srgbClr val="2B2C30"/>
                </a:solidFill>
                <a:latin typeface="Public Sans"/>
                <a:ea typeface="Public Sans"/>
                <a:cs typeface="Public Sans"/>
                <a:sym typeface="Public Sans"/>
              </a:rPr>
              <a:t>Community Background and Needs Assessment </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Demographic Analysis</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Facilities Review </a:t>
            </a:r>
          </a:p>
          <a:p>
            <a:pPr marL="1110932" lvl="2" indent="-370311" algn="l">
              <a:lnSpc>
                <a:spcPts val="4811"/>
              </a:lnSpc>
              <a:buFont typeface="Arial"/>
              <a:buChar char="⚬"/>
            </a:pPr>
            <a:r>
              <a:rPr lang="en-US" sz="2572" dirty="0">
                <a:solidFill>
                  <a:srgbClr val="2B2C30"/>
                </a:solidFill>
                <a:latin typeface="Public Sans"/>
                <a:ea typeface="Public Sans"/>
                <a:cs typeface="Public Sans"/>
                <a:sym typeface="Public Sans"/>
              </a:rPr>
              <a:t>Community Engagement</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Open House and Outreach</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Staff and Stakeholder Input</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Recreation Survey </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Draft Recreation Master Plan received</a:t>
            </a:r>
          </a:p>
          <a:p>
            <a:pPr marL="1666398" lvl="3" indent="-416599" algn="l">
              <a:lnSpc>
                <a:spcPts val="4811"/>
              </a:lnSpc>
              <a:buFont typeface="Arial"/>
              <a:buChar char="￭"/>
            </a:pPr>
            <a:r>
              <a:rPr lang="en-US" sz="2572" dirty="0">
                <a:solidFill>
                  <a:srgbClr val="2B2C30"/>
                </a:solidFill>
                <a:latin typeface="Public Sans"/>
                <a:ea typeface="Public Sans"/>
                <a:cs typeface="Public Sans"/>
                <a:sym typeface="Public Sans"/>
              </a:rPr>
              <a:t>Awaiting input on St. Paul’s plan</a:t>
            </a:r>
            <a:endParaRPr lang="en-US" sz="2472" dirty="0">
              <a:solidFill>
                <a:srgbClr val="2B2C30"/>
              </a:solidFill>
              <a:latin typeface="Public Sans"/>
              <a:ea typeface="Public Sans"/>
              <a:cs typeface="Public Sans"/>
              <a:sym typeface="Public Sans"/>
            </a:endParaRPr>
          </a:p>
          <a:p>
            <a:pPr algn="l">
              <a:lnSpc>
                <a:spcPts val="5010"/>
              </a:lnSpc>
            </a:pPr>
            <a:endParaRPr lang="en-US" sz="2472" dirty="0">
              <a:solidFill>
                <a:srgbClr val="2B2C30"/>
              </a:solidFill>
              <a:latin typeface="Public Sans"/>
              <a:ea typeface="Public Sans"/>
              <a:cs typeface="Public Sans"/>
              <a:sym typeface="Public Sans"/>
            </a:endParaRPr>
          </a:p>
        </p:txBody>
      </p:sp>
      <p:sp>
        <p:nvSpPr>
          <p:cNvPr id="5" name="Freeform 5"/>
          <p:cNvSpPr/>
          <p:nvPr/>
        </p:nvSpPr>
        <p:spPr>
          <a:xfrm>
            <a:off x="14204687" y="0"/>
            <a:ext cx="4083313" cy="2715625"/>
          </a:xfrm>
          <a:custGeom>
            <a:avLst/>
            <a:gdLst/>
            <a:ahLst/>
            <a:cxnLst/>
            <a:rect l="l" t="t" r="r" b="b"/>
            <a:pathLst>
              <a:path w="4083313" h="2715625">
                <a:moveTo>
                  <a:pt x="0" y="0"/>
                </a:moveTo>
                <a:lnTo>
                  <a:pt x="4083313" y="0"/>
                </a:lnTo>
                <a:lnTo>
                  <a:pt x="4083313" y="2715625"/>
                </a:lnTo>
                <a:lnTo>
                  <a:pt x="0" y="2715625"/>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39F19C27-6157-D17C-7452-93FD127A62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A1D198C-0632-C1B9-1DE5-9EB97399E9D5}"/>
              </a:ext>
            </a:extLst>
          </p:cNvPr>
          <p:cNvSpPr/>
          <p:nvPr/>
        </p:nvSpPr>
        <p:spPr>
          <a:xfrm>
            <a:off x="15468600" y="0"/>
            <a:ext cx="2819400" cy="1548438"/>
          </a:xfrm>
          <a:custGeom>
            <a:avLst/>
            <a:gdLst/>
            <a:ahLst/>
            <a:cxnLst/>
            <a:rect l="l" t="t" r="r" b="b"/>
            <a:pathLst>
              <a:path w="3268223" h="2173546">
                <a:moveTo>
                  <a:pt x="0" y="0"/>
                </a:moveTo>
                <a:lnTo>
                  <a:pt x="3268223" y="0"/>
                </a:lnTo>
                <a:lnTo>
                  <a:pt x="3268223" y="2173546"/>
                </a:lnTo>
                <a:lnTo>
                  <a:pt x="0" y="2173546"/>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5EC282EA-330D-76DB-4A34-3487878A9CC8}"/>
              </a:ext>
            </a:extLst>
          </p:cNvPr>
          <p:cNvSpPr txBox="1"/>
          <p:nvPr/>
        </p:nvSpPr>
        <p:spPr>
          <a:xfrm>
            <a:off x="838200" y="625108"/>
            <a:ext cx="11353800" cy="923330"/>
          </a:xfrm>
          <a:prstGeom prst="rect">
            <a:avLst/>
          </a:prstGeom>
          <a:noFill/>
        </p:spPr>
        <p:txBody>
          <a:bodyPr wrap="square" rtlCol="0">
            <a:spAutoFit/>
          </a:bodyPr>
          <a:lstStyle/>
          <a:p>
            <a:r>
              <a:rPr lang="en-US" sz="5400" b="1" dirty="0"/>
              <a:t>St. Paul’s Survey</a:t>
            </a:r>
          </a:p>
        </p:txBody>
      </p:sp>
      <p:sp>
        <p:nvSpPr>
          <p:cNvPr id="5" name="TextBox 4">
            <a:extLst>
              <a:ext uri="{FF2B5EF4-FFF2-40B4-BE49-F238E27FC236}">
                <a16:creationId xmlns:a16="http://schemas.microsoft.com/office/drawing/2014/main" id="{5F5443E8-AEAE-663B-7EB6-BA53DE46C62E}"/>
              </a:ext>
            </a:extLst>
          </p:cNvPr>
          <p:cNvSpPr txBox="1"/>
          <p:nvPr/>
        </p:nvSpPr>
        <p:spPr>
          <a:xfrm>
            <a:off x="762000" y="1990428"/>
            <a:ext cx="5105400" cy="1323439"/>
          </a:xfrm>
          <a:prstGeom prst="rect">
            <a:avLst/>
          </a:prstGeom>
          <a:noFill/>
        </p:spPr>
        <p:txBody>
          <a:bodyPr wrap="square" rtlCol="0">
            <a:spAutoFit/>
          </a:bodyPr>
          <a:lstStyle/>
          <a:p>
            <a:r>
              <a:rPr lang="en-US" sz="4000" b="1" dirty="0"/>
              <a:t>What Programs do you want in the Building?</a:t>
            </a:r>
          </a:p>
        </p:txBody>
      </p:sp>
      <p:sp>
        <p:nvSpPr>
          <p:cNvPr id="6" name="TextBox 5">
            <a:extLst>
              <a:ext uri="{FF2B5EF4-FFF2-40B4-BE49-F238E27FC236}">
                <a16:creationId xmlns:a16="http://schemas.microsoft.com/office/drawing/2014/main" id="{1CEB7107-339C-BB11-1C2B-4BCB6A70E7AD}"/>
              </a:ext>
            </a:extLst>
          </p:cNvPr>
          <p:cNvSpPr txBox="1"/>
          <p:nvPr/>
        </p:nvSpPr>
        <p:spPr>
          <a:xfrm>
            <a:off x="851452" y="3755857"/>
            <a:ext cx="4191000" cy="5632311"/>
          </a:xfrm>
          <a:prstGeom prst="rect">
            <a:avLst/>
          </a:prstGeom>
          <a:noFill/>
        </p:spPr>
        <p:txBody>
          <a:bodyPr wrap="square" rtlCol="0">
            <a:spAutoFit/>
          </a:bodyPr>
          <a:lstStyle/>
          <a:p>
            <a:pPr marL="571500" indent="-571500">
              <a:buFont typeface="Arial" panose="020B0604020202020204" pitchFamily="34" charset="0"/>
              <a:buChar char="•"/>
            </a:pPr>
            <a:r>
              <a:rPr lang="en-US" sz="4000" dirty="0"/>
              <a:t>Based on Rec Survey</a:t>
            </a:r>
          </a:p>
          <a:p>
            <a:pPr marL="571500" indent="-571500">
              <a:buFont typeface="Arial" panose="020B0604020202020204" pitchFamily="34" charset="0"/>
              <a:buChar char="•"/>
            </a:pPr>
            <a:r>
              <a:rPr lang="en-US" sz="4000" dirty="0"/>
              <a:t>Top Results from Village Residents</a:t>
            </a:r>
          </a:p>
          <a:p>
            <a:pPr marL="571500" indent="-571500">
              <a:buFont typeface="Arial" panose="020B0604020202020204" pitchFamily="34" charset="0"/>
              <a:buChar char="•"/>
            </a:pPr>
            <a:r>
              <a:rPr lang="en-US" sz="4000" dirty="0"/>
              <a:t>Indoor pool questions included separately</a:t>
            </a:r>
          </a:p>
        </p:txBody>
      </p:sp>
      <p:sp>
        <p:nvSpPr>
          <p:cNvPr id="8" name="TextBox 7">
            <a:extLst>
              <a:ext uri="{FF2B5EF4-FFF2-40B4-BE49-F238E27FC236}">
                <a16:creationId xmlns:a16="http://schemas.microsoft.com/office/drawing/2014/main" id="{33310C3A-1F18-88A2-AA8C-9B6252DC0AAE}"/>
              </a:ext>
            </a:extLst>
          </p:cNvPr>
          <p:cNvSpPr txBox="1"/>
          <p:nvPr/>
        </p:nvSpPr>
        <p:spPr>
          <a:xfrm>
            <a:off x="7030278" y="1975274"/>
            <a:ext cx="4572000" cy="1323439"/>
          </a:xfrm>
          <a:prstGeom prst="rect">
            <a:avLst/>
          </a:prstGeom>
          <a:noFill/>
        </p:spPr>
        <p:txBody>
          <a:bodyPr wrap="square" rtlCol="0">
            <a:spAutoFit/>
          </a:bodyPr>
          <a:lstStyle/>
          <a:p>
            <a:r>
              <a:rPr lang="en-US" sz="4000" b="1" dirty="0"/>
              <a:t>What to do with the Physical Structure</a:t>
            </a:r>
            <a:r>
              <a:rPr lang="en-US" sz="4000" dirty="0"/>
              <a:t>? </a:t>
            </a:r>
          </a:p>
        </p:txBody>
      </p:sp>
      <p:sp>
        <p:nvSpPr>
          <p:cNvPr id="9" name="TextBox 8">
            <a:extLst>
              <a:ext uri="{FF2B5EF4-FFF2-40B4-BE49-F238E27FC236}">
                <a16:creationId xmlns:a16="http://schemas.microsoft.com/office/drawing/2014/main" id="{33B65804-EDDC-C14E-4923-2A0DA4256C4A}"/>
              </a:ext>
            </a:extLst>
          </p:cNvPr>
          <p:cNvSpPr txBox="1"/>
          <p:nvPr/>
        </p:nvSpPr>
        <p:spPr>
          <a:xfrm>
            <a:off x="7182678" y="3755857"/>
            <a:ext cx="4419600" cy="5016758"/>
          </a:xfrm>
          <a:prstGeom prst="rect">
            <a:avLst/>
          </a:prstGeom>
          <a:noFill/>
        </p:spPr>
        <p:txBody>
          <a:bodyPr wrap="square" rtlCol="0">
            <a:spAutoFit/>
          </a:bodyPr>
          <a:lstStyle/>
          <a:p>
            <a:r>
              <a:rPr lang="en-US" sz="4000" dirty="0"/>
              <a:t>Three Choices </a:t>
            </a:r>
          </a:p>
          <a:p>
            <a:pPr marL="571500" indent="-571500">
              <a:buFont typeface="Arial" panose="020B0604020202020204" pitchFamily="34" charset="0"/>
              <a:buChar char="•"/>
            </a:pPr>
            <a:r>
              <a:rPr lang="en-US" sz="4000" dirty="0"/>
              <a:t>Adaptive Reuse</a:t>
            </a:r>
          </a:p>
          <a:p>
            <a:pPr marL="571500" indent="-571500">
              <a:buFont typeface="Arial" panose="020B0604020202020204" pitchFamily="34" charset="0"/>
              <a:buChar char="•"/>
            </a:pPr>
            <a:r>
              <a:rPr lang="en-US" sz="4000" dirty="0"/>
              <a:t>Partial Restoration</a:t>
            </a:r>
          </a:p>
          <a:p>
            <a:pPr marL="571500" indent="-571500">
              <a:buFont typeface="Arial" panose="020B0604020202020204" pitchFamily="34" charset="0"/>
              <a:buChar char="•"/>
            </a:pPr>
            <a:r>
              <a:rPr lang="en-US" sz="4000" dirty="0"/>
              <a:t>Mothballing</a:t>
            </a:r>
          </a:p>
          <a:p>
            <a:pPr marL="571500" indent="-571500">
              <a:buFont typeface="Arial" panose="020B0604020202020204" pitchFamily="34" charset="0"/>
              <a:buChar char="•"/>
            </a:pPr>
            <a:r>
              <a:rPr lang="en-US" sz="4000" dirty="0"/>
              <a:t>“None of the Above” included in all choices</a:t>
            </a:r>
          </a:p>
        </p:txBody>
      </p:sp>
      <p:sp>
        <p:nvSpPr>
          <p:cNvPr id="10" name="TextBox 9">
            <a:extLst>
              <a:ext uri="{FF2B5EF4-FFF2-40B4-BE49-F238E27FC236}">
                <a16:creationId xmlns:a16="http://schemas.microsoft.com/office/drawing/2014/main" id="{D36F6B70-B529-FD6B-30E2-4DFC63DCCEF4}"/>
              </a:ext>
            </a:extLst>
          </p:cNvPr>
          <p:cNvSpPr txBox="1"/>
          <p:nvPr/>
        </p:nvSpPr>
        <p:spPr>
          <a:xfrm>
            <a:off x="13465865" y="1980244"/>
            <a:ext cx="4419600" cy="1323439"/>
          </a:xfrm>
          <a:prstGeom prst="rect">
            <a:avLst/>
          </a:prstGeom>
          <a:noFill/>
        </p:spPr>
        <p:txBody>
          <a:bodyPr wrap="square" rtlCol="0">
            <a:spAutoFit/>
          </a:bodyPr>
          <a:lstStyle/>
          <a:p>
            <a:r>
              <a:rPr lang="en-US" sz="4000" b="1" dirty="0"/>
              <a:t>How much are you willing to spend?</a:t>
            </a:r>
          </a:p>
        </p:txBody>
      </p:sp>
      <p:sp>
        <p:nvSpPr>
          <p:cNvPr id="12" name="TextBox 11">
            <a:extLst>
              <a:ext uri="{FF2B5EF4-FFF2-40B4-BE49-F238E27FC236}">
                <a16:creationId xmlns:a16="http://schemas.microsoft.com/office/drawing/2014/main" id="{9C4969A2-6CA6-89C3-31C2-A314EC3FA2E4}"/>
              </a:ext>
            </a:extLst>
          </p:cNvPr>
          <p:cNvSpPr txBox="1"/>
          <p:nvPr/>
        </p:nvSpPr>
        <p:spPr>
          <a:xfrm>
            <a:off x="13462552" y="3740948"/>
            <a:ext cx="4012096" cy="5632311"/>
          </a:xfrm>
          <a:prstGeom prst="rect">
            <a:avLst/>
          </a:prstGeom>
          <a:noFill/>
        </p:spPr>
        <p:txBody>
          <a:bodyPr wrap="square" rtlCol="0">
            <a:spAutoFit/>
          </a:bodyPr>
          <a:lstStyle/>
          <a:p>
            <a:pPr marL="571500" indent="-571500">
              <a:buFont typeface="Arial" panose="020B0604020202020204" pitchFamily="34" charset="0"/>
              <a:buChar char="•"/>
            </a:pPr>
            <a:r>
              <a:rPr lang="en-US" sz="4000" dirty="0"/>
              <a:t>Ballpark costs for each option</a:t>
            </a:r>
          </a:p>
          <a:p>
            <a:pPr marL="571500" indent="-571500">
              <a:buFont typeface="Arial" panose="020B0604020202020204" pitchFamily="34" charset="0"/>
              <a:buChar char="•"/>
            </a:pPr>
            <a:r>
              <a:rPr lang="en-US" sz="4000" dirty="0"/>
              <a:t>Your home value</a:t>
            </a:r>
          </a:p>
          <a:p>
            <a:pPr marL="571500" indent="-571500">
              <a:buFont typeface="Arial" panose="020B0604020202020204" pitchFamily="34" charset="0"/>
              <a:buChar char="•"/>
            </a:pPr>
            <a:r>
              <a:rPr lang="en-US" sz="4000" dirty="0"/>
              <a:t>Bond costs</a:t>
            </a:r>
          </a:p>
          <a:p>
            <a:pPr marL="571500" indent="-571500">
              <a:buFont typeface="Arial" panose="020B0604020202020204" pitchFamily="34" charset="0"/>
              <a:buChar char="•"/>
            </a:pPr>
            <a:r>
              <a:rPr lang="en-US" sz="4000" dirty="0"/>
              <a:t>Calculated to estimated home tax increase</a:t>
            </a:r>
          </a:p>
        </p:txBody>
      </p:sp>
    </p:spTree>
    <p:extLst>
      <p:ext uri="{BB962C8B-B14F-4D97-AF65-F5344CB8AC3E}">
        <p14:creationId xmlns:p14="http://schemas.microsoft.com/office/powerpoint/2010/main" val="2283509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543455" y="2513747"/>
            <a:ext cx="17201091" cy="6744553"/>
          </a:xfrm>
          <a:custGeom>
            <a:avLst/>
            <a:gdLst/>
            <a:ahLst/>
            <a:cxnLst/>
            <a:rect l="l" t="t" r="r" b="b"/>
            <a:pathLst>
              <a:path w="17201091" h="6744553">
                <a:moveTo>
                  <a:pt x="0" y="0"/>
                </a:moveTo>
                <a:lnTo>
                  <a:pt x="17201090" y="0"/>
                </a:lnTo>
                <a:lnTo>
                  <a:pt x="17201090" y="6744553"/>
                </a:lnTo>
                <a:lnTo>
                  <a:pt x="0" y="6744553"/>
                </a:lnTo>
                <a:lnTo>
                  <a:pt x="0" y="0"/>
                </a:lnTo>
                <a:close/>
              </a:path>
            </a:pathLst>
          </a:custGeom>
          <a:blipFill>
            <a:blip r:embed="rId2"/>
            <a:stretch>
              <a:fillRect l="-2848" r="-2848"/>
            </a:stretch>
          </a:blipFill>
        </p:spPr>
        <p:txBody>
          <a:bodyPr/>
          <a:lstStyle/>
          <a:p>
            <a:endParaRPr lang="en-US"/>
          </a:p>
        </p:txBody>
      </p:sp>
      <p:sp>
        <p:nvSpPr>
          <p:cNvPr id="3" name="TextBox 3"/>
          <p:cNvSpPr txBox="1"/>
          <p:nvPr/>
        </p:nvSpPr>
        <p:spPr>
          <a:xfrm>
            <a:off x="479580" y="923925"/>
            <a:ext cx="5405934" cy="880112"/>
          </a:xfrm>
          <a:prstGeom prst="rect">
            <a:avLst/>
          </a:prstGeom>
        </p:spPr>
        <p:txBody>
          <a:bodyPr lIns="0" tIns="0" rIns="0" bIns="0" rtlCol="0" anchor="t">
            <a:spAutoFit/>
          </a:bodyPr>
          <a:lstStyle/>
          <a:p>
            <a:pPr algn="ctr">
              <a:lnSpc>
                <a:spcPts val="7139"/>
              </a:lnSpc>
              <a:spcBef>
                <a:spcPct val="0"/>
              </a:spcBef>
            </a:pPr>
            <a:r>
              <a:rPr lang="en-US" sz="5099" b="1">
                <a:solidFill>
                  <a:srgbClr val="000000"/>
                </a:solidFill>
                <a:latin typeface="Public Sans Bold"/>
                <a:ea typeface="Public Sans Bold"/>
                <a:cs typeface="Public Sans Bold"/>
                <a:sym typeface="Public Sans Bold"/>
              </a:rPr>
              <a:t>Program Choices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2" name="Freeform 2"/>
          <p:cNvSpPr/>
          <p:nvPr/>
        </p:nvSpPr>
        <p:spPr>
          <a:xfrm>
            <a:off x="1490166" y="1028700"/>
            <a:ext cx="15769134" cy="8907755"/>
          </a:xfrm>
          <a:custGeom>
            <a:avLst/>
            <a:gdLst/>
            <a:ahLst/>
            <a:cxnLst/>
            <a:rect l="l" t="t" r="r" b="b"/>
            <a:pathLst>
              <a:path w="15769134" h="8907755">
                <a:moveTo>
                  <a:pt x="0" y="0"/>
                </a:moveTo>
                <a:lnTo>
                  <a:pt x="15769134" y="0"/>
                </a:lnTo>
                <a:lnTo>
                  <a:pt x="15769134" y="8907755"/>
                </a:lnTo>
                <a:lnTo>
                  <a:pt x="0" y="890775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013122" y="-85725"/>
            <a:ext cx="4769842" cy="762001"/>
          </a:xfrm>
          <a:prstGeom prst="rect">
            <a:avLst/>
          </a:prstGeom>
        </p:spPr>
        <p:txBody>
          <a:bodyPr lIns="0" tIns="0" rIns="0" bIns="0" rtlCol="0" anchor="t">
            <a:spAutoFit/>
          </a:bodyPr>
          <a:lstStyle/>
          <a:p>
            <a:pPr algn="ctr">
              <a:lnSpc>
                <a:spcPts val="6299"/>
              </a:lnSpc>
              <a:spcBef>
                <a:spcPct val="0"/>
              </a:spcBef>
            </a:pPr>
            <a:r>
              <a:rPr lang="en-US" sz="4499" b="1">
                <a:solidFill>
                  <a:srgbClr val="000000"/>
                </a:solidFill>
                <a:latin typeface="Public Sans Bold"/>
                <a:ea typeface="Public Sans Bold"/>
                <a:cs typeface="Public Sans Bold"/>
                <a:sym typeface="Public Sans Bold"/>
              </a:rPr>
              <a:t>Program Choices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4A8B1CF-1293-A000-2F04-A6B2836CB6DC}"/>
              </a:ext>
            </a:extLst>
          </p:cNvPr>
          <p:cNvSpPr txBox="1"/>
          <p:nvPr/>
        </p:nvSpPr>
        <p:spPr>
          <a:xfrm>
            <a:off x="685800" y="882173"/>
            <a:ext cx="16916400" cy="8522654"/>
          </a:xfrm>
          <a:prstGeom prst="rect">
            <a:avLst/>
          </a:prstGeom>
          <a:noFill/>
        </p:spPr>
        <p:txBody>
          <a:bodyPr wrap="square">
            <a:spAutoFit/>
          </a:bodyPr>
          <a:lstStyle/>
          <a:p>
            <a:pPr marL="457200" marR="0" indent="-457200" algn="just">
              <a:spcBef>
                <a:spcPts val="900"/>
              </a:spcBef>
              <a:spcAft>
                <a:spcPts val="400"/>
              </a:spcAft>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4.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OPTION A (Adaptive Reuse)</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How likely would you be to support a project that preserves the exterior of the St. Paul's Main Building in its current form with some changes and upgrades to the interior?</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br>
              <a:rPr lang="en-US" sz="1800" dirty="0">
                <a:effectLst/>
                <a:latin typeface="Arial Narrow" panose="020B0606020202030204" pitchFamily="34" charset="0"/>
                <a:ea typeface="Arial" panose="020B0604020202020204" pitchFamily="34" charset="0"/>
                <a:cs typeface="Times New Roman" panose="02020603050405020304" pitchFamily="18" charset="0"/>
              </a:rPr>
            </a:b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____(5) Very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____(4) Somewhat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____(3) Neutral</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____(2) Somewhat unlikely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____(1) Will not support</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457200" marR="0" indent="-457200" algn="just">
              <a:spcBef>
                <a:spcPts val="900"/>
              </a:spcBef>
              <a:spcAft>
                <a:spcPts val="400"/>
              </a:spcAft>
            </a:pPr>
            <a:br>
              <a:rPr lang="en-US" sz="2000" dirty="0">
                <a:effectLst/>
                <a:latin typeface="Arial Narrow" panose="020B0606020202030204" pitchFamily="34" charset="0"/>
                <a:ea typeface="Arial" panose="020B0604020202020204" pitchFamily="34" charset="0"/>
                <a:cs typeface="Times New Roman" panose="02020603050405020304" pitchFamily="18" charset="0"/>
              </a:rPr>
            </a:br>
            <a:r>
              <a:rPr lang="en-US" sz="1800" b="1" kern="100" dirty="0">
                <a:effectLst/>
                <a:latin typeface="Arial" panose="020B0604020202020204" pitchFamily="34" charset="0"/>
                <a:ea typeface="Arial" panose="020B0604020202020204" pitchFamily="34" charset="0"/>
                <a:cs typeface="Times New Roman" panose="02020603050405020304" pitchFamily="18" charset="0"/>
              </a:rPr>
              <a:t>5.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OPTION B (Partial Replacement)</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How likely would you be to support a project that involves preserving selected sections and architectural features (interior and exterior) of the St. Paul’s Main Building in their current form while replacing or expanding other parts with new construction?</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br>
              <a:rPr lang="en-US" sz="1800" dirty="0">
                <a:effectLst/>
                <a:latin typeface="Arial Narrow" panose="020B0606020202030204" pitchFamily="34" charset="0"/>
                <a:ea typeface="Arial" panose="020B0604020202020204" pitchFamily="34" charset="0"/>
                <a:cs typeface="Times New Roman" panose="02020603050405020304" pitchFamily="18" charset="0"/>
              </a:rPr>
            </a:b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____(5) Very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____(4) Somewhat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____(3) Neutral</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____(2) Somewhat unlikely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____(1) Will not support</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457200" marR="0" indent="-457200" algn="just">
              <a:spcBef>
                <a:spcPts val="900"/>
              </a:spcBef>
              <a:spcAft>
                <a:spcPts val="400"/>
              </a:spcAft>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6.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OPTION C (Mothballing)</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How likely would you be to support a project that involves preserving the entire exterior of the St. Paul's Main Building with new roof, gutters, leaders, repointing and masonry repairs, windows and doors, landscaping and irrigation and partial paving. Interior work will only include abatement and partial interior demolition (of deteriorated areas) and interior structural repairs including temporary lighting and power. The building is refurbished on the exterior and will remain unfinished on the interior.</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br>
              <a:rPr lang="en-US" sz="1800" dirty="0">
                <a:effectLst/>
                <a:latin typeface="Arial Narrow" panose="020B0606020202030204" pitchFamily="34" charset="0"/>
                <a:ea typeface="Arial" panose="020B0604020202020204" pitchFamily="34" charset="0"/>
                <a:cs typeface="Times New Roman" panose="02020603050405020304" pitchFamily="18" charset="0"/>
              </a:rPr>
            </a:b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____(5) Very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45720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____(4) Somewhat 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____(3) Neutral</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____(2) Somewhat unlikely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____(1) Will not support</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937104D-39C3-CAB7-62D1-8166AB2B8D0A}"/>
              </a:ext>
            </a:extLst>
          </p:cNvPr>
          <p:cNvSpPr txBox="1"/>
          <p:nvPr/>
        </p:nvSpPr>
        <p:spPr>
          <a:xfrm>
            <a:off x="685800" y="119658"/>
            <a:ext cx="6705600" cy="523220"/>
          </a:xfrm>
          <a:prstGeom prst="rect">
            <a:avLst/>
          </a:prstGeom>
          <a:noFill/>
        </p:spPr>
        <p:txBody>
          <a:bodyPr wrap="square" rtlCol="0">
            <a:spAutoFit/>
          </a:bodyPr>
          <a:lstStyle/>
          <a:p>
            <a:r>
              <a:rPr lang="en-US" sz="2800" b="1" dirty="0"/>
              <a:t>Survey Questions – Building Options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EEE7"/>
        </a:solidFill>
        <a:effectLst/>
      </p:bgPr>
    </p:bg>
    <p:spTree>
      <p:nvGrpSpPr>
        <p:cNvPr id="1" name="">
          <a:extLst>
            <a:ext uri="{FF2B5EF4-FFF2-40B4-BE49-F238E27FC236}">
              <a16:creationId xmlns:a16="http://schemas.microsoft.com/office/drawing/2014/main" id="{52AD7462-78B0-1172-E6D8-7BEC71A2AC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7CA4A64-CA4F-2B92-6BC3-DE69540EE083}"/>
              </a:ext>
            </a:extLst>
          </p:cNvPr>
          <p:cNvSpPr txBox="1"/>
          <p:nvPr/>
        </p:nvSpPr>
        <p:spPr>
          <a:xfrm>
            <a:off x="685800" y="1104900"/>
            <a:ext cx="14630400" cy="7677294"/>
          </a:xfrm>
          <a:prstGeom prst="rect">
            <a:avLst/>
          </a:prstGeom>
          <a:noFill/>
        </p:spPr>
        <p:txBody>
          <a:bodyPr wrap="square">
            <a:spAutoFit/>
          </a:bodyPr>
          <a:lstStyle/>
          <a:p>
            <a:pPr marL="0" marR="0" algn="just">
              <a:spcBef>
                <a:spcPts val="900"/>
              </a:spcBef>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Based on your personal preference, rank the three options below.</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742950" marR="0" indent="-285750" algn="just">
              <a:spcBef>
                <a:spcPts val="300"/>
              </a:spcBef>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1.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Adaptive Reuse</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 Preserve the exterior of the St. Paul's Main Building in its current form with some changes and upgrades to the interior</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742950" marR="0" indent="-285750" algn="just">
              <a:spcBef>
                <a:spcPts val="300"/>
              </a:spcBef>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2.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Partial Replacement</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 Preserve selected sections and architectural features (interior and exterior) of the St. Paul's Main Building in its current form while replacing or expanding other parts with new construction</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742950" marR="0" indent="-285750" algn="just">
              <a:spcBef>
                <a:spcPts val="300"/>
              </a:spcBef>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3.	</a:t>
            </a:r>
            <a:r>
              <a:rPr lang="en-US" sz="1800" b="1" u="sng" kern="100" dirty="0">
                <a:effectLst/>
                <a:latin typeface="Arial" panose="020B0604020202020204" pitchFamily="34" charset="0"/>
                <a:ea typeface="Arial" panose="020B0604020202020204" pitchFamily="34" charset="0"/>
                <a:cs typeface="Times New Roman" panose="02020603050405020304" pitchFamily="18" charset="0"/>
              </a:rPr>
              <a:t>Mothballing</a:t>
            </a:r>
            <a:r>
              <a:rPr lang="en-US" sz="1800" b="1" kern="100" dirty="0">
                <a:effectLst/>
                <a:latin typeface="Arial" panose="020B0604020202020204" pitchFamily="34" charset="0"/>
                <a:ea typeface="Arial" panose="020B0604020202020204" pitchFamily="34" charset="0"/>
                <a:cs typeface="Times New Roman" panose="02020603050405020304" pitchFamily="18" charset="0"/>
              </a:rPr>
              <a:t> - Preserve the entire exterior of the St. Paul's Main Building with new roof, gutters, leaders, repointing and masonry repairs, windows and doors, landscaping and irrigation and partial paving. Interior work will only include abatement and partial interior demolition (of deteriorated areas) and interior structural repairs including temporary lighting and power. The building is refurbished on the exterior and will remain unfinished in the interior</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457200" marR="0" algn="just">
              <a:spcBef>
                <a:spcPts val="400"/>
              </a:spcBef>
              <a:spcAft>
                <a:spcPts val="200"/>
              </a:spcAft>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Please rank your three choices using the numbers next to each option above, or circle </a:t>
            </a:r>
            <a:r>
              <a:rPr lang="en-US" sz="1800" b="1" i="1" kern="100" dirty="0">
                <a:effectLst/>
                <a:latin typeface="Arial" panose="020B0604020202020204" pitchFamily="34" charset="0"/>
                <a:ea typeface="Arial" panose="020B0604020202020204" pitchFamily="34" charset="0"/>
                <a:cs typeface="Times New Roman" panose="02020603050405020304" pitchFamily="18" charset="0"/>
              </a:rPr>
              <a:t>"Will not support any option."</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gn="ctr">
              <a:tabLst>
                <a:tab pos="857250" algn="l"/>
                <a:tab pos="1771650" algn="l"/>
                <a:tab pos="2686050" algn="l"/>
              </a:tabLst>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1st: ____	2nd: ____	3rd: ____	Will not support any option</a:t>
            </a:r>
          </a:p>
          <a:p>
            <a:pPr marL="0" marR="0" algn="ctr">
              <a:tabLst>
                <a:tab pos="857250" algn="l"/>
                <a:tab pos="1771650" algn="l"/>
                <a:tab pos="2686050" algn="l"/>
              </a:tabLst>
            </a:pP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gn="just">
              <a:spcBef>
                <a:spcPts val="900"/>
              </a:spcBef>
              <a:spcAft>
                <a:spcPts val="400"/>
              </a:spcAft>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8.	Did you select the "Will not support" answer option presented in questions 4-7?</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457200" marR="0">
              <a:tabLst>
                <a:tab pos="2914650" algn="l"/>
              </a:tabLst>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____(1) Yes </a:t>
            </a:r>
            <a:r>
              <a:rPr lang="en-US" sz="1800" i="1" kern="100" dirty="0">
                <a:effectLst/>
                <a:latin typeface="Arial Narrow" panose="020B0606020202030204" pitchFamily="34" charset="0"/>
                <a:ea typeface="Arial" panose="020B0604020202020204" pitchFamily="34" charset="0"/>
                <a:cs typeface="Times New Roman" panose="02020603050405020304" pitchFamily="18" charset="0"/>
              </a:rPr>
              <a:t>[Please answer question 8a.]</a:t>
            </a: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	____(2) No</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740410" marR="0" indent="-283210" algn="just">
              <a:spcBef>
                <a:spcPts val="900"/>
              </a:spcBef>
              <a:spcAft>
                <a:spcPts val="400"/>
              </a:spcAft>
            </a:pPr>
            <a:r>
              <a:rPr lang="en-US" sz="1800" b="1" kern="100" dirty="0">
                <a:effectLst/>
                <a:latin typeface="Arial" panose="020B0604020202020204" pitchFamily="34" charset="0"/>
                <a:ea typeface="Arial" panose="020B0604020202020204" pitchFamily="34" charset="0"/>
                <a:cs typeface="Times New Roman" panose="02020603050405020304" pitchFamily="18" charset="0"/>
              </a:rPr>
              <a:t>8a.	Please indicate why you selected the "Will not support" answer option presented in questions 4-7.</a:t>
            </a:r>
            <a:r>
              <a:rPr lang="en-US" sz="1800" kern="100" dirty="0">
                <a:effectLst/>
                <a:latin typeface="Arial" panose="020B0604020202020204" pitchFamily="34" charset="0"/>
                <a:ea typeface="Arial" panose="020B0604020202020204" pitchFamily="34" charset="0"/>
                <a:cs typeface="Times New Roman" panose="02020603050405020304" pitchFamily="18" charset="0"/>
              </a:rPr>
              <a:t> </a:t>
            </a:r>
            <a:r>
              <a:rPr lang="en-US" sz="1800" i="1" kern="100" dirty="0">
                <a:effectLst/>
                <a:latin typeface="Arial" panose="020B0604020202020204" pitchFamily="34" charset="0"/>
                <a:ea typeface="Arial" panose="020B0604020202020204" pitchFamily="34" charset="0"/>
                <a:cs typeface="Times New Roman" panose="02020603050405020304" pitchFamily="18" charset="0"/>
              </a:rPr>
              <a:t>[Check all that apply.]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742950">
              <a:lnSpc>
                <a:spcPct val="105000"/>
              </a:lnSpc>
            </a:pPr>
            <a:br>
              <a:rPr lang="en-US" sz="1800" dirty="0">
                <a:effectLst/>
                <a:latin typeface="Arial Narrow" panose="020B0606020202030204" pitchFamily="34" charset="0"/>
                <a:ea typeface="Arial" panose="020B0604020202020204" pitchFamily="34" charset="0"/>
                <a:cs typeface="Times New Roman" panose="02020603050405020304" pitchFamily="18" charset="0"/>
              </a:rPr>
            </a:b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____(1) Don't care about the building</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74295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____(2) Cost of renovation/Village can't afford</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74295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____(3) The renovated building won't be useful to us</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indent="74295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____(4) Existing footprint will not support community needs</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____(5) Village already has all needed spaces</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____(6) The Village could not handle this type of project</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____(7) None of these options apply</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a:p>
            <a:pPr marL="0" marR="0">
              <a:lnSpc>
                <a:spcPct val="105000"/>
              </a:lnSpc>
              <a:tabLst>
                <a:tab pos="2780030" algn="l"/>
              </a:tabLst>
            </a:pPr>
            <a:r>
              <a:rPr lang="en-US" sz="1800" kern="100" dirty="0">
                <a:effectLst/>
                <a:latin typeface="Arial Narrow" panose="020B0606020202030204" pitchFamily="34" charset="0"/>
                <a:ea typeface="Arial" panose="020B0604020202020204" pitchFamily="34" charset="0"/>
                <a:cs typeface="Times New Roman" panose="02020603050405020304" pitchFamily="18" charset="0"/>
              </a:rPr>
              <a:t>____(8) Other: </a:t>
            </a:r>
            <a:r>
              <a:rPr lang="en-US" sz="1800" u="sng" kern="100" dirty="0">
                <a:effectLst/>
                <a:latin typeface="Arial Narrow" panose="020B0606020202030204" pitchFamily="34" charset="0"/>
                <a:ea typeface="Arial" panose="020B0604020202020204" pitchFamily="34" charset="0"/>
                <a:cs typeface="Times New Roman" panose="02020603050405020304" pitchFamily="18" charset="0"/>
              </a:rPr>
              <a:t>	</a:t>
            </a:r>
            <a:endParaRPr lang="en-US" sz="2000" kern="100" dirty="0">
              <a:effectLst/>
              <a:latin typeface="Arial Narrow" panose="020B0606020202030204" pitchFamily="34" charset="0"/>
              <a:ea typeface="Arial" panose="020B06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399BD68-16E0-8463-EEB4-88AB59F804B6}"/>
              </a:ext>
            </a:extLst>
          </p:cNvPr>
          <p:cNvSpPr txBox="1"/>
          <p:nvPr/>
        </p:nvSpPr>
        <p:spPr>
          <a:xfrm>
            <a:off x="929640" y="204824"/>
            <a:ext cx="8763000" cy="523220"/>
          </a:xfrm>
          <a:prstGeom prst="rect">
            <a:avLst/>
          </a:prstGeom>
          <a:noFill/>
        </p:spPr>
        <p:txBody>
          <a:bodyPr wrap="square" rtlCol="0">
            <a:spAutoFit/>
          </a:bodyPr>
          <a:lstStyle/>
          <a:p>
            <a:r>
              <a:rPr lang="en-US" sz="2800" b="1" dirty="0"/>
              <a:t>Additional Information</a:t>
            </a:r>
          </a:p>
        </p:txBody>
      </p:sp>
    </p:spTree>
    <p:extLst>
      <p:ext uri="{BB962C8B-B14F-4D97-AF65-F5344CB8AC3E}">
        <p14:creationId xmlns:p14="http://schemas.microsoft.com/office/powerpoint/2010/main" val="3310598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1208</TotalTime>
  <Words>1184</Words>
  <Application>Microsoft Office PowerPoint</Application>
  <PresentationFormat>Custom</PresentationFormat>
  <Paragraphs>159</Paragraphs>
  <Slides>16</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Canva Sans Bold</vt:lpstr>
      <vt:lpstr>Public Sans</vt:lpstr>
      <vt:lpstr>Aptos</vt:lpstr>
      <vt:lpstr>Public Sans Bold Italics</vt:lpstr>
      <vt:lpstr>Public Sans Italics</vt:lpstr>
      <vt:lpstr>Arial</vt:lpstr>
      <vt:lpstr>Public Sans Bold</vt:lpstr>
      <vt:lpstr>Arial Narrow</vt:lpstr>
      <vt:lpstr>Playfair Display</vt:lpstr>
      <vt:lpstr>Canva Sans Bold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 Crest</dc:title>
  <dc:creator>Judy Courtney</dc:creator>
  <cp:lastModifiedBy>Kelly Galanek</cp:lastModifiedBy>
  <cp:revision>8</cp:revision>
  <cp:lastPrinted>2025-03-06T15:20:15Z</cp:lastPrinted>
  <dcterms:created xsi:type="dcterms:W3CDTF">2006-08-16T00:00:00Z</dcterms:created>
  <dcterms:modified xsi:type="dcterms:W3CDTF">2025-03-10T14:24:53Z</dcterms:modified>
  <dc:identifier>DAGeXCvOGqw</dc:identifier>
</cp:coreProperties>
</file>