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62" r:id="rId4"/>
    <p:sldId id="278" r:id="rId5"/>
    <p:sldId id="261" r:id="rId6"/>
    <p:sldId id="288" r:id="rId7"/>
    <p:sldId id="286" r:id="rId8"/>
    <p:sldId id="295" r:id="rId9"/>
    <p:sldId id="259" r:id="rId10"/>
    <p:sldId id="287" r:id="rId11"/>
    <p:sldId id="289" r:id="rId12"/>
    <p:sldId id="257" r:id="rId13"/>
    <p:sldId id="284" r:id="rId14"/>
    <p:sldId id="296" r:id="rId15"/>
    <p:sldId id="291" r:id="rId16"/>
    <p:sldId id="290" r:id="rId17"/>
    <p:sldId id="297" r:id="rId18"/>
    <p:sldId id="298"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300FF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8" autoAdjust="0"/>
    <p:restoredTop sz="94660"/>
  </p:normalViewPr>
  <p:slideViewPr>
    <p:cSldViewPr snapToGrid="0">
      <p:cViewPr varScale="1">
        <p:scale>
          <a:sx n="70" d="100"/>
          <a:sy n="70" d="100"/>
        </p:scale>
        <p:origin x="48" y="5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sz="1600" b="1" i="0" baseline="0" dirty="0"/>
              <a:t>Nassau County Non-Peak and </a:t>
            </a:r>
          </a:p>
          <a:p>
            <a:pPr>
              <a:defRPr b="1"/>
            </a:pPr>
            <a:r>
              <a:rPr lang="en-US" sz="1600" b="1" i="0" baseline="0" dirty="0"/>
              <a:t>Peak Season </a:t>
            </a:r>
            <a:r>
              <a:rPr lang="en-US" sz="1600" b="1" i="0" baseline="0" dirty="0" err="1"/>
              <a:t>Pumpage</a:t>
            </a:r>
            <a:r>
              <a:rPr lang="en-US" sz="1600" b="1" i="0" baseline="0" dirty="0"/>
              <a:t> </a:t>
            </a:r>
          </a:p>
          <a:p>
            <a:pPr>
              <a:defRPr b="1"/>
            </a:pPr>
            <a:r>
              <a:rPr lang="en-US" sz="1600" b="1" i="0" baseline="0" dirty="0"/>
              <a:t>(Millions of Gallons/Day)</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strRef>
              <c:f>Pumpage!$B$4</c:f>
              <c:strCache>
                <c:ptCount val="1"/>
                <c:pt idx="0">
                  <c:v>Non-Peak (Oct - April)</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xVal>
            <c:numRef>
              <c:f>Pumpage!$A$5:$A$13</c:f>
              <c:numCache>
                <c:formatCode>General</c:formatCode>
                <c:ptCount val="9"/>
                <c:pt idx="0">
                  <c:v>2013</c:v>
                </c:pt>
                <c:pt idx="1">
                  <c:v>2014</c:v>
                </c:pt>
                <c:pt idx="2">
                  <c:v>2015</c:v>
                </c:pt>
                <c:pt idx="3">
                  <c:v>2016</c:v>
                </c:pt>
                <c:pt idx="4">
                  <c:v>2017</c:v>
                </c:pt>
                <c:pt idx="5">
                  <c:v>2018</c:v>
                </c:pt>
                <c:pt idx="6">
                  <c:v>2019</c:v>
                </c:pt>
                <c:pt idx="7">
                  <c:v>2020</c:v>
                </c:pt>
                <c:pt idx="8">
                  <c:v>2021</c:v>
                </c:pt>
              </c:numCache>
            </c:numRef>
          </c:xVal>
          <c:yVal>
            <c:numRef>
              <c:f>Pumpage!$B$5:$B$13</c:f>
              <c:numCache>
                <c:formatCode>General</c:formatCode>
                <c:ptCount val="9"/>
                <c:pt idx="0">
                  <c:v>133.52000000000001</c:v>
                </c:pt>
                <c:pt idx="1">
                  <c:v>144.49</c:v>
                </c:pt>
                <c:pt idx="2">
                  <c:v>138.26</c:v>
                </c:pt>
                <c:pt idx="3">
                  <c:v>136.46</c:v>
                </c:pt>
                <c:pt idx="4">
                  <c:v>134.69</c:v>
                </c:pt>
                <c:pt idx="5">
                  <c:v>136.46</c:v>
                </c:pt>
                <c:pt idx="6">
                  <c:v>127.09</c:v>
                </c:pt>
                <c:pt idx="7">
                  <c:v>126.26</c:v>
                </c:pt>
                <c:pt idx="8">
                  <c:v>129.69999999999999</c:v>
                </c:pt>
              </c:numCache>
            </c:numRef>
          </c:yVal>
          <c:smooth val="0"/>
          <c:extLst>
            <c:ext xmlns:c16="http://schemas.microsoft.com/office/drawing/2014/chart" uri="{C3380CC4-5D6E-409C-BE32-E72D297353CC}">
              <c16:uniqueId val="{00000000-31EF-449C-9DE2-8C5F3D7CC347}"/>
            </c:ext>
          </c:extLst>
        </c:ser>
        <c:ser>
          <c:idx val="1"/>
          <c:order val="1"/>
          <c:tx>
            <c:strRef>
              <c:f>Pumpage!$C$4</c:f>
              <c:strCache>
                <c:ptCount val="1"/>
                <c:pt idx="0">
                  <c:v>Peak (May - Sept)</c:v>
                </c:pt>
              </c:strCache>
            </c:strRef>
          </c:tx>
          <c:spPr>
            <a:ln w="19050" cap="rnd">
              <a:solidFill>
                <a:schemeClr val="accent2"/>
              </a:solidFill>
              <a:round/>
            </a:ln>
            <a:effectLst/>
          </c:spPr>
          <c:marker>
            <c:symbol val="circle"/>
            <c:size val="5"/>
            <c:spPr>
              <a:solidFill>
                <a:schemeClr val="accent2"/>
              </a:solidFill>
              <a:ln w="9525">
                <a:solidFill>
                  <a:schemeClr val="accent2"/>
                </a:solidFill>
              </a:ln>
              <a:effectLst/>
            </c:spPr>
          </c:marker>
          <c:dPt>
            <c:idx val="1"/>
            <c:marker>
              <c:symbol val="circle"/>
              <c:size val="5"/>
              <c:spPr>
                <a:solidFill>
                  <a:schemeClr val="accent2"/>
                </a:solidFill>
                <a:ln w="9525">
                  <a:solidFill>
                    <a:schemeClr val="accent2"/>
                  </a:solidFill>
                </a:ln>
                <a:effectLst/>
              </c:spPr>
            </c:marker>
            <c:bubble3D val="0"/>
            <c:spPr>
              <a:ln w="28575" cap="rnd">
                <a:solidFill>
                  <a:schemeClr val="accent2"/>
                </a:solidFill>
                <a:round/>
              </a:ln>
              <a:effectLst/>
            </c:spPr>
            <c:extLst>
              <c:ext xmlns:c16="http://schemas.microsoft.com/office/drawing/2014/chart" uri="{C3380CC4-5D6E-409C-BE32-E72D297353CC}">
                <c16:uniqueId val="{00000002-31EF-449C-9DE2-8C5F3D7CC347}"/>
              </c:ext>
            </c:extLst>
          </c:dPt>
          <c:dPt>
            <c:idx val="2"/>
            <c:marker>
              <c:symbol val="circle"/>
              <c:size val="5"/>
              <c:spPr>
                <a:solidFill>
                  <a:schemeClr val="accent2"/>
                </a:solidFill>
                <a:ln w="9525">
                  <a:solidFill>
                    <a:schemeClr val="accent2"/>
                  </a:solidFill>
                </a:ln>
                <a:effectLst/>
              </c:spPr>
            </c:marker>
            <c:bubble3D val="0"/>
            <c:spPr>
              <a:ln w="28575" cap="rnd">
                <a:solidFill>
                  <a:schemeClr val="accent2"/>
                </a:solidFill>
                <a:round/>
              </a:ln>
              <a:effectLst/>
            </c:spPr>
            <c:extLst>
              <c:ext xmlns:c16="http://schemas.microsoft.com/office/drawing/2014/chart" uri="{C3380CC4-5D6E-409C-BE32-E72D297353CC}">
                <c16:uniqueId val="{00000004-31EF-449C-9DE2-8C5F3D7CC347}"/>
              </c:ext>
            </c:extLst>
          </c:dPt>
          <c:dPt>
            <c:idx val="3"/>
            <c:marker>
              <c:symbol val="circle"/>
              <c:size val="5"/>
              <c:spPr>
                <a:solidFill>
                  <a:schemeClr val="accent2"/>
                </a:solidFill>
                <a:ln w="9525">
                  <a:solidFill>
                    <a:schemeClr val="accent2"/>
                  </a:solidFill>
                </a:ln>
                <a:effectLst/>
              </c:spPr>
            </c:marker>
            <c:bubble3D val="0"/>
            <c:spPr>
              <a:ln w="28575" cap="rnd">
                <a:solidFill>
                  <a:schemeClr val="accent2"/>
                </a:solidFill>
                <a:round/>
              </a:ln>
              <a:effectLst/>
            </c:spPr>
            <c:extLst>
              <c:ext xmlns:c16="http://schemas.microsoft.com/office/drawing/2014/chart" uri="{C3380CC4-5D6E-409C-BE32-E72D297353CC}">
                <c16:uniqueId val="{00000006-31EF-449C-9DE2-8C5F3D7CC347}"/>
              </c:ext>
            </c:extLst>
          </c:dPt>
          <c:dPt>
            <c:idx val="4"/>
            <c:marker>
              <c:symbol val="circle"/>
              <c:size val="5"/>
              <c:spPr>
                <a:solidFill>
                  <a:schemeClr val="accent2"/>
                </a:solidFill>
                <a:ln w="9525">
                  <a:solidFill>
                    <a:schemeClr val="accent2"/>
                  </a:solidFill>
                </a:ln>
                <a:effectLst/>
              </c:spPr>
            </c:marker>
            <c:bubble3D val="0"/>
            <c:spPr>
              <a:ln w="28575" cap="rnd">
                <a:solidFill>
                  <a:schemeClr val="accent2"/>
                </a:solidFill>
                <a:round/>
              </a:ln>
              <a:effectLst/>
            </c:spPr>
            <c:extLst>
              <c:ext xmlns:c16="http://schemas.microsoft.com/office/drawing/2014/chart" uri="{C3380CC4-5D6E-409C-BE32-E72D297353CC}">
                <c16:uniqueId val="{00000008-31EF-449C-9DE2-8C5F3D7CC347}"/>
              </c:ext>
            </c:extLst>
          </c:dPt>
          <c:dPt>
            <c:idx val="5"/>
            <c:marker>
              <c:symbol val="circle"/>
              <c:size val="5"/>
              <c:spPr>
                <a:solidFill>
                  <a:schemeClr val="accent2"/>
                </a:solidFill>
                <a:ln w="9525">
                  <a:solidFill>
                    <a:schemeClr val="accent2"/>
                  </a:solidFill>
                </a:ln>
                <a:effectLst/>
              </c:spPr>
            </c:marker>
            <c:bubble3D val="0"/>
            <c:spPr>
              <a:ln w="28575" cap="rnd">
                <a:solidFill>
                  <a:schemeClr val="accent2"/>
                </a:solidFill>
                <a:round/>
              </a:ln>
              <a:effectLst/>
            </c:spPr>
            <c:extLst>
              <c:ext xmlns:c16="http://schemas.microsoft.com/office/drawing/2014/chart" uri="{C3380CC4-5D6E-409C-BE32-E72D297353CC}">
                <c16:uniqueId val="{0000000A-31EF-449C-9DE2-8C5F3D7CC347}"/>
              </c:ext>
            </c:extLst>
          </c:dPt>
          <c:dPt>
            <c:idx val="6"/>
            <c:marker>
              <c:symbol val="circle"/>
              <c:size val="5"/>
              <c:spPr>
                <a:solidFill>
                  <a:schemeClr val="accent2"/>
                </a:solidFill>
                <a:ln w="9525">
                  <a:solidFill>
                    <a:schemeClr val="accent2"/>
                  </a:solidFill>
                </a:ln>
                <a:effectLst/>
              </c:spPr>
            </c:marker>
            <c:bubble3D val="0"/>
            <c:spPr>
              <a:ln w="28575" cap="rnd">
                <a:solidFill>
                  <a:schemeClr val="accent2"/>
                </a:solidFill>
                <a:round/>
              </a:ln>
              <a:effectLst/>
            </c:spPr>
            <c:extLst>
              <c:ext xmlns:c16="http://schemas.microsoft.com/office/drawing/2014/chart" uri="{C3380CC4-5D6E-409C-BE32-E72D297353CC}">
                <c16:uniqueId val="{0000000C-31EF-449C-9DE2-8C5F3D7CC347}"/>
              </c:ext>
            </c:extLst>
          </c:dPt>
          <c:dPt>
            <c:idx val="7"/>
            <c:marker>
              <c:symbol val="circle"/>
              <c:size val="5"/>
              <c:spPr>
                <a:solidFill>
                  <a:schemeClr val="accent2"/>
                </a:solidFill>
                <a:ln w="9525">
                  <a:solidFill>
                    <a:schemeClr val="accent2"/>
                  </a:solidFill>
                </a:ln>
                <a:effectLst/>
              </c:spPr>
            </c:marker>
            <c:bubble3D val="0"/>
            <c:spPr>
              <a:ln w="28575" cap="rnd">
                <a:solidFill>
                  <a:schemeClr val="accent2"/>
                </a:solidFill>
                <a:round/>
              </a:ln>
              <a:effectLst/>
            </c:spPr>
            <c:extLst>
              <c:ext xmlns:c16="http://schemas.microsoft.com/office/drawing/2014/chart" uri="{C3380CC4-5D6E-409C-BE32-E72D297353CC}">
                <c16:uniqueId val="{0000000E-31EF-449C-9DE2-8C5F3D7CC347}"/>
              </c:ext>
            </c:extLst>
          </c:dPt>
          <c:dPt>
            <c:idx val="8"/>
            <c:marker>
              <c:symbol val="circle"/>
              <c:size val="5"/>
              <c:spPr>
                <a:solidFill>
                  <a:schemeClr val="accent2"/>
                </a:solidFill>
                <a:ln w="9525">
                  <a:solidFill>
                    <a:schemeClr val="accent2"/>
                  </a:solidFill>
                </a:ln>
                <a:effectLst/>
              </c:spPr>
            </c:marker>
            <c:bubble3D val="0"/>
            <c:spPr>
              <a:ln w="28575" cap="rnd">
                <a:solidFill>
                  <a:schemeClr val="accent2"/>
                </a:solidFill>
                <a:round/>
              </a:ln>
              <a:effectLst/>
            </c:spPr>
            <c:extLst>
              <c:ext xmlns:c16="http://schemas.microsoft.com/office/drawing/2014/chart" uri="{C3380CC4-5D6E-409C-BE32-E72D297353CC}">
                <c16:uniqueId val="{00000010-31EF-449C-9DE2-8C5F3D7CC347}"/>
              </c:ext>
            </c:extLst>
          </c:dPt>
          <c:xVal>
            <c:numRef>
              <c:f>Pumpage!$A$5:$A$13</c:f>
              <c:numCache>
                <c:formatCode>General</c:formatCode>
                <c:ptCount val="9"/>
                <c:pt idx="0">
                  <c:v>2013</c:v>
                </c:pt>
                <c:pt idx="1">
                  <c:v>2014</c:v>
                </c:pt>
                <c:pt idx="2">
                  <c:v>2015</c:v>
                </c:pt>
                <c:pt idx="3">
                  <c:v>2016</c:v>
                </c:pt>
                <c:pt idx="4">
                  <c:v>2017</c:v>
                </c:pt>
                <c:pt idx="5">
                  <c:v>2018</c:v>
                </c:pt>
                <c:pt idx="6">
                  <c:v>2019</c:v>
                </c:pt>
                <c:pt idx="7">
                  <c:v>2020</c:v>
                </c:pt>
                <c:pt idx="8">
                  <c:v>2021</c:v>
                </c:pt>
              </c:numCache>
            </c:numRef>
          </c:xVal>
          <c:yVal>
            <c:numRef>
              <c:f>Pumpage!$C$5:$C$13</c:f>
              <c:numCache>
                <c:formatCode>General</c:formatCode>
                <c:ptCount val="9"/>
                <c:pt idx="0">
                  <c:v>255.12</c:v>
                </c:pt>
                <c:pt idx="1">
                  <c:v>258.11</c:v>
                </c:pt>
                <c:pt idx="2">
                  <c:v>277.61</c:v>
                </c:pt>
                <c:pt idx="3">
                  <c:v>268.20999999999998</c:v>
                </c:pt>
                <c:pt idx="4">
                  <c:v>241.21</c:v>
                </c:pt>
                <c:pt idx="5">
                  <c:v>241.89</c:v>
                </c:pt>
                <c:pt idx="6">
                  <c:v>233.66</c:v>
                </c:pt>
                <c:pt idx="7">
                  <c:v>245.11</c:v>
                </c:pt>
                <c:pt idx="8">
                  <c:v>237.19</c:v>
                </c:pt>
              </c:numCache>
            </c:numRef>
          </c:yVal>
          <c:smooth val="0"/>
          <c:extLst>
            <c:ext xmlns:c16="http://schemas.microsoft.com/office/drawing/2014/chart" uri="{C3380CC4-5D6E-409C-BE32-E72D297353CC}">
              <c16:uniqueId val="{00000011-31EF-449C-9DE2-8C5F3D7CC347}"/>
            </c:ext>
          </c:extLst>
        </c:ser>
        <c:dLbls>
          <c:showLegendKey val="0"/>
          <c:showVal val="0"/>
          <c:showCatName val="0"/>
          <c:showSerName val="0"/>
          <c:showPercent val="0"/>
          <c:showBubbleSize val="0"/>
        </c:dLbls>
        <c:axId val="1132281488"/>
        <c:axId val="1132278160"/>
      </c:scatterChart>
      <c:valAx>
        <c:axId val="1132281488"/>
        <c:scaling>
          <c:orientation val="minMax"/>
        </c:scaling>
        <c:delete val="0"/>
        <c:axPos val="b"/>
        <c:majorGridlines>
          <c:spPr>
            <a:ln w="12700" cap="flat" cmpd="sng" algn="ctr">
              <a:solidFill>
                <a:schemeClr val="tx1"/>
              </a:solidFill>
              <a:round/>
            </a:ln>
            <a:effectLst/>
          </c:spPr>
        </c:majorGridlines>
        <c:title>
          <c:tx>
            <c:rich>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r>
                  <a:rPr lang="en-US" sz="1200" b="1" i="0" baseline="0"/>
                  <a:t>Year</a:t>
                </a:r>
              </a:p>
            </c:rich>
          </c:tx>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1132278160"/>
        <c:crosses val="autoZero"/>
        <c:crossBetween val="midCat"/>
      </c:valAx>
      <c:valAx>
        <c:axId val="1132278160"/>
        <c:scaling>
          <c:orientation val="minMax"/>
        </c:scaling>
        <c:delete val="0"/>
        <c:axPos val="l"/>
        <c:majorGridlines>
          <c:spPr>
            <a:ln w="12700" cap="flat" cmpd="sng" algn="ctr">
              <a:solidFill>
                <a:schemeClr val="tx1"/>
              </a:solidFill>
              <a:round/>
            </a:ln>
            <a:effectLst/>
          </c:spPr>
        </c:majorGridlines>
        <c:title>
          <c:tx>
            <c:rich>
              <a:bodyPr rot="-54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r>
                  <a:rPr lang="en-US" sz="1200" b="1" i="0" baseline="0"/>
                  <a:t>MGD</a:t>
                </a:r>
              </a:p>
            </c:rich>
          </c:tx>
          <c:overlay val="0"/>
          <c:spPr>
            <a:noFill/>
            <a:ln>
              <a:noFill/>
            </a:ln>
            <a:effectLst/>
          </c:spPr>
          <c:txPr>
            <a:bodyPr rot="-54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1132281488"/>
        <c:crosses val="autoZero"/>
        <c:crossBetween val="midCat"/>
        <c:minorUnit val="25"/>
      </c:valAx>
      <c:spPr>
        <a:noFill/>
        <a:ln w="12700">
          <a:solidFill>
            <a:schemeClr val="tx1"/>
          </a:solid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2"/>
    </a:solidFill>
    <a:ln w="9525" cap="flat" cmpd="sng" algn="ctr">
      <a:solidFill>
        <a:schemeClr val="bg2"/>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b="1"/>
              <a:t>Nassau</a:t>
            </a:r>
            <a:r>
              <a:rPr lang="en-US" sz="1800" b="1" baseline="0"/>
              <a:t> County Ratio</a:t>
            </a:r>
            <a:endParaRPr lang="en-US" sz="1800" b="1" i="0" u="none" strike="noStrike" baseline="0">
              <a:effectLst/>
            </a:endParaRPr>
          </a:p>
          <a:p>
            <a:pPr>
              <a:defRPr/>
            </a:pPr>
            <a:r>
              <a:rPr lang="en-US" sz="1800" b="1" i="0" u="none" strike="noStrike" baseline="0">
                <a:effectLst/>
              </a:rPr>
              <a:t>Peak Season/Non Peak Season</a:t>
            </a:r>
          </a:p>
          <a:p>
            <a:pPr>
              <a:defRPr/>
            </a:pP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spPr>
            <a:ln w="25400" cap="rnd">
              <a:solidFill>
                <a:srgbClr val="FF0000"/>
              </a:solidFill>
              <a:round/>
            </a:ln>
            <a:effectLst/>
          </c:spPr>
          <c:marker>
            <c:symbol val="none"/>
          </c:marker>
          <c:xVal>
            <c:numRef>
              <c:f>Pumpage!$N$5:$N$13</c:f>
              <c:numCache>
                <c:formatCode>General</c:formatCode>
                <c:ptCount val="9"/>
                <c:pt idx="0">
                  <c:v>2013</c:v>
                </c:pt>
                <c:pt idx="1">
                  <c:v>2014</c:v>
                </c:pt>
                <c:pt idx="2">
                  <c:v>2015</c:v>
                </c:pt>
                <c:pt idx="3">
                  <c:v>2016</c:v>
                </c:pt>
                <c:pt idx="4">
                  <c:v>2017</c:v>
                </c:pt>
                <c:pt idx="5">
                  <c:v>2018</c:v>
                </c:pt>
                <c:pt idx="6">
                  <c:v>2019</c:v>
                </c:pt>
                <c:pt idx="7">
                  <c:v>2020</c:v>
                </c:pt>
                <c:pt idx="8">
                  <c:v>2021</c:v>
                </c:pt>
              </c:numCache>
            </c:numRef>
          </c:xVal>
          <c:yVal>
            <c:numRef>
              <c:f>Pumpage!$O$5:$O$13</c:f>
              <c:numCache>
                <c:formatCode>General</c:formatCode>
                <c:ptCount val="9"/>
                <c:pt idx="0">
                  <c:v>1.9107249850209704</c:v>
                </c:pt>
                <c:pt idx="1">
                  <c:v>1.7863519966779708</c:v>
                </c:pt>
                <c:pt idx="2">
                  <c:v>2.0078836973817449</c:v>
                </c:pt>
                <c:pt idx="3">
                  <c:v>1.9654843910303383</c:v>
                </c:pt>
                <c:pt idx="4">
                  <c:v>1.7908530700126217</c:v>
                </c:pt>
                <c:pt idx="5">
                  <c:v>1.7726073574673895</c:v>
                </c:pt>
                <c:pt idx="6">
                  <c:v>1.8385396175938311</c:v>
                </c:pt>
                <c:pt idx="7">
                  <c:v>1.9413115792808491</c:v>
                </c:pt>
                <c:pt idx="8">
                  <c:v>1.8287586738627604</c:v>
                </c:pt>
              </c:numCache>
            </c:numRef>
          </c:yVal>
          <c:smooth val="0"/>
          <c:extLst>
            <c:ext xmlns:c16="http://schemas.microsoft.com/office/drawing/2014/chart" uri="{C3380CC4-5D6E-409C-BE32-E72D297353CC}">
              <c16:uniqueId val="{00000000-A54F-46E9-A217-7C9314B30CFD}"/>
            </c:ext>
          </c:extLst>
        </c:ser>
        <c:dLbls>
          <c:showLegendKey val="0"/>
          <c:showVal val="0"/>
          <c:showCatName val="0"/>
          <c:showSerName val="0"/>
          <c:showPercent val="0"/>
          <c:showBubbleSize val="0"/>
        </c:dLbls>
        <c:axId val="1986732368"/>
        <c:axId val="1986734032"/>
      </c:scatterChart>
      <c:valAx>
        <c:axId val="1986732368"/>
        <c:scaling>
          <c:orientation val="minMax"/>
        </c:scaling>
        <c:delete val="0"/>
        <c:axPos val="b"/>
        <c:majorGridlines>
          <c:spPr>
            <a:ln w="12700" cap="flat" cmpd="sng" algn="ctr">
              <a:solidFill>
                <a:schemeClr val="tx1"/>
              </a:solidFill>
              <a:round/>
            </a:ln>
            <a:effectLst/>
          </c:spPr>
        </c:majorGridlines>
        <c:title>
          <c:tx>
            <c:rich>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r>
                  <a:rPr lang="en-US" sz="1200" b="1"/>
                  <a:t>Year</a:t>
                </a:r>
              </a:p>
            </c:rich>
          </c:tx>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1986734032"/>
        <c:crosses val="autoZero"/>
        <c:crossBetween val="midCat"/>
      </c:valAx>
      <c:valAx>
        <c:axId val="1986734032"/>
        <c:scaling>
          <c:orientation val="minMax"/>
          <c:min val="0"/>
        </c:scaling>
        <c:delete val="0"/>
        <c:axPos val="l"/>
        <c:majorGridlines>
          <c:spPr>
            <a:ln w="12700" cap="flat" cmpd="sng" algn="ctr">
              <a:solidFill>
                <a:schemeClr val="tx1"/>
              </a:solidFill>
              <a:round/>
            </a:ln>
            <a:effectLst/>
          </c:spPr>
        </c:majorGridlines>
        <c:title>
          <c:tx>
            <c:rich>
              <a:bodyPr rot="-54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r>
                  <a:rPr lang="en-US" sz="1200" b="1"/>
                  <a:t>Ratio</a:t>
                </a:r>
              </a:p>
            </c:rich>
          </c:tx>
          <c:overlay val="0"/>
          <c:spPr>
            <a:noFill/>
            <a:ln>
              <a:noFill/>
            </a:ln>
            <a:effectLst/>
          </c:spPr>
          <c:txPr>
            <a:bodyPr rot="-54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1986732368"/>
        <c:crosses val="autoZero"/>
        <c:crossBetween val="midCat"/>
      </c:valAx>
      <c:spPr>
        <a:noFill/>
        <a:ln w="12700">
          <a:solidFill>
            <a:schemeClr val="tx1"/>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2"/>
    </a:solidFill>
    <a:ln w="9525" cap="flat" cmpd="sng" algn="ctr">
      <a:solidFill>
        <a:schemeClr val="bg2">
          <a:lumMod val="90000"/>
        </a:schemeClr>
      </a:solid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b="1" dirty="0"/>
              <a:t>Average</a:t>
            </a:r>
            <a:r>
              <a:rPr lang="en-US" sz="1800" b="1" baseline="0" dirty="0"/>
              <a:t> Monthly </a:t>
            </a:r>
            <a:r>
              <a:rPr lang="en-US" sz="1800" b="1" baseline="0" dirty="0" err="1"/>
              <a:t>Pumpage</a:t>
            </a:r>
            <a:r>
              <a:rPr lang="en-US" sz="1800" b="1" baseline="0" dirty="0"/>
              <a:t> </a:t>
            </a:r>
          </a:p>
          <a:p>
            <a:pPr>
              <a:defRPr/>
            </a:pPr>
            <a:r>
              <a:rPr lang="en-US" sz="1800" b="1" baseline="0" dirty="0"/>
              <a:t>in Garden City  (Millions of Gallons)</a:t>
            </a:r>
            <a:endParaRPr lang="en-US" sz="1800" b="1"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strRef>
              <c:f>Sheet1!$D$15</c:f>
              <c:strCache>
                <c:ptCount val="1"/>
                <c:pt idx="0">
                  <c:v>Average Peak Season</c:v>
                </c:pt>
              </c:strCache>
            </c:strRef>
          </c:tx>
          <c:spPr>
            <a:ln w="38100" cap="rnd">
              <a:solidFill>
                <a:srgbClr val="FF0000"/>
              </a:solidFill>
              <a:round/>
            </a:ln>
            <a:effectLst/>
          </c:spPr>
          <c:marker>
            <c:symbol val="none"/>
          </c:marker>
          <c:xVal>
            <c:numRef>
              <c:f>Sheet1!$C$16:$C$20</c:f>
              <c:numCache>
                <c:formatCode>General</c:formatCode>
                <c:ptCount val="5"/>
                <c:pt idx="0">
                  <c:v>2012</c:v>
                </c:pt>
                <c:pt idx="1">
                  <c:v>2013</c:v>
                </c:pt>
                <c:pt idx="2">
                  <c:v>2014</c:v>
                </c:pt>
                <c:pt idx="3">
                  <c:v>2015</c:v>
                </c:pt>
                <c:pt idx="4">
                  <c:v>2016</c:v>
                </c:pt>
              </c:numCache>
            </c:numRef>
          </c:xVal>
          <c:yVal>
            <c:numRef>
              <c:f>Sheet1!$D$16:$D$20</c:f>
              <c:numCache>
                <c:formatCode>General</c:formatCode>
                <c:ptCount val="5"/>
                <c:pt idx="0">
                  <c:v>186.6</c:v>
                </c:pt>
                <c:pt idx="1">
                  <c:v>195.72</c:v>
                </c:pt>
                <c:pt idx="2">
                  <c:v>203.84</c:v>
                </c:pt>
                <c:pt idx="3">
                  <c:v>225.95</c:v>
                </c:pt>
                <c:pt idx="4">
                  <c:v>219.84</c:v>
                </c:pt>
              </c:numCache>
            </c:numRef>
          </c:yVal>
          <c:smooth val="0"/>
          <c:extLst>
            <c:ext xmlns:c16="http://schemas.microsoft.com/office/drawing/2014/chart" uri="{C3380CC4-5D6E-409C-BE32-E72D297353CC}">
              <c16:uniqueId val="{00000000-90BD-47C6-8707-72ED82ED6F3B}"/>
            </c:ext>
          </c:extLst>
        </c:ser>
        <c:ser>
          <c:idx val="1"/>
          <c:order val="1"/>
          <c:tx>
            <c:strRef>
              <c:f>Sheet1!$E$15</c:f>
              <c:strCache>
                <c:ptCount val="1"/>
                <c:pt idx="0">
                  <c:v>Average Non-Peak Season</c:v>
                </c:pt>
              </c:strCache>
            </c:strRef>
          </c:tx>
          <c:spPr>
            <a:ln w="38100" cap="rnd">
              <a:solidFill>
                <a:schemeClr val="accent5">
                  <a:lumMod val="75000"/>
                </a:schemeClr>
              </a:solidFill>
              <a:round/>
            </a:ln>
            <a:effectLst/>
          </c:spPr>
          <c:marker>
            <c:symbol val="none"/>
          </c:marker>
          <c:xVal>
            <c:numRef>
              <c:f>Sheet1!$C$16:$C$20</c:f>
              <c:numCache>
                <c:formatCode>General</c:formatCode>
                <c:ptCount val="5"/>
                <c:pt idx="0">
                  <c:v>2012</c:v>
                </c:pt>
                <c:pt idx="1">
                  <c:v>2013</c:v>
                </c:pt>
                <c:pt idx="2">
                  <c:v>2014</c:v>
                </c:pt>
                <c:pt idx="3">
                  <c:v>2015</c:v>
                </c:pt>
                <c:pt idx="4">
                  <c:v>2016</c:v>
                </c:pt>
              </c:numCache>
            </c:numRef>
          </c:xVal>
          <c:yVal>
            <c:numRef>
              <c:f>Sheet1!$E$16:$E$20</c:f>
              <c:numCache>
                <c:formatCode>General</c:formatCode>
                <c:ptCount val="5"/>
                <c:pt idx="0">
                  <c:v>96.33</c:v>
                </c:pt>
                <c:pt idx="1">
                  <c:v>100.17</c:v>
                </c:pt>
                <c:pt idx="2">
                  <c:v>101.35</c:v>
                </c:pt>
                <c:pt idx="3">
                  <c:v>109.58</c:v>
                </c:pt>
                <c:pt idx="4">
                  <c:v>106.16</c:v>
                </c:pt>
              </c:numCache>
            </c:numRef>
          </c:yVal>
          <c:smooth val="0"/>
          <c:extLst>
            <c:ext xmlns:c16="http://schemas.microsoft.com/office/drawing/2014/chart" uri="{C3380CC4-5D6E-409C-BE32-E72D297353CC}">
              <c16:uniqueId val="{00000001-90BD-47C6-8707-72ED82ED6F3B}"/>
            </c:ext>
          </c:extLst>
        </c:ser>
        <c:dLbls>
          <c:showLegendKey val="0"/>
          <c:showVal val="0"/>
          <c:showCatName val="0"/>
          <c:showSerName val="0"/>
          <c:showPercent val="0"/>
          <c:showBubbleSize val="0"/>
        </c:dLbls>
        <c:axId val="1469199839"/>
        <c:axId val="1469198591"/>
      </c:scatterChart>
      <c:valAx>
        <c:axId val="1469199839"/>
        <c:scaling>
          <c:orientation val="minMax"/>
          <c:max val="2017"/>
          <c:min val="2011"/>
        </c:scaling>
        <c:delete val="0"/>
        <c:axPos val="b"/>
        <c:majorGridlines>
          <c:spPr>
            <a:ln w="9525" cap="flat" cmpd="sng" algn="ctr">
              <a:solidFill>
                <a:schemeClr val="tx1"/>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1469198591"/>
        <c:crosses val="autoZero"/>
        <c:crossBetween val="midCat"/>
        <c:majorUnit val="1"/>
      </c:valAx>
      <c:valAx>
        <c:axId val="1469198591"/>
        <c:scaling>
          <c:orientation val="minMax"/>
        </c:scaling>
        <c:delete val="0"/>
        <c:axPos val="l"/>
        <c:majorGridlines>
          <c:spPr>
            <a:ln w="9525" cap="flat" cmpd="sng" algn="ctr">
              <a:solidFill>
                <a:schemeClr val="tx1"/>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1469199839"/>
        <c:crosses val="autoZero"/>
        <c:crossBetween val="midCat"/>
      </c:valAx>
      <c:spPr>
        <a:noFill/>
        <a:ln>
          <a:noFill/>
        </a:ln>
        <a:effectLst/>
      </c:spPr>
    </c:plotArea>
    <c:legend>
      <c:legendPos val="b"/>
      <c:overlay val="0"/>
      <c:spPr>
        <a:noFill/>
        <a:ln>
          <a:solidFill>
            <a:schemeClr val="accent5">
              <a:lumMod val="75000"/>
            </a:schemeClr>
          </a:solid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lumMod val="95000"/>
      </a:schemeClr>
    </a:solidFill>
    <a:ln w="9525" cap="flat" cmpd="sng" algn="ctr">
      <a:solidFill>
        <a:schemeClr val="tx1">
          <a:lumMod val="15000"/>
          <a:lumOff val="85000"/>
        </a:schemeClr>
      </a:solid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600" b="1" i="0" u="none" strike="noStrike" kern="1200" spc="0" baseline="0">
                <a:solidFill>
                  <a:schemeClr val="tx1">
                    <a:lumMod val="65000"/>
                    <a:lumOff val="35000"/>
                  </a:schemeClr>
                </a:solidFill>
                <a:latin typeface="+mn-lt"/>
                <a:ea typeface="+mn-ea"/>
                <a:cs typeface="+mn-cs"/>
              </a:defRPr>
            </a:pPr>
            <a:r>
              <a:rPr lang="en-US" sz="1600" b="1"/>
              <a:t>Ratio</a:t>
            </a:r>
            <a:r>
              <a:rPr lang="en-US" sz="1600" b="1" baseline="0"/>
              <a:t> Average Peak / Average Non-Peak </a:t>
            </a:r>
          </a:p>
        </c:rich>
      </c:tx>
      <c:layout>
        <c:manualLayout>
          <c:xMode val="edge"/>
          <c:yMode val="edge"/>
          <c:x val="0.18165585919407132"/>
          <c:y val="3.2407503163394802E-2"/>
        </c:manualLayout>
      </c:layout>
      <c:overlay val="0"/>
      <c:spPr>
        <a:noFill/>
        <a:ln>
          <a:noFill/>
        </a:ln>
        <a:effectLst/>
      </c:spPr>
      <c:txPr>
        <a:bodyPr rot="0" spcFirstLastPara="1" vertOverflow="ellipsis" vert="horz" wrap="square" anchor="ctr" anchorCtr="1"/>
        <a:lstStyle/>
        <a:p>
          <a:pPr algn="ctr">
            <a:defRPr sz="16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spPr>
            <a:ln w="38100" cap="rnd">
              <a:solidFill>
                <a:srgbClr val="FF0000"/>
              </a:solidFill>
              <a:round/>
            </a:ln>
            <a:effectLst/>
          </c:spPr>
          <c:marker>
            <c:symbol val="none"/>
          </c:marker>
          <c:xVal>
            <c:numRef>
              <c:f>Sheet1!$C$24:$C$28</c:f>
              <c:numCache>
                <c:formatCode>General</c:formatCode>
                <c:ptCount val="5"/>
                <c:pt idx="0">
                  <c:v>2012</c:v>
                </c:pt>
                <c:pt idx="1">
                  <c:v>2013</c:v>
                </c:pt>
                <c:pt idx="2">
                  <c:v>2014</c:v>
                </c:pt>
                <c:pt idx="3">
                  <c:v>2015</c:v>
                </c:pt>
                <c:pt idx="4">
                  <c:v>2016</c:v>
                </c:pt>
              </c:numCache>
            </c:numRef>
          </c:xVal>
          <c:yVal>
            <c:numRef>
              <c:f>Sheet1!$D$24:$D$28</c:f>
              <c:numCache>
                <c:formatCode>General</c:formatCode>
                <c:ptCount val="5"/>
                <c:pt idx="0">
                  <c:v>1.9370912488321395</c:v>
                </c:pt>
                <c:pt idx="1">
                  <c:v>1.9538784067085953</c:v>
                </c:pt>
                <c:pt idx="2">
                  <c:v>2.0112481499753332</c:v>
                </c:pt>
                <c:pt idx="3">
                  <c:v>2.0619638620186165</c:v>
                </c:pt>
                <c:pt idx="4">
                  <c:v>2.0708364732479279</c:v>
                </c:pt>
              </c:numCache>
            </c:numRef>
          </c:yVal>
          <c:smooth val="0"/>
          <c:extLst>
            <c:ext xmlns:c16="http://schemas.microsoft.com/office/drawing/2014/chart" uri="{C3380CC4-5D6E-409C-BE32-E72D297353CC}">
              <c16:uniqueId val="{00000000-30F5-4AC9-B4A3-33731F457EC7}"/>
            </c:ext>
          </c:extLst>
        </c:ser>
        <c:dLbls>
          <c:showLegendKey val="0"/>
          <c:showVal val="0"/>
          <c:showCatName val="0"/>
          <c:showSerName val="0"/>
          <c:showPercent val="0"/>
          <c:showBubbleSize val="0"/>
        </c:dLbls>
        <c:axId val="1305706015"/>
        <c:axId val="1305704767"/>
      </c:scatterChart>
      <c:valAx>
        <c:axId val="1305706015"/>
        <c:scaling>
          <c:orientation val="minMax"/>
          <c:max val="2017"/>
          <c:min val="2011"/>
        </c:scaling>
        <c:delete val="0"/>
        <c:axPos val="b"/>
        <c:majorGridlines>
          <c:spPr>
            <a:ln w="9525" cap="flat" cmpd="sng" algn="ctr">
              <a:solidFill>
                <a:schemeClr val="tx1"/>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1305704767"/>
        <c:crosses val="autoZero"/>
        <c:crossBetween val="midCat"/>
      </c:valAx>
      <c:valAx>
        <c:axId val="1305704767"/>
        <c:scaling>
          <c:orientation val="minMax"/>
          <c:min val="0"/>
        </c:scaling>
        <c:delete val="0"/>
        <c:axPos val="l"/>
        <c:majorGridlines>
          <c:spPr>
            <a:ln w="9525" cap="flat" cmpd="sng" algn="ctr">
              <a:solidFill>
                <a:schemeClr val="tx1"/>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1305706015"/>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lumMod val="95000"/>
      </a:schemeClr>
    </a:solidFill>
    <a:ln w="9525" cap="flat" cmpd="sng" algn="ctr">
      <a:solidFill>
        <a:schemeClr val="tx1">
          <a:lumMod val="15000"/>
          <a:lumOff val="8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8C267-66A9-4A79-A342-47370C43EC3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AAE55B0-BC04-49ED-A2A6-DE03E635229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DB9E64B-A824-4B80-B1BA-3908F05C9AED}"/>
              </a:ext>
            </a:extLst>
          </p:cNvPr>
          <p:cNvSpPr>
            <a:spLocks noGrp="1"/>
          </p:cNvSpPr>
          <p:nvPr>
            <p:ph type="dt" sz="half" idx="10"/>
          </p:nvPr>
        </p:nvSpPr>
        <p:spPr/>
        <p:txBody>
          <a:bodyPr/>
          <a:lstStyle/>
          <a:p>
            <a:fld id="{683D3550-1CFC-4AC6-BC17-1B3877C1B6F8}" type="datetimeFigureOut">
              <a:rPr lang="en-US" smtClean="0"/>
              <a:t>3/8/2022</a:t>
            </a:fld>
            <a:endParaRPr lang="en-US"/>
          </a:p>
        </p:txBody>
      </p:sp>
      <p:sp>
        <p:nvSpPr>
          <p:cNvPr id="5" name="Footer Placeholder 4">
            <a:extLst>
              <a:ext uri="{FF2B5EF4-FFF2-40B4-BE49-F238E27FC236}">
                <a16:creationId xmlns:a16="http://schemas.microsoft.com/office/drawing/2014/main" id="{A8CE3DCE-68C7-4366-A20D-FAB42AF654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C2C9D8-CA51-44D0-A47C-8FFD28E13DDE}"/>
              </a:ext>
            </a:extLst>
          </p:cNvPr>
          <p:cNvSpPr>
            <a:spLocks noGrp="1"/>
          </p:cNvSpPr>
          <p:nvPr>
            <p:ph type="sldNum" sz="quarter" idx="12"/>
          </p:nvPr>
        </p:nvSpPr>
        <p:spPr/>
        <p:txBody>
          <a:bodyPr/>
          <a:lstStyle/>
          <a:p>
            <a:fld id="{AFAFC2E4-7E3B-4526-A034-FCB2CDD0DAC4}" type="slidenum">
              <a:rPr lang="en-US" smtClean="0"/>
              <a:t>‹#›</a:t>
            </a:fld>
            <a:endParaRPr lang="en-US"/>
          </a:p>
        </p:txBody>
      </p:sp>
    </p:spTree>
    <p:extLst>
      <p:ext uri="{BB962C8B-B14F-4D97-AF65-F5344CB8AC3E}">
        <p14:creationId xmlns:p14="http://schemas.microsoft.com/office/powerpoint/2010/main" val="3916222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45E12-D250-407C-9E76-F48338B087F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9F5A9E0-3BA3-44A4-BB55-7972B9406C6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E0F60A-A27B-4798-924A-FC9F8078F3EB}"/>
              </a:ext>
            </a:extLst>
          </p:cNvPr>
          <p:cNvSpPr>
            <a:spLocks noGrp="1"/>
          </p:cNvSpPr>
          <p:nvPr>
            <p:ph type="dt" sz="half" idx="10"/>
          </p:nvPr>
        </p:nvSpPr>
        <p:spPr/>
        <p:txBody>
          <a:bodyPr/>
          <a:lstStyle/>
          <a:p>
            <a:fld id="{683D3550-1CFC-4AC6-BC17-1B3877C1B6F8}" type="datetimeFigureOut">
              <a:rPr lang="en-US" smtClean="0"/>
              <a:t>3/8/2022</a:t>
            </a:fld>
            <a:endParaRPr lang="en-US"/>
          </a:p>
        </p:txBody>
      </p:sp>
      <p:sp>
        <p:nvSpPr>
          <p:cNvPr id="5" name="Footer Placeholder 4">
            <a:extLst>
              <a:ext uri="{FF2B5EF4-FFF2-40B4-BE49-F238E27FC236}">
                <a16:creationId xmlns:a16="http://schemas.microsoft.com/office/drawing/2014/main" id="{6D04E737-2D84-45E7-9280-9D76F501EE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7261BE-9AE7-4689-BF62-004B7BF05CC1}"/>
              </a:ext>
            </a:extLst>
          </p:cNvPr>
          <p:cNvSpPr>
            <a:spLocks noGrp="1"/>
          </p:cNvSpPr>
          <p:nvPr>
            <p:ph type="sldNum" sz="quarter" idx="12"/>
          </p:nvPr>
        </p:nvSpPr>
        <p:spPr/>
        <p:txBody>
          <a:bodyPr/>
          <a:lstStyle/>
          <a:p>
            <a:fld id="{AFAFC2E4-7E3B-4526-A034-FCB2CDD0DAC4}" type="slidenum">
              <a:rPr lang="en-US" smtClean="0"/>
              <a:t>‹#›</a:t>
            </a:fld>
            <a:endParaRPr lang="en-US"/>
          </a:p>
        </p:txBody>
      </p:sp>
    </p:spTree>
    <p:extLst>
      <p:ext uri="{BB962C8B-B14F-4D97-AF65-F5344CB8AC3E}">
        <p14:creationId xmlns:p14="http://schemas.microsoft.com/office/powerpoint/2010/main" val="41141713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BE6296D-3A7C-4C85-9BBC-B1D5B622269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F3F6C79-CB3B-4C5F-A870-3F55B282D6E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1A0C4E-0B53-4945-8AA7-D302696F2F7D}"/>
              </a:ext>
            </a:extLst>
          </p:cNvPr>
          <p:cNvSpPr>
            <a:spLocks noGrp="1"/>
          </p:cNvSpPr>
          <p:nvPr>
            <p:ph type="dt" sz="half" idx="10"/>
          </p:nvPr>
        </p:nvSpPr>
        <p:spPr/>
        <p:txBody>
          <a:bodyPr/>
          <a:lstStyle/>
          <a:p>
            <a:fld id="{683D3550-1CFC-4AC6-BC17-1B3877C1B6F8}" type="datetimeFigureOut">
              <a:rPr lang="en-US" smtClean="0"/>
              <a:t>3/8/2022</a:t>
            </a:fld>
            <a:endParaRPr lang="en-US"/>
          </a:p>
        </p:txBody>
      </p:sp>
      <p:sp>
        <p:nvSpPr>
          <p:cNvPr id="5" name="Footer Placeholder 4">
            <a:extLst>
              <a:ext uri="{FF2B5EF4-FFF2-40B4-BE49-F238E27FC236}">
                <a16:creationId xmlns:a16="http://schemas.microsoft.com/office/drawing/2014/main" id="{2418D3A2-C159-4873-8B3A-85C99A27CE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DEB6AF-EFBE-42AE-A7FC-B93C22764A8D}"/>
              </a:ext>
            </a:extLst>
          </p:cNvPr>
          <p:cNvSpPr>
            <a:spLocks noGrp="1"/>
          </p:cNvSpPr>
          <p:nvPr>
            <p:ph type="sldNum" sz="quarter" idx="12"/>
          </p:nvPr>
        </p:nvSpPr>
        <p:spPr/>
        <p:txBody>
          <a:bodyPr/>
          <a:lstStyle/>
          <a:p>
            <a:fld id="{AFAFC2E4-7E3B-4526-A034-FCB2CDD0DAC4}" type="slidenum">
              <a:rPr lang="en-US" smtClean="0"/>
              <a:t>‹#›</a:t>
            </a:fld>
            <a:endParaRPr lang="en-US"/>
          </a:p>
        </p:txBody>
      </p:sp>
    </p:spTree>
    <p:extLst>
      <p:ext uri="{BB962C8B-B14F-4D97-AF65-F5344CB8AC3E}">
        <p14:creationId xmlns:p14="http://schemas.microsoft.com/office/powerpoint/2010/main" val="2909168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06EE9-779B-4617-95BA-BB778DD9E9E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13C326F-67C4-477E-A215-8C06FF78CFB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436F3B-41A8-4D2D-859F-168B0A71BE4E}"/>
              </a:ext>
            </a:extLst>
          </p:cNvPr>
          <p:cNvSpPr>
            <a:spLocks noGrp="1"/>
          </p:cNvSpPr>
          <p:nvPr>
            <p:ph type="dt" sz="half" idx="10"/>
          </p:nvPr>
        </p:nvSpPr>
        <p:spPr/>
        <p:txBody>
          <a:bodyPr/>
          <a:lstStyle/>
          <a:p>
            <a:fld id="{683D3550-1CFC-4AC6-BC17-1B3877C1B6F8}" type="datetimeFigureOut">
              <a:rPr lang="en-US" smtClean="0"/>
              <a:t>3/8/2022</a:t>
            </a:fld>
            <a:endParaRPr lang="en-US"/>
          </a:p>
        </p:txBody>
      </p:sp>
      <p:sp>
        <p:nvSpPr>
          <p:cNvPr id="5" name="Footer Placeholder 4">
            <a:extLst>
              <a:ext uri="{FF2B5EF4-FFF2-40B4-BE49-F238E27FC236}">
                <a16:creationId xmlns:a16="http://schemas.microsoft.com/office/drawing/2014/main" id="{19849CB5-77F0-48F3-9E99-5B252B7E8A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E00F76-6263-49F7-8781-C10492B1F723}"/>
              </a:ext>
            </a:extLst>
          </p:cNvPr>
          <p:cNvSpPr>
            <a:spLocks noGrp="1"/>
          </p:cNvSpPr>
          <p:nvPr>
            <p:ph type="sldNum" sz="quarter" idx="12"/>
          </p:nvPr>
        </p:nvSpPr>
        <p:spPr/>
        <p:txBody>
          <a:bodyPr/>
          <a:lstStyle/>
          <a:p>
            <a:fld id="{AFAFC2E4-7E3B-4526-A034-FCB2CDD0DAC4}" type="slidenum">
              <a:rPr lang="en-US" smtClean="0"/>
              <a:t>‹#›</a:t>
            </a:fld>
            <a:endParaRPr lang="en-US"/>
          </a:p>
        </p:txBody>
      </p:sp>
    </p:spTree>
    <p:extLst>
      <p:ext uri="{BB962C8B-B14F-4D97-AF65-F5344CB8AC3E}">
        <p14:creationId xmlns:p14="http://schemas.microsoft.com/office/powerpoint/2010/main" val="41251739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7808A-6801-4CA8-8A2E-E92D490C670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F8C7C9D-BC4D-4374-A4F6-B5511185CFC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58750AB-4260-4D6E-B8AF-B2C63996A1E6}"/>
              </a:ext>
            </a:extLst>
          </p:cNvPr>
          <p:cNvSpPr>
            <a:spLocks noGrp="1"/>
          </p:cNvSpPr>
          <p:nvPr>
            <p:ph type="dt" sz="half" idx="10"/>
          </p:nvPr>
        </p:nvSpPr>
        <p:spPr/>
        <p:txBody>
          <a:bodyPr/>
          <a:lstStyle/>
          <a:p>
            <a:fld id="{683D3550-1CFC-4AC6-BC17-1B3877C1B6F8}" type="datetimeFigureOut">
              <a:rPr lang="en-US" smtClean="0"/>
              <a:t>3/8/2022</a:t>
            </a:fld>
            <a:endParaRPr lang="en-US"/>
          </a:p>
        </p:txBody>
      </p:sp>
      <p:sp>
        <p:nvSpPr>
          <p:cNvPr id="5" name="Footer Placeholder 4">
            <a:extLst>
              <a:ext uri="{FF2B5EF4-FFF2-40B4-BE49-F238E27FC236}">
                <a16:creationId xmlns:a16="http://schemas.microsoft.com/office/drawing/2014/main" id="{8A2861D0-FF3D-4442-8F95-86E85E37D2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8B945C-A4AA-4B1D-8BF3-534F1CB7A4E8}"/>
              </a:ext>
            </a:extLst>
          </p:cNvPr>
          <p:cNvSpPr>
            <a:spLocks noGrp="1"/>
          </p:cNvSpPr>
          <p:nvPr>
            <p:ph type="sldNum" sz="quarter" idx="12"/>
          </p:nvPr>
        </p:nvSpPr>
        <p:spPr/>
        <p:txBody>
          <a:bodyPr/>
          <a:lstStyle/>
          <a:p>
            <a:fld id="{AFAFC2E4-7E3B-4526-A034-FCB2CDD0DAC4}" type="slidenum">
              <a:rPr lang="en-US" smtClean="0"/>
              <a:t>‹#›</a:t>
            </a:fld>
            <a:endParaRPr lang="en-US"/>
          </a:p>
        </p:txBody>
      </p:sp>
    </p:spTree>
    <p:extLst>
      <p:ext uri="{BB962C8B-B14F-4D97-AF65-F5344CB8AC3E}">
        <p14:creationId xmlns:p14="http://schemas.microsoft.com/office/powerpoint/2010/main" val="15997598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61CB2-3D8F-4C22-8EBA-5899403BC17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CEC49A6-2849-4099-9049-274A8C034F6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621B0F4-9B2B-402B-B304-5FF3CAEE962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B1E4A14-A2EA-41D4-AAE1-955AABCCC492}"/>
              </a:ext>
            </a:extLst>
          </p:cNvPr>
          <p:cNvSpPr>
            <a:spLocks noGrp="1"/>
          </p:cNvSpPr>
          <p:nvPr>
            <p:ph type="dt" sz="half" idx="10"/>
          </p:nvPr>
        </p:nvSpPr>
        <p:spPr/>
        <p:txBody>
          <a:bodyPr/>
          <a:lstStyle/>
          <a:p>
            <a:fld id="{683D3550-1CFC-4AC6-BC17-1B3877C1B6F8}" type="datetimeFigureOut">
              <a:rPr lang="en-US" smtClean="0"/>
              <a:t>3/8/2022</a:t>
            </a:fld>
            <a:endParaRPr lang="en-US"/>
          </a:p>
        </p:txBody>
      </p:sp>
      <p:sp>
        <p:nvSpPr>
          <p:cNvPr id="6" name="Footer Placeholder 5">
            <a:extLst>
              <a:ext uri="{FF2B5EF4-FFF2-40B4-BE49-F238E27FC236}">
                <a16:creationId xmlns:a16="http://schemas.microsoft.com/office/drawing/2014/main" id="{0E818086-E85C-4869-9D2F-1E74ECC2C61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8695C88-9759-4DC1-BDD0-072CE8B6BB06}"/>
              </a:ext>
            </a:extLst>
          </p:cNvPr>
          <p:cNvSpPr>
            <a:spLocks noGrp="1"/>
          </p:cNvSpPr>
          <p:nvPr>
            <p:ph type="sldNum" sz="quarter" idx="12"/>
          </p:nvPr>
        </p:nvSpPr>
        <p:spPr/>
        <p:txBody>
          <a:bodyPr/>
          <a:lstStyle/>
          <a:p>
            <a:fld id="{AFAFC2E4-7E3B-4526-A034-FCB2CDD0DAC4}" type="slidenum">
              <a:rPr lang="en-US" smtClean="0"/>
              <a:t>‹#›</a:t>
            </a:fld>
            <a:endParaRPr lang="en-US"/>
          </a:p>
        </p:txBody>
      </p:sp>
    </p:spTree>
    <p:extLst>
      <p:ext uri="{BB962C8B-B14F-4D97-AF65-F5344CB8AC3E}">
        <p14:creationId xmlns:p14="http://schemas.microsoft.com/office/powerpoint/2010/main" val="30896022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B75A1C-6FDF-42F2-83C1-432B2634C40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97DB1F0-370A-4627-8D58-CEC7EA797A5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7A1FD2A-826B-482D-8ADD-87241195F2D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4EB2C31-55A9-41BE-9A0A-A86FB7AF46C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100F07B-DF60-49A3-97B2-E4670E7CB2A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ABB1F43-4B3F-421E-B60E-A133D2247EF5}"/>
              </a:ext>
            </a:extLst>
          </p:cNvPr>
          <p:cNvSpPr>
            <a:spLocks noGrp="1"/>
          </p:cNvSpPr>
          <p:nvPr>
            <p:ph type="dt" sz="half" idx="10"/>
          </p:nvPr>
        </p:nvSpPr>
        <p:spPr/>
        <p:txBody>
          <a:bodyPr/>
          <a:lstStyle/>
          <a:p>
            <a:fld id="{683D3550-1CFC-4AC6-BC17-1B3877C1B6F8}" type="datetimeFigureOut">
              <a:rPr lang="en-US" smtClean="0"/>
              <a:t>3/8/2022</a:t>
            </a:fld>
            <a:endParaRPr lang="en-US"/>
          </a:p>
        </p:txBody>
      </p:sp>
      <p:sp>
        <p:nvSpPr>
          <p:cNvPr id="8" name="Footer Placeholder 7">
            <a:extLst>
              <a:ext uri="{FF2B5EF4-FFF2-40B4-BE49-F238E27FC236}">
                <a16:creationId xmlns:a16="http://schemas.microsoft.com/office/drawing/2014/main" id="{2A6CE240-3CDF-47B2-99F9-B360792337C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6B2A130-00FA-4C62-A845-4B132E73018C}"/>
              </a:ext>
            </a:extLst>
          </p:cNvPr>
          <p:cNvSpPr>
            <a:spLocks noGrp="1"/>
          </p:cNvSpPr>
          <p:nvPr>
            <p:ph type="sldNum" sz="quarter" idx="12"/>
          </p:nvPr>
        </p:nvSpPr>
        <p:spPr/>
        <p:txBody>
          <a:bodyPr/>
          <a:lstStyle/>
          <a:p>
            <a:fld id="{AFAFC2E4-7E3B-4526-A034-FCB2CDD0DAC4}" type="slidenum">
              <a:rPr lang="en-US" smtClean="0"/>
              <a:t>‹#›</a:t>
            </a:fld>
            <a:endParaRPr lang="en-US"/>
          </a:p>
        </p:txBody>
      </p:sp>
    </p:spTree>
    <p:extLst>
      <p:ext uri="{BB962C8B-B14F-4D97-AF65-F5344CB8AC3E}">
        <p14:creationId xmlns:p14="http://schemas.microsoft.com/office/powerpoint/2010/main" val="13679455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ECE75-BC19-40EB-A489-6BA0BC0D6A4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273ED5C-182B-44C0-B5BF-722F19F18CCB}"/>
              </a:ext>
            </a:extLst>
          </p:cNvPr>
          <p:cNvSpPr>
            <a:spLocks noGrp="1"/>
          </p:cNvSpPr>
          <p:nvPr>
            <p:ph type="dt" sz="half" idx="10"/>
          </p:nvPr>
        </p:nvSpPr>
        <p:spPr/>
        <p:txBody>
          <a:bodyPr/>
          <a:lstStyle/>
          <a:p>
            <a:fld id="{683D3550-1CFC-4AC6-BC17-1B3877C1B6F8}" type="datetimeFigureOut">
              <a:rPr lang="en-US" smtClean="0"/>
              <a:t>3/8/2022</a:t>
            </a:fld>
            <a:endParaRPr lang="en-US"/>
          </a:p>
        </p:txBody>
      </p:sp>
      <p:sp>
        <p:nvSpPr>
          <p:cNvPr id="4" name="Footer Placeholder 3">
            <a:extLst>
              <a:ext uri="{FF2B5EF4-FFF2-40B4-BE49-F238E27FC236}">
                <a16:creationId xmlns:a16="http://schemas.microsoft.com/office/drawing/2014/main" id="{18E73E15-CC45-40B1-81B0-7032B28870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37F39EE-E016-44EB-9C85-D673B94917F8}"/>
              </a:ext>
            </a:extLst>
          </p:cNvPr>
          <p:cNvSpPr>
            <a:spLocks noGrp="1"/>
          </p:cNvSpPr>
          <p:nvPr>
            <p:ph type="sldNum" sz="quarter" idx="12"/>
          </p:nvPr>
        </p:nvSpPr>
        <p:spPr/>
        <p:txBody>
          <a:bodyPr/>
          <a:lstStyle/>
          <a:p>
            <a:fld id="{AFAFC2E4-7E3B-4526-A034-FCB2CDD0DAC4}" type="slidenum">
              <a:rPr lang="en-US" smtClean="0"/>
              <a:t>‹#›</a:t>
            </a:fld>
            <a:endParaRPr lang="en-US"/>
          </a:p>
        </p:txBody>
      </p:sp>
    </p:spTree>
    <p:extLst>
      <p:ext uri="{BB962C8B-B14F-4D97-AF65-F5344CB8AC3E}">
        <p14:creationId xmlns:p14="http://schemas.microsoft.com/office/powerpoint/2010/main" val="3024399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080362B-A201-4ABD-BE4B-82EE2FE9708A}"/>
              </a:ext>
            </a:extLst>
          </p:cNvPr>
          <p:cNvSpPr>
            <a:spLocks noGrp="1"/>
          </p:cNvSpPr>
          <p:nvPr>
            <p:ph type="dt" sz="half" idx="10"/>
          </p:nvPr>
        </p:nvSpPr>
        <p:spPr/>
        <p:txBody>
          <a:bodyPr/>
          <a:lstStyle/>
          <a:p>
            <a:fld id="{683D3550-1CFC-4AC6-BC17-1B3877C1B6F8}" type="datetimeFigureOut">
              <a:rPr lang="en-US" smtClean="0"/>
              <a:t>3/8/2022</a:t>
            </a:fld>
            <a:endParaRPr lang="en-US"/>
          </a:p>
        </p:txBody>
      </p:sp>
      <p:sp>
        <p:nvSpPr>
          <p:cNvPr id="3" name="Footer Placeholder 2">
            <a:extLst>
              <a:ext uri="{FF2B5EF4-FFF2-40B4-BE49-F238E27FC236}">
                <a16:creationId xmlns:a16="http://schemas.microsoft.com/office/drawing/2014/main" id="{28B044EE-3836-4E79-BC0F-E3EA8AE8BD4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148D039-6AE0-4166-A549-8C756488081F}"/>
              </a:ext>
            </a:extLst>
          </p:cNvPr>
          <p:cNvSpPr>
            <a:spLocks noGrp="1"/>
          </p:cNvSpPr>
          <p:nvPr>
            <p:ph type="sldNum" sz="quarter" idx="12"/>
          </p:nvPr>
        </p:nvSpPr>
        <p:spPr/>
        <p:txBody>
          <a:bodyPr/>
          <a:lstStyle/>
          <a:p>
            <a:fld id="{AFAFC2E4-7E3B-4526-A034-FCB2CDD0DAC4}" type="slidenum">
              <a:rPr lang="en-US" smtClean="0"/>
              <a:t>‹#›</a:t>
            </a:fld>
            <a:endParaRPr lang="en-US"/>
          </a:p>
        </p:txBody>
      </p:sp>
    </p:spTree>
    <p:extLst>
      <p:ext uri="{BB962C8B-B14F-4D97-AF65-F5344CB8AC3E}">
        <p14:creationId xmlns:p14="http://schemas.microsoft.com/office/powerpoint/2010/main" val="1076715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B95FE-8A4B-450A-B0A1-278A2986C9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C5F97C4-3397-4B68-BC98-12AB74F8781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10BCA1B-C6AF-4DBF-9364-6FFEB16211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C8EC48-E77E-4290-BBA4-99B3B543CEDE}"/>
              </a:ext>
            </a:extLst>
          </p:cNvPr>
          <p:cNvSpPr>
            <a:spLocks noGrp="1"/>
          </p:cNvSpPr>
          <p:nvPr>
            <p:ph type="dt" sz="half" idx="10"/>
          </p:nvPr>
        </p:nvSpPr>
        <p:spPr/>
        <p:txBody>
          <a:bodyPr/>
          <a:lstStyle/>
          <a:p>
            <a:fld id="{683D3550-1CFC-4AC6-BC17-1B3877C1B6F8}" type="datetimeFigureOut">
              <a:rPr lang="en-US" smtClean="0"/>
              <a:t>3/8/2022</a:t>
            </a:fld>
            <a:endParaRPr lang="en-US"/>
          </a:p>
        </p:txBody>
      </p:sp>
      <p:sp>
        <p:nvSpPr>
          <p:cNvPr id="6" name="Footer Placeholder 5">
            <a:extLst>
              <a:ext uri="{FF2B5EF4-FFF2-40B4-BE49-F238E27FC236}">
                <a16:creationId xmlns:a16="http://schemas.microsoft.com/office/drawing/2014/main" id="{331279EC-2DC3-41DF-9F6B-C6A4C18FEE3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22FF08-8FB6-41CA-A262-77051738EFC2}"/>
              </a:ext>
            </a:extLst>
          </p:cNvPr>
          <p:cNvSpPr>
            <a:spLocks noGrp="1"/>
          </p:cNvSpPr>
          <p:nvPr>
            <p:ph type="sldNum" sz="quarter" idx="12"/>
          </p:nvPr>
        </p:nvSpPr>
        <p:spPr/>
        <p:txBody>
          <a:bodyPr/>
          <a:lstStyle/>
          <a:p>
            <a:fld id="{AFAFC2E4-7E3B-4526-A034-FCB2CDD0DAC4}" type="slidenum">
              <a:rPr lang="en-US" smtClean="0"/>
              <a:t>‹#›</a:t>
            </a:fld>
            <a:endParaRPr lang="en-US"/>
          </a:p>
        </p:txBody>
      </p:sp>
    </p:spTree>
    <p:extLst>
      <p:ext uri="{BB962C8B-B14F-4D97-AF65-F5344CB8AC3E}">
        <p14:creationId xmlns:p14="http://schemas.microsoft.com/office/powerpoint/2010/main" val="20334153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42645-F332-43C1-8FB5-D244FE0FC0F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1786F73-365D-48B2-8E80-02730F13D98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BE460E4-BB98-4B6C-8FB6-A0E142F2FC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AAC69FB-7D04-41FE-8BBB-1CC4A196CA5B}"/>
              </a:ext>
            </a:extLst>
          </p:cNvPr>
          <p:cNvSpPr>
            <a:spLocks noGrp="1"/>
          </p:cNvSpPr>
          <p:nvPr>
            <p:ph type="dt" sz="half" idx="10"/>
          </p:nvPr>
        </p:nvSpPr>
        <p:spPr/>
        <p:txBody>
          <a:bodyPr/>
          <a:lstStyle/>
          <a:p>
            <a:fld id="{683D3550-1CFC-4AC6-BC17-1B3877C1B6F8}" type="datetimeFigureOut">
              <a:rPr lang="en-US" smtClean="0"/>
              <a:t>3/8/2022</a:t>
            </a:fld>
            <a:endParaRPr lang="en-US"/>
          </a:p>
        </p:txBody>
      </p:sp>
      <p:sp>
        <p:nvSpPr>
          <p:cNvPr id="6" name="Footer Placeholder 5">
            <a:extLst>
              <a:ext uri="{FF2B5EF4-FFF2-40B4-BE49-F238E27FC236}">
                <a16:creationId xmlns:a16="http://schemas.microsoft.com/office/drawing/2014/main" id="{45D53B81-75EC-4865-8E34-EBA6E12E1C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19E31B-219A-4C20-8A26-1EE5848B72CD}"/>
              </a:ext>
            </a:extLst>
          </p:cNvPr>
          <p:cNvSpPr>
            <a:spLocks noGrp="1"/>
          </p:cNvSpPr>
          <p:nvPr>
            <p:ph type="sldNum" sz="quarter" idx="12"/>
          </p:nvPr>
        </p:nvSpPr>
        <p:spPr/>
        <p:txBody>
          <a:bodyPr/>
          <a:lstStyle/>
          <a:p>
            <a:fld id="{AFAFC2E4-7E3B-4526-A034-FCB2CDD0DAC4}" type="slidenum">
              <a:rPr lang="en-US" smtClean="0"/>
              <a:t>‹#›</a:t>
            </a:fld>
            <a:endParaRPr lang="en-US"/>
          </a:p>
        </p:txBody>
      </p:sp>
    </p:spTree>
    <p:extLst>
      <p:ext uri="{BB962C8B-B14F-4D97-AF65-F5344CB8AC3E}">
        <p14:creationId xmlns:p14="http://schemas.microsoft.com/office/powerpoint/2010/main" val="25034030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5">
                <a:lumMod val="20000"/>
                <a:lumOff val="8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A3611D0-E343-4498-AF09-3D11B0A9A1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E4101D2-1949-4AF0-B0E5-4869BE29EE2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A968A9-A259-4278-B917-B8CF1486876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3D3550-1CFC-4AC6-BC17-1B3877C1B6F8}" type="datetimeFigureOut">
              <a:rPr lang="en-US" smtClean="0"/>
              <a:t>3/8/2022</a:t>
            </a:fld>
            <a:endParaRPr lang="en-US"/>
          </a:p>
        </p:txBody>
      </p:sp>
      <p:sp>
        <p:nvSpPr>
          <p:cNvPr id="5" name="Footer Placeholder 4">
            <a:extLst>
              <a:ext uri="{FF2B5EF4-FFF2-40B4-BE49-F238E27FC236}">
                <a16:creationId xmlns:a16="http://schemas.microsoft.com/office/drawing/2014/main" id="{87DFD28A-8811-4BEA-A3A6-50383751D2A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1A64529-A535-4CC6-8474-DCE5E8CC064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AFC2E4-7E3B-4526-A034-FCB2CDD0DAC4}" type="slidenum">
              <a:rPr lang="en-US" smtClean="0"/>
              <a:t>‹#›</a:t>
            </a:fld>
            <a:endParaRPr lang="en-US"/>
          </a:p>
        </p:txBody>
      </p:sp>
    </p:spTree>
    <p:extLst>
      <p:ext uri="{BB962C8B-B14F-4D97-AF65-F5344CB8AC3E}">
        <p14:creationId xmlns:p14="http://schemas.microsoft.com/office/powerpoint/2010/main" val="3897501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ww.epa.gov/sites/default/files/2017-10/documents/ws-commercialbuildings-"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energystar.gov/products" TargetMode="External"/><Relationship Id="rId2" Type="http://schemas.openxmlformats.org/officeDocument/2006/relationships/hyperlink" Target="http://www.epa.gov/watersense"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licaponline.com/wpcontent/uploads/2020/08/Groundwater_Quantity_and_Competing_" TargetMode="External"/><Relationship Id="rId2" Type="http://schemas.openxmlformats.org/officeDocument/2006/relationships/hyperlink" Target="https://pubs.usgs.gov/circ/1405/pdf/circ1405.pdf"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C0212-069E-4FA4-A0C8-E9E7FF686DF7}"/>
              </a:ext>
            </a:extLst>
          </p:cNvPr>
          <p:cNvSpPr>
            <a:spLocks noGrp="1"/>
          </p:cNvSpPr>
          <p:nvPr>
            <p:ph type="ctrTitle"/>
          </p:nvPr>
        </p:nvSpPr>
        <p:spPr>
          <a:xfrm>
            <a:off x="1524000" y="1122363"/>
            <a:ext cx="9144000" cy="1882094"/>
          </a:xfrm>
        </p:spPr>
        <p:txBody>
          <a:bodyPr/>
          <a:lstStyle/>
          <a:p>
            <a:r>
              <a:rPr lang="en-US" b="1" dirty="0"/>
              <a:t>Update on Water Treatment </a:t>
            </a:r>
            <a:br>
              <a:rPr lang="en-US" b="1" dirty="0"/>
            </a:br>
            <a:r>
              <a:rPr lang="en-US" b="1" dirty="0"/>
              <a:t>and Conservation</a:t>
            </a:r>
          </a:p>
        </p:txBody>
      </p:sp>
      <p:sp>
        <p:nvSpPr>
          <p:cNvPr id="3" name="Subtitle 2">
            <a:extLst>
              <a:ext uri="{FF2B5EF4-FFF2-40B4-BE49-F238E27FC236}">
                <a16:creationId xmlns:a16="http://schemas.microsoft.com/office/drawing/2014/main" id="{5A23CC20-8263-416B-9112-1D27129D5396}"/>
              </a:ext>
            </a:extLst>
          </p:cNvPr>
          <p:cNvSpPr>
            <a:spLocks noGrp="1"/>
          </p:cNvSpPr>
          <p:nvPr>
            <p:ph type="subTitle" idx="1"/>
          </p:nvPr>
        </p:nvSpPr>
        <p:spPr>
          <a:xfrm>
            <a:off x="1524000" y="2819400"/>
            <a:ext cx="9144000" cy="3170238"/>
          </a:xfrm>
        </p:spPr>
        <p:txBody>
          <a:bodyPr>
            <a:normAutofit/>
          </a:bodyPr>
          <a:lstStyle/>
          <a:p>
            <a:endParaRPr lang="en-US" dirty="0"/>
          </a:p>
          <a:p>
            <a:r>
              <a:rPr lang="en-US" sz="3200" b="1" dirty="0"/>
              <a:t>Elizabeth M. Bailey</a:t>
            </a:r>
          </a:p>
          <a:p>
            <a:endParaRPr lang="en-US" sz="3200" b="1" dirty="0"/>
          </a:p>
          <a:p>
            <a:r>
              <a:rPr lang="en-US" sz="3200" b="1" dirty="0"/>
              <a:t>Garden City Environmental Advisory Board Meeting</a:t>
            </a:r>
          </a:p>
          <a:p>
            <a:r>
              <a:rPr lang="en-US" sz="3200" b="1" dirty="0"/>
              <a:t>Wednesday, February 16, 2022</a:t>
            </a:r>
          </a:p>
        </p:txBody>
      </p:sp>
    </p:spTree>
    <p:extLst>
      <p:ext uri="{BB962C8B-B14F-4D97-AF65-F5344CB8AC3E}">
        <p14:creationId xmlns:p14="http://schemas.microsoft.com/office/powerpoint/2010/main" val="13811115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969DA-D30F-4F12-9EF6-69D7CE54C434}"/>
              </a:ext>
            </a:extLst>
          </p:cNvPr>
          <p:cNvSpPr>
            <a:spLocks noGrp="1"/>
          </p:cNvSpPr>
          <p:nvPr>
            <p:ph type="title"/>
          </p:nvPr>
        </p:nvSpPr>
        <p:spPr/>
        <p:txBody>
          <a:bodyPr/>
          <a:lstStyle/>
          <a:p>
            <a:r>
              <a:rPr lang="en-US" dirty="0"/>
              <a:t>NYS DEC Water Conservation Program</a:t>
            </a:r>
          </a:p>
        </p:txBody>
      </p:sp>
      <p:sp>
        <p:nvSpPr>
          <p:cNvPr id="3" name="Content Placeholder 2">
            <a:extLst>
              <a:ext uri="{FF2B5EF4-FFF2-40B4-BE49-F238E27FC236}">
                <a16:creationId xmlns:a16="http://schemas.microsoft.com/office/drawing/2014/main" id="{2AF6A5BF-19D7-43FF-AFF7-009A1636D581}"/>
              </a:ext>
            </a:extLst>
          </p:cNvPr>
          <p:cNvSpPr>
            <a:spLocks noGrp="1"/>
          </p:cNvSpPr>
          <p:nvPr>
            <p:ph idx="1"/>
          </p:nvPr>
        </p:nvSpPr>
        <p:spPr/>
        <p:txBody>
          <a:bodyPr>
            <a:normAutofit fontScale="62500" lnSpcReduction="20000"/>
          </a:bodyPr>
          <a:lstStyle/>
          <a:p>
            <a:pPr marL="0" indent="0">
              <a:buNone/>
            </a:pPr>
            <a:r>
              <a:rPr lang="en-US" dirty="0"/>
              <a:t>In 2016, NYS DEC requested that LI water suppliers reduce their peak season </a:t>
            </a:r>
            <a:r>
              <a:rPr lang="en-US" dirty="0" err="1"/>
              <a:t>pumpage</a:t>
            </a:r>
            <a:r>
              <a:rPr lang="en-US" dirty="0"/>
              <a:t> by 15% over the next few years and submit annual reports on their progress.</a:t>
            </a:r>
          </a:p>
          <a:p>
            <a:pPr marL="0" indent="0">
              <a:buNone/>
            </a:pPr>
            <a:r>
              <a:rPr lang="en-US" dirty="0"/>
              <a:t>Things water suppliers are doing to meet this goal:</a:t>
            </a:r>
          </a:p>
          <a:p>
            <a:pPr marL="0" indent="0">
              <a:buNone/>
            </a:pPr>
            <a:r>
              <a:rPr lang="en-US" dirty="0"/>
              <a:t>Installing new meters and infrastructure. </a:t>
            </a:r>
          </a:p>
          <a:p>
            <a:pPr marL="0" indent="0">
              <a:buNone/>
            </a:pPr>
            <a:r>
              <a:rPr lang="en-US" dirty="0"/>
              <a:t>	Old meters can be inaccurate at low flow rates.</a:t>
            </a:r>
          </a:p>
          <a:p>
            <a:pPr marL="0" indent="0">
              <a:buNone/>
            </a:pPr>
            <a:r>
              <a:rPr lang="en-US" dirty="0"/>
              <a:t>	AMR (automated meter reading) – read meter remotely.  (AMI is better for conservation   </a:t>
            </a:r>
          </a:p>
          <a:p>
            <a:pPr marL="0" indent="0">
              <a:buNone/>
            </a:pPr>
            <a:r>
              <a:rPr lang="en-US" dirty="0"/>
              <a:t>                 efforts.)</a:t>
            </a:r>
          </a:p>
          <a:p>
            <a:pPr marL="0" indent="0">
              <a:buNone/>
            </a:pPr>
            <a:r>
              <a:rPr lang="en-US" dirty="0"/>
              <a:t>	AMI (advanced metering infrastructure). Get readings in real time.  Notify customer if leak </a:t>
            </a:r>
          </a:p>
          <a:p>
            <a:pPr marL="0" indent="0">
              <a:buNone/>
            </a:pPr>
            <a:r>
              <a:rPr lang="en-US" dirty="0"/>
              <a:t>                 is detected (meter runs continuously for some period of time).   Offer </a:t>
            </a:r>
            <a:r>
              <a:rPr lang="en-US" dirty="0" err="1"/>
              <a:t>EyeOnWater</a:t>
            </a:r>
            <a:r>
              <a:rPr lang="en-US" dirty="0"/>
              <a:t> App or </a:t>
            </a:r>
          </a:p>
          <a:p>
            <a:pPr marL="0" indent="0">
              <a:buNone/>
            </a:pPr>
            <a:r>
              <a:rPr lang="en-US" dirty="0"/>
              <a:t>                 similar – customers can quickly track their water usage. </a:t>
            </a:r>
          </a:p>
          <a:p>
            <a:pPr marL="0" indent="0">
              <a:buNone/>
            </a:pPr>
            <a:r>
              <a:rPr lang="en-US" dirty="0"/>
              <a:t>Leak checking their infrastructure.</a:t>
            </a:r>
          </a:p>
          <a:p>
            <a:pPr marL="0" indent="0">
              <a:buNone/>
            </a:pPr>
            <a:r>
              <a:rPr lang="en-US" dirty="0"/>
              <a:t>Encouraging installation of smart sprinklers and water efficient toilets, showerheads and appliances.</a:t>
            </a:r>
          </a:p>
          <a:p>
            <a:pPr marL="0" indent="0">
              <a:buNone/>
            </a:pPr>
            <a:r>
              <a:rPr lang="en-US" dirty="0"/>
              <a:t>Working with their 10 largest water consumers to reduce consumption.</a:t>
            </a:r>
          </a:p>
          <a:p>
            <a:pPr marL="0" indent="0">
              <a:buNone/>
            </a:pPr>
            <a:r>
              <a:rPr lang="en-US" dirty="0"/>
              <a:t>Rate structure modification: Tiered rate structures: the more water consumed, the higher the cost per gallon.</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3622020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C585B-6C9D-445D-B3B6-45C40CE91B31}"/>
              </a:ext>
            </a:extLst>
          </p:cNvPr>
          <p:cNvSpPr>
            <a:spLocks noGrp="1"/>
          </p:cNvSpPr>
          <p:nvPr>
            <p:ph type="title"/>
          </p:nvPr>
        </p:nvSpPr>
        <p:spPr/>
        <p:txBody>
          <a:bodyPr/>
          <a:lstStyle/>
          <a:p>
            <a:pPr algn="ctr"/>
            <a:r>
              <a:rPr lang="en-US" b="1" dirty="0"/>
              <a:t>Nassau County Actions</a:t>
            </a:r>
          </a:p>
        </p:txBody>
      </p:sp>
      <p:sp>
        <p:nvSpPr>
          <p:cNvPr id="3" name="Content Placeholder 2">
            <a:extLst>
              <a:ext uri="{FF2B5EF4-FFF2-40B4-BE49-F238E27FC236}">
                <a16:creationId xmlns:a16="http://schemas.microsoft.com/office/drawing/2014/main" id="{18788BE0-AC98-4B8D-99FE-F6BBF5E4AD0A}"/>
              </a:ext>
            </a:extLst>
          </p:cNvPr>
          <p:cNvSpPr>
            <a:spLocks noGrp="1"/>
          </p:cNvSpPr>
          <p:nvPr>
            <p:ph idx="1"/>
          </p:nvPr>
        </p:nvSpPr>
        <p:spPr/>
        <p:txBody>
          <a:bodyPr>
            <a:normAutofit fontScale="62500" lnSpcReduction="20000"/>
          </a:bodyPr>
          <a:lstStyle/>
          <a:p>
            <a:pPr marL="0" indent="0">
              <a:buNone/>
            </a:pPr>
            <a:r>
              <a:rPr lang="en-US" b="1" dirty="0"/>
              <a:t>Water Conservation Ordinances </a:t>
            </a:r>
          </a:p>
          <a:p>
            <a:pPr marL="0" indent="0">
              <a:buNone/>
            </a:pPr>
            <a:r>
              <a:rPr lang="en-US" dirty="0"/>
              <a:t>248-A-1987: </a:t>
            </a:r>
          </a:p>
          <a:p>
            <a:pPr marL="0" indent="0">
              <a:buNone/>
            </a:pPr>
            <a:r>
              <a:rPr lang="en-US" dirty="0"/>
              <a:t>	Restricts days and hours of irrigation to every other day, not during the </a:t>
            </a:r>
          </a:p>
          <a:p>
            <a:pPr marL="0" indent="0">
              <a:buNone/>
            </a:pPr>
            <a:r>
              <a:rPr lang="en-US" dirty="0"/>
              <a:t>                 hottest hours of the day.</a:t>
            </a:r>
          </a:p>
          <a:p>
            <a:pPr marL="0" indent="0">
              <a:buNone/>
            </a:pPr>
            <a:r>
              <a:rPr lang="en-US" dirty="0"/>
              <a:t>	Prohibits hosing of sidewalks and driveways.</a:t>
            </a:r>
          </a:p>
          <a:p>
            <a:pPr marL="0" indent="0">
              <a:buNone/>
            </a:pPr>
            <a:r>
              <a:rPr lang="en-US" dirty="0"/>
              <a:t>	Requires shut-off valves on hoses.</a:t>
            </a:r>
          </a:p>
          <a:p>
            <a:pPr marL="0" indent="0">
              <a:buNone/>
            </a:pPr>
            <a:r>
              <a:rPr lang="en-US" dirty="0"/>
              <a:t>Amended 181-2016:</a:t>
            </a:r>
          </a:p>
          <a:p>
            <a:pPr marL="0" indent="0">
              <a:buNone/>
            </a:pPr>
            <a:r>
              <a:rPr lang="en-US" dirty="0"/>
              <a:t>	Requires sensors on irrigation systems to shut them off during rain events.</a:t>
            </a:r>
          </a:p>
          <a:p>
            <a:pPr marL="0" indent="0">
              <a:buNone/>
            </a:pPr>
            <a:r>
              <a:rPr lang="en-US" b="1" dirty="0"/>
              <a:t>Five-Year Conservation Program approved unanimously by NC Legislature last year</a:t>
            </a:r>
          </a:p>
          <a:p>
            <a:pPr marL="0" indent="0">
              <a:buNone/>
            </a:pPr>
            <a:r>
              <a:rPr lang="en-US" dirty="0"/>
              <a:t>                We are waiting for implementation of this program by the new county administration.</a:t>
            </a:r>
          </a:p>
          <a:p>
            <a:pPr marL="0" indent="0">
              <a:buNone/>
            </a:pPr>
            <a:r>
              <a:rPr lang="en-US" b="1" dirty="0"/>
              <a:t>Smart Sprinkler Rebate Program</a:t>
            </a:r>
          </a:p>
          <a:p>
            <a:pPr marL="0" indent="0">
              <a:buNone/>
            </a:pPr>
            <a:r>
              <a:rPr lang="en-US" dirty="0"/>
              <a:t>                Nassau County rebate program for purchases of smart sprinklers. If you install one, you  </a:t>
            </a:r>
          </a:p>
          <a:p>
            <a:pPr marL="0" indent="0">
              <a:buNone/>
            </a:pPr>
            <a:r>
              <a:rPr lang="en-US" dirty="0"/>
              <a:t>                may be eligible for a rebate. </a:t>
            </a:r>
            <a:r>
              <a:rPr lang="en-US" u="sng" dirty="0">
                <a:solidFill>
                  <a:srgbClr val="0070C0"/>
                </a:solidFill>
              </a:rPr>
              <a:t>www.nassaucountyny.gov/1547/consumer-affairs</a:t>
            </a:r>
          </a:p>
          <a:p>
            <a:pPr marL="0" indent="0">
              <a:buNone/>
            </a:pPr>
            <a:endParaRPr lang="en-US" b="1"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3572931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E2E62-D1EC-4905-825E-E650544F83F6}"/>
              </a:ext>
            </a:extLst>
          </p:cNvPr>
          <p:cNvSpPr>
            <a:spLocks noGrp="1"/>
          </p:cNvSpPr>
          <p:nvPr>
            <p:ph type="title"/>
          </p:nvPr>
        </p:nvSpPr>
        <p:spPr/>
        <p:txBody>
          <a:bodyPr>
            <a:normAutofit/>
          </a:bodyPr>
          <a:lstStyle/>
          <a:p>
            <a:pPr algn="ctr"/>
            <a:r>
              <a:rPr lang="en-US" b="1" dirty="0"/>
              <a:t>Town of Hempstead Is Offering</a:t>
            </a:r>
            <a:br>
              <a:rPr lang="en-US" b="1" dirty="0"/>
            </a:br>
            <a:r>
              <a:rPr lang="en-US" b="1" dirty="0"/>
              <a:t>Free Water Conservation Kits</a:t>
            </a:r>
          </a:p>
        </p:txBody>
      </p:sp>
      <p:sp>
        <p:nvSpPr>
          <p:cNvPr id="3" name="Content Placeholder 2">
            <a:extLst>
              <a:ext uri="{FF2B5EF4-FFF2-40B4-BE49-F238E27FC236}">
                <a16:creationId xmlns:a16="http://schemas.microsoft.com/office/drawing/2014/main" id="{640D84D0-1913-4D10-B3FF-D5E0C733F5D0}"/>
              </a:ext>
            </a:extLst>
          </p:cNvPr>
          <p:cNvSpPr>
            <a:spLocks noGrp="1"/>
          </p:cNvSpPr>
          <p:nvPr>
            <p:ph idx="1"/>
          </p:nvPr>
        </p:nvSpPr>
        <p:spPr/>
        <p:txBody>
          <a:bodyPr>
            <a:normAutofit fontScale="92500" lnSpcReduction="10000"/>
          </a:bodyPr>
          <a:lstStyle/>
          <a:p>
            <a:pPr marL="0" indent="0">
              <a:buNone/>
            </a:pPr>
            <a:r>
              <a:rPr lang="en-US" sz="3200" b="1" dirty="0"/>
              <a:t>You can obtain one at:</a:t>
            </a:r>
          </a:p>
          <a:p>
            <a:pPr marL="0" indent="0">
              <a:buNone/>
            </a:pPr>
            <a:r>
              <a:rPr lang="en-US" sz="3200" b="1" dirty="0"/>
              <a:t>Town of Hempstead Department of Water Office</a:t>
            </a:r>
          </a:p>
          <a:p>
            <a:pPr marL="0" indent="0">
              <a:buNone/>
            </a:pPr>
            <a:r>
              <a:rPr lang="en-US" sz="3200" b="1" dirty="0"/>
              <a:t>1995 Prospect Ave, East Meadow</a:t>
            </a:r>
          </a:p>
          <a:p>
            <a:pPr marL="0" indent="0">
              <a:buNone/>
            </a:pPr>
            <a:r>
              <a:rPr lang="en-US" sz="3200" b="1" dirty="0"/>
              <a:t>Contains:  -booklet of water saving tips for your home</a:t>
            </a:r>
          </a:p>
          <a:p>
            <a:pPr marL="0" indent="0">
              <a:buNone/>
            </a:pPr>
            <a:r>
              <a:rPr lang="en-US" sz="3200" b="1" dirty="0"/>
              <a:t>                   -two tablets for detecting leaking toilets</a:t>
            </a:r>
          </a:p>
          <a:p>
            <a:pPr marL="0" indent="0">
              <a:buNone/>
            </a:pPr>
            <a:r>
              <a:rPr lang="en-US" sz="3200" b="1" dirty="0"/>
              <a:t>                   -drip cup calibrated in gpd, </a:t>
            </a:r>
            <a:r>
              <a:rPr lang="en-US" sz="3200" b="1" dirty="0" err="1"/>
              <a:t>gpy</a:t>
            </a:r>
            <a:r>
              <a:rPr lang="en-US" sz="3200" b="1" dirty="0"/>
              <a:t>, </a:t>
            </a:r>
            <a:r>
              <a:rPr lang="en-US" sz="3200" b="1" dirty="0" err="1"/>
              <a:t>lpd</a:t>
            </a:r>
            <a:r>
              <a:rPr lang="en-US" sz="3200" b="1" dirty="0"/>
              <a:t> &amp; </a:t>
            </a:r>
            <a:r>
              <a:rPr lang="en-US" sz="3200" b="1" dirty="0" err="1"/>
              <a:t>lpy</a:t>
            </a:r>
            <a:endParaRPr lang="en-US" sz="3200" b="1" dirty="0"/>
          </a:p>
          <a:p>
            <a:pPr marL="0" indent="0">
              <a:buNone/>
            </a:pPr>
            <a:endParaRPr lang="en-US" sz="3200" b="1" dirty="0"/>
          </a:p>
          <a:p>
            <a:pPr marL="0" indent="0">
              <a:buNone/>
            </a:pPr>
            <a:r>
              <a:rPr lang="en-US" sz="3200" b="1" dirty="0"/>
              <a:t>(Actually you don’t need a tablet to check for a leaking toilet.  Using a few drops of food coloring will work just as well.)</a:t>
            </a:r>
          </a:p>
          <a:p>
            <a:pPr marL="0" indent="0">
              <a:buNone/>
            </a:pPr>
            <a:endParaRPr lang="en-US" dirty="0"/>
          </a:p>
        </p:txBody>
      </p:sp>
    </p:spTree>
    <p:extLst>
      <p:ext uri="{BB962C8B-B14F-4D97-AF65-F5344CB8AC3E}">
        <p14:creationId xmlns:p14="http://schemas.microsoft.com/office/powerpoint/2010/main" val="3303222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0A178-6A99-42B6-93C1-6FAC506799C3}"/>
              </a:ext>
            </a:extLst>
          </p:cNvPr>
          <p:cNvSpPr>
            <a:spLocks noGrp="1"/>
          </p:cNvSpPr>
          <p:nvPr>
            <p:ph type="title"/>
          </p:nvPr>
        </p:nvSpPr>
        <p:spPr/>
        <p:txBody>
          <a:bodyPr/>
          <a:lstStyle/>
          <a:p>
            <a:pPr algn="ctr"/>
            <a:r>
              <a:rPr lang="en-US" b="1" dirty="0"/>
              <a:t>How To Reduce Outdoor Water Consumption</a:t>
            </a:r>
          </a:p>
        </p:txBody>
      </p:sp>
      <p:sp>
        <p:nvSpPr>
          <p:cNvPr id="3" name="Content Placeholder 2">
            <a:extLst>
              <a:ext uri="{FF2B5EF4-FFF2-40B4-BE49-F238E27FC236}">
                <a16:creationId xmlns:a16="http://schemas.microsoft.com/office/drawing/2014/main" id="{B4008025-32B3-4C4E-8EEE-54E1ABF20D78}"/>
              </a:ext>
            </a:extLst>
          </p:cNvPr>
          <p:cNvSpPr>
            <a:spLocks noGrp="1"/>
          </p:cNvSpPr>
          <p:nvPr>
            <p:ph idx="1"/>
          </p:nvPr>
        </p:nvSpPr>
        <p:spPr/>
        <p:txBody>
          <a:bodyPr>
            <a:normAutofit/>
          </a:bodyPr>
          <a:lstStyle/>
          <a:p>
            <a:r>
              <a:rPr lang="en-US" dirty="0"/>
              <a:t>Plant native vegetation, which usually requires less water. </a:t>
            </a:r>
          </a:p>
          <a:p>
            <a:r>
              <a:rPr lang="en-US" dirty="0"/>
              <a:t>Lawn: use a grass type that is drought tolerant.  The Scotts Turf Builder website lists tall fescue first in its list of drought-tolerant grasses for the northern portions of the USA.</a:t>
            </a:r>
          </a:p>
          <a:p>
            <a:r>
              <a:rPr lang="en-US" dirty="0"/>
              <a:t>Need advice? Talk to your landscaper or the Cornell Cooperative Extension on Merrick Ave in East Meadow.</a:t>
            </a:r>
          </a:p>
          <a:p>
            <a:r>
              <a:rPr lang="en-US" dirty="0"/>
              <a:t>Irrigation system: install a smart controller (smart sprinkler) that doesn’t mindlessly water every other day whether it needs to or not.  Especially during the “shoulder” months such as May, when it is not as hot, this can save significant amounts of water (and money). </a:t>
            </a:r>
          </a:p>
        </p:txBody>
      </p:sp>
    </p:spTree>
    <p:extLst>
      <p:ext uri="{BB962C8B-B14F-4D97-AF65-F5344CB8AC3E}">
        <p14:creationId xmlns:p14="http://schemas.microsoft.com/office/powerpoint/2010/main" val="2497800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E11D7-2A3B-4DF2-AA83-3BB71EB7BC55}"/>
              </a:ext>
            </a:extLst>
          </p:cNvPr>
          <p:cNvSpPr>
            <a:spLocks noGrp="1"/>
          </p:cNvSpPr>
          <p:nvPr>
            <p:ph type="title"/>
          </p:nvPr>
        </p:nvSpPr>
        <p:spPr/>
        <p:txBody>
          <a:bodyPr/>
          <a:lstStyle/>
          <a:p>
            <a:pPr algn="ctr"/>
            <a:r>
              <a:rPr lang="en-US" b="1" dirty="0"/>
              <a:t>Indoor Water Conservation #1</a:t>
            </a:r>
          </a:p>
        </p:txBody>
      </p:sp>
      <p:graphicFrame>
        <p:nvGraphicFramePr>
          <p:cNvPr id="4" name="Content Placeholder 3">
            <a:extLst>
              <a:ext uri="{FF2B5EF4-FFF2-40B4-BE49-F238E27FC236}">
                <a16:creationId xmlns:a16="http://schemas.microsoft.com/office/drawing/2014/main" id="{36A22400-0E22-47CD-A70A-7C74C7232CDD}"/>
              </a:ext>
            </a:extLst>
          </p:cNvPr>
          <p:cNvGraphicFramePr>
            <a:graphicFrameLocks noGrp="1"/>
          </p:cNvGraphicFramePr>
          <p:nvPr>
            <p:ph idx="1"/>
            <p:extLst>
              <p:ext uri="{D42A27DB-BD31-4B8C-83A1-F6EECF244321}">
                <p14:modId xmlns:p14="http://schemas.microsoft.com/office/powerpoint/2010/main" val="2240666293"/>
              </p:ext>
            </p:extLst>
          </p:nvPr>
        </p:nvGraphicFramePr>
        <p:xfrm>
          <a:off x="838200" y="1839686"/>
          <a:ext cx="10591800" cy="4798033"/>
        </p:xfrm>
        <a:graphic>
          <a:graphicData uri="http://schemas.openxmlformats.org/drawingml/2006/table">
            <a:tbl>
              <a:tblPr firstRow="1" firstCol="1" bandRow="1">
                <a:tableStyleId>{5C22544A-7EE6-4342-B048-85BDC9FD1C3A}</a:tableStyleId>
              </a:tblPr>
              <a:tblGrid>
                <a:gridCol w="3485666">
                  <a:extLst>
                    <a:ext uri="{9D8B030D-6E8A-4147-A177-3AD203B41FA5}">
                      <a16:colId xmlns:a16="http://schemas.microsoft.com/office/drawing/2014/main" val="2730786994"/>
                    </a:ext>
                  </a:extLst>
                </a:gridCol>
                <a:gridCol w="1067109">
                  <a:extLst>
                    <a:ext uri="{9D8B030D-6E8A-4147-A177-3AD203B41FA5}">
                      <a16:colId xmlns:a16="http://schemas.microsoft.com/office/drawing/2014/main" val="1711198936"/>
                    </a:ext>
                  </a:extLst>
                </a:gridCol>
                <a:gridCol w="1064845">
                  <a:extLst>
                    <a:ext uri="{9D8B030D-6E8A-4147-A177-3AD203B41FA5}">
                      <a16:colId xmlns:a16="http://schemas.microsoft.com/office/drawing/2014/main" val="17908659"/>
                    </a:ext>
                  </a:extLst>
                </a:gridCol>
                <a:gridCol w="1517969">
                  <a:extLst>
                    <a:ext uri="{9D8B030D-6E8A-4147-A177-3AD203B41FA5}">
                      <a16:colId xmlns:a16="http://schemas.microsoft.com/office/drawing/2014/main" val="3418685713"/>
                    </a:ext>
                  </a:extLst>
                </a:gridCol>
                <a:gridCol w="1477187">
                  <a:extLst>
                    <a:ext uri="{9D8B030D-6E8A-4147-A177-3AD203B41FA5}">
                      <a16:colId xmlns:a16="http://schemas.microsoft.com/office/drawing/2014/main" val="897248485"/>
                    </a:ext>
                  </a:extLst>
                </a:gridCol>
                <a:gridCol w="1979024">
                  <a:extLst>
                    <a:ext uri="{9D8B030D-6E8A-4147-A177-3AD203B41FA5}">
                      <a16:colId xmlns:a16="http://schemas.microsoft.com/office/drawing/2014/main" val="2977458113"/>
                    </a:ext>
                  </a:extLst>
                </a:gridCol>
              </a:tblGrid>
              <a:tr h="301862">
                <a:tc gridSpan="6">
                  <a:txBody>
                    <a:bodyPr/>
                    <a:lstStyle/>
                    <a:p>
                      <a:pPr marL="0" marR="0" algn="ctr">
                        <a:lnSpc>
                          <a:spcPct val="107000"/>
                        </a:lnSpc>
                        <a:spcBef>
                          <a:spcPts val="0"/>
                        </a:spcBef>
                        <a:spcAft>
                          <a:spcPts val="0"/>
                        </a:spcAft>
                      </a:pPr>
                      <a:r>
                        <a:rPr lang="en-US" sz="2400">
                          <a:effectLst/>
                        </a:rPr>
                        <a:t>Water Usage for Bathroom Fixtures</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315887002"/>
                  </a:ext>
                </a:extLst>
              </a:tr>
              <a:tr h="1565184">
                <a:tc>
                  <a:txBody>
                    <a:bodyPr/>
                    <a:lstStyle/>
                    <a:p>
                      <a:pPr marL="0" marR="0">
                        <a:lnSpc>
                          <a:spcPct val="107000"/>
                        </a:lnSpc>
                        <a:spcBef>
                          <a:spcPts val="0"/>
                        </a:spcBef>
                        <a:spcAft>
                          <a:spcPts val="0"/>
                        </a:spcAft>
                      </a:pPr>
                      <a:r>
                        <a:rPr lang="en-US" sz="2400" dirty="0">
                          <a:effectLst/>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400">
                          <a:effectLst/>
                        </a:rPr>
                        <a:t>Pre-1950</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400">
                          <a:effectLst/>
                        </a:rPr>
                        <a:t>1950-1980</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400">
                          <a:effectLst/>
                        </a:rPr>
                        <a:t>Pre-Energy Policy Act (1992)</a:t>
                      </a:r>
                    </a:p>
                    <a:p>
                      <a:pPr marL="0" marR="0">
                        <a:lnSpc>
                          <a:spcPct val="107000"/>
                        </a:lnSpc>
                        <a:spcBef>
                          <a:spcPts val="0"/>
                        </a:spcBef>
                        <a:spcAft>
                          <a:spcPts val="0"/>
                        </a:spcAft>
                      </a:pPr>
                      <a:r>
                        <a:rPr lang="en-US" sz="2400">
                          <a:effectLst/>
                        </a:rPr>
                        <a:t>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400">
                          <a:effectLst/>
                        </a:rPr>
                        <a:t>Post EP Act (1992)</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400">
                          <a:effectLst/>
                        </a:rPr>
                        <a:t>WaterSense</a:t>
                      </a:r>
                    </a:p>
                    <a:p>
                      <a:pPr marL="0" marR="0">
                        <a:lnSpc>
                          <a:spcPct val="107000"/>
                        </a:lnSpc>
                        <a:spcBef>
                          <a:spcPts val="0"/>
                        </a:spcBef>
                        <a:spcAft>
                          <a:spcPts val="0"/>
                        </a:spcAft>
                      </a:pPr>
                      <a:r>
                        <a:rPr lang="en-US" sz="2400">
                          <a:effectLst/>
                        </a:rPr>
                        <a:t>Requirement</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36057242"/>
                  </a:ext>
                </a:extLst>
              </a:tr>
              <a:tr h="301862">
                <a:tc>
                  <a:txBody>
                    <a:bodyPr/>
                    <a:lstStyle/>
                    <a:p>
                      <a:pPr marL="0" marR="0">
                        <a:lnSpc>
                          <a:spcPct val="107000"/>
                        </a:lnSpc>
                        <a:spcBef>
                          <a:spcPts val="0"/>
                        </a:spcBef>
                        <a:spcAft>
                          <a:spcPts val="0"/>
                        </a:spcAft>
                      </a:pPr>
                      <a:r>
                        <a:rPr lang="en-US" sz="2400">
                          <a:effectLst/>
                        </a:rPr>
                        <a:t>Tank-type Toilet (gpf)</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400">
                          <a:effectLst/>
                        </a:rPr>
                        <a:t>7*</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400">
                          <a:effectLst/>
                        </a:rPr>
                        <a:t>5*</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400">
                          <a:effectLst/>
                        </a:rPr>
                        <a:t>3.5 to 5</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400">
                          <a:effectLst/>
                        </a:rPr>
                        <a:t>1.6</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400">
                          <a:effectLst/>
                        </a:rPr>
                        <a:t>1.28</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24519148"/>
                  </a:ext>
                </a:extLst>
              </a:tr>
              <a:tr h="301862">
                <a:tc>
                  <a:txBody>
                    <a:bodyPr/>
                    <a:lstStyle/>
                    <a:p>
                      <a:pPr marL="0" marR="0">
                        <a:lnSpc>
                          <a:spcPct val="107000"/>
                        </a:lnSpc>
                        <a:spcBef>
                          <a:spcPts val="0"/>
                        </a:spcBef>
                        <a:spcAft>
                          <a:spcPts val="0"/>
                        </a:spcAft>
                      </a:pPr>
                      <a:r>
                        <a:rPr lang="en-US" sz="2400">
                          <a:effectLst/>
                        </a:rPr>
                        <a:t>Showerhead (gpm)</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400">
                          <a:effectLst/>
                        </a:rPr>
                        <a:t>3-6*</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400">
                          <a:effectLst/>
                        </a:rPr>
                        <a:t>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400">
                          <a:effectLst/>
                        </a:rPr>
                        <a:t>3 to 5</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400">
                          <a:effectLst/>
                        </a:rPr>
                        <a:t>2.5</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400">
                          <a:effectLst/>
                        </a:rPr>
                        <a:t>2.0</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09415762"/>
                  </a:ext>
                </a:extLst>
              </a:tr>
              <a:tr h="617694">
                <a:tc>
                  <a:txBody>
                    <a:bodyPr/>
                    <a:lstStyle/>
                    <a:p>
                      <a:pPr marL="0" marR="0">
                        <a:lnSpc>
                          <a:spcPct val="107000"/>
                        </a:lnSpc>
                        <a:spcBef>
                          <a:spcPts val="0"/>
                        </a:spcBef>
                        <a:spcAft>
                          <a:spcPts val="0"/>
                        </a:spcAft>
                      </a:pPr>
                      <a:r>
                        <a:rPr lang="en-US" sz="2400">
                          <a:effectLst/>
                        </a:rPr>
                        <a:t>Bathroom sink faucet (gpm)</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2400" dirty="0">
                          <a:effectLst/>
                        </a:rPr>
                        <a:t> </a:t>
                      </a:r>
                      <a:r>
                        <a:rPr lang="en-US" sz="2400" dirty="0">
                          <a:effectLst/>
                          <a:latin typeface="Calibri" panose="020F0502020204030204" pitchFamily="34" charset="0"/>
                          <a:ea typeface="Calibri" panose="020F0502020204030204" pitchFamily="34" charset="0"/>
                          <a:cs typeface="Times New Roman" panose="02020603050405020304" pitchFamily="18" charset="0"/>
                        </a:rPr>
                        <a:t>3-7**</a:t>
                      </a:r>
                    </a:p>
                    <a:p>
                      <a:pPr marL="0" marR="0">
                        <a:lnSpc>
                          <a:spcPct val="107000"/>
                        </a:lnSpc>
                        <a:spcBef>
                          <a:spcPts val="0"/>
                        </a:spcBef>
                        <a:spcAft>
                          <a:spcPts val="0"/>
                        </a:spcAft>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400">
                          <a:effectLst/>
                        </a:rPr>
                        <a:t>Up to 2.5</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400">
                          <a:effectLst/>
                        </a:rPr>
                        <a:t>2.2</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400" dirty="0">
                          <a:effectLst/>
                        </a:rPr>
                        <a:t>1.5</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50803839"/>
                  </a:ext>
                </a:extLst>
              </a:tr>
              <a:tr h="1320250">
                <a:tc gridSpan="6">
                  <a:txBody>
                    <a:bodyPr/>
                    <a:lstStyle/>
                    <a:p>
                      <a:pPr marL="0" marR="0">
                        <a:lnSpc>
                          <a:spcPct val="107000"/>
                        </a:lnSpc>
                        <a:spcBef>
                          <a:spcPts val="0"/>
                        </a:spcBef>
                        <a:spcAft>
                          <a:spcPts val="0"/>
                        </a:spcAft>
                      </a:pPr>
                      <a:r>
                        <a:rPr lang="en-US" sz="1800" dirty="0">
                          <a:effectLst/>
                        </a:rPr>
                        <a:t>Source:  EPA Water Efficiency Management Guide, https://www.epa.gov/sites/default/files/2017-12/documents/ws-commercialbuildings-waterscore-bathroom-resource-guide.pdf, November 2017.</a:t>
                      </a:r>
                    </a:p>
                    <a:p>
                      <a:pPr marL="0" marR="0">
                        <a:lnSpc>
                          <a:spcPct val="107000"/>
                        </a:lnSpc>
                        <a:spcBef>
                          <a:spcPts val="0"/>
                        </a:spcBef>
                        <a:spcAft>
                          <a:spcPts val="0"/>
                        </a:spcAft>
                      </a:pPr>
                      <a:r>
                        <a:rPr lang="en-US" sz="1800" dirty="0">
                          <a:effectLst/>
                        </a:rPr>
                        <a:t>*2016 reports to DEC that were prepared by D &amp; B Engineers and Architects, PC.</a:t>
                      </a:r>
                    </a:p>
                    <a:p>
                      <a:pPr marL="0" marR="0">
                        <a:lnSpc>
                          <a:spcPct val="107000"/>
                        </a:lnSpc>
                        <a:spcBef>
                          <a:spcPts val="0"/>
                        </a:spcBef>
                        <a:spcAft>
                          <a:spcPts val="0"/>
                        </a:spcAft>
                      </a:pPr>
                      <a:r>
                        <a:rPr lang="en-US" sz="1800" dirty="0">
                          <a:effectLst/>
                        </a:rPr>
                        <a:t>**https://www.epa.gov/sites/default/files/2017-01/documents/ws-products-support-statement-faucets.pdf</a:t>
                      </a:r>
                    </a:p>
                    <a:p>
                      <a:pPr marL="0" marR="0">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14395918"/>
                  </a:ext>
                </a:extLst>
              </a:tr>
            </a:tbl>
          </a:graphicData>
        </a:graphic>
      </p:graphicFrame>
      <p:sp>
        <p:nvSpPr>
          <p:cNvPr id="5" name="TextBox 4">
            <a:extLst>
              <a:ext uri="{FF2B5EF4-FFF2-40B4-BE49-F238E27FC236}">
                <a16:creationId xmlns:a16="http://schemas.microsoft.com/office/drawing/2014/main" id="{73DBA0B7-59A6-4ACD-991B-E86D449AE8A1}"/>
              </a:ext>
            </a:extLst>
          </p:cNvPr>
          <p:cNvSpPr txBox="1"/>
          <p:nvPr/>
        </p:nvSpPr>
        <p:spPr>
          <a:xfrm>
            <a:off x="838201" y="2253344"/>
            <a:ext cx="3537856" cy="1569660"/>
          </a:xfrm>
          <a:prstGeom prst="rect">
            <a:avLst/>
          </a:prstGeom>
          <a:noFill/>
        </p:spPr>
        <p:txBody>
          <a:bodyPr wrap="square" rtlCol="0">
            <a:spAutoFit/>
          </a:bodyPr>
          <a:lstStyle/>
          <a:p>
            <a:r>
              <a:rPr lang="en-US" sz="2400" b="1" dirty="0">
                <a:solidFill>
                  <a:schemeClr val="bg1"/>
                </a:solidFill>
              </a:rPr>
              <a:t>Typical residence with old fixtures: highest indoor water usage is probably due to toilets.</a:t>
            </a:r>
          </a:p>
        </p:txBody>
      </p:sp>
    </p:spTree>
    <p:extLst>
      <p:ext uri="{BB962C8B-B14F-4D97-AF65-F5344CB8AC3E}">
        <p14:creationId xmlns:p14="http://schemas.microsoft.com/office/powerpoint/2010/main" val="42537971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2350D-862D-49F6-B509-ADABD1707FDA}"/>
              </a:ext>
            </a:extLst>
          </p:cNvPr>
          <p:cNvSpPr>
            <a:spLocks noGrp="1"/>
          </p:cNvSpPr>
          <p:nvPr>
            <p:ph type="title"/>
          </p:nvPr>
        </p:nvSpPr>
        <p:spPr/>
        <p:txBody>
          <a:bodyPr/>
          <a:lstStyle/>
          <a:p>
            <a:pPr algn="ctr"/>
            <a:r>
              <a:rPr lang="en-US" b="1" dirty="0"/>
              <a:t>Indoor Water Conservation #2</a:t>
            </a:r>
          </a:p>
        </p:txBody>
      </p:sp>
      <p:graphicFrame>
        <p:nvGraphicFramePr>
          <p:cNvPr id="4" name="Content Placeholder 3">
            <a:extLst>
              <a:ext uri="{FF2B5EF4-FFF2-40B4-BE49-F238E27FC236}">
                <a16:creationId xmlns:a16="http://schemas.microsoft.com/office/drawing/2014/main" id="{9DABDCA5-C3C4-4225-8B1A-5BC52BE14312}"/>
              </a:ext>
            </a:extLst>
          </p:cNvPr>
          <p:cNvGraphicFramePr>
            <a:graphicFrameLocks noGrp="1"/>
          </p:cNvGraphicFramePr>
          <p:nvPr>
            <p:ph idx="1"/>
            <p:extLst>
              <p:ext uri="{D42A27DB-BD31-4B8C-83A1-F6EECF244321}">
                <p14:modId xmlns:p14="http://schemas.microsoft.com/office/powerpoint/2010/main" val="969575184"/>
              </p:ext>
            </p:extLst>
          </p:nvPr>
        </p:nvGraphicFramePr>
        <p:xfrm>
          <a:off x="1377043" y="1598613"/>
          <a:ext cx="9437914" cy="4355346"/>
        </p:xfrm>
        <a:graphic>
          <a:graphicData uri="http://schemas.openxmlformats.org/drawingml/2006/table">
            <a:tbl>
              <a:tblPr firstRow="1" firstCol="1" bandRow="1">
                <a:tableStyleId>{5C22544A-7EE6-4342-B048-85BDC9FD1C3A}</a:tableStyleId>
              </a:tblPr>
              <a:tblGrid>
                <a:gridCol w="3537956">
                  <a:extLst>
                    <a:ext uri="{9D8B030D-6E8A-4147-A177-3AD203B41FA5}">
                      <a16:colId xmlns:a16="http://schemas.microsoft.com/office/drawing/2014/main" val="3678272485"/>
                    </a:ext>
                  </a:extLst>
                </a:gridCol>
                <a:gridCol w="2543694">
                  <a:extLst>
                    <a:ext uri="{9D8B030D-6E8A-4147-A177-3AD203B41FA5}">
                      <a16:colId xmlns:a16="http://schemas.microsoft.com/office/drawing/2014/main" val="2041903160"/>
                    </a:ext>
                  </a:extLst>
                </a:gridCol>
                <a:gridCol w="3356264">
                  <a:extLst>
                    <a:ext uri="{9D8B030D-6E8A-4147-A177-3AD203B41FA5}">
                      <a16:colId xmlns:a16="http://schemas.microsoft.com/office/drawing/2014/main" val="809379535"/>
                    </a:ext>
                  </a:extLst>
                </a:gridCol>
              </a:tblGrid>
              <a:tr h="463482">
                <a:tc>
                  <a:txBody>
                    <a:bodyPr/>
                    <a:lstStyle/>
                    <a:p>
                      <a:pPr marL="0" marR="0">
                        <a:lnSpc>
                          <a:spcPct val="107000"/>
                        </a:lnSpc>
                        <a:spcBef>
                          <a:spcPts val="0"/>
                        </a:spcBef>
                        <a:spcAft>
                          <a:spcPts val="0"/>
                        </a:spcAft>
                      </a:pPr>
                      <a:r>
                        <a:rPr lang="en-US" sz="18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Dishwashers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Washing Machines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7723382"/>
                  </a:ext>
                </a:extLst>
              </a:tr>
              <a:tr h="463482">
                <a:tc>
                  <a:txBody>
                    <a:bodyPr/>
                    <a:lstStyle/>
                    <a:p>
                      <a:pPr marL="0" marR="0">
                        <a:lnSpc>
                          <a:spcPct val="107000"/>
                        </a:lnSpc>
                        <a:spcBef>
                          <a:spcPts val="0"/>
                        </a:spcBef>
                        <a:spcAft>
                          <a:spcPts val="0"/>
                        </a:spcAft>
                      </a:pPr>
                      <a:r>
                        <a:rPr lang="en-US" sz="18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3200" b="1">
                          <a:effectLst/>
                        </a:rPr>
                        <a:t>Gal/Load</a:t>
                      </a:r>
                      <a:endParaRPr lang="en-US" sz="3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3200" b="1">
                          <a:effectLst/>
                        </a:rPr>
                        <a:t>Gal/Load</a:t>
                      </a:r>
                      <a:endParaRPr lang="en-US" sz="3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55698482"/>
                  </a:ext>
                </a:extLst>
              </a:tr>
              <a:tr h="463482">
                <a:tc>
                  <a:txBody>
                    <a:bodyPr/>
                    <a:lstStyle/>
                    <a:p>
                      <a:pPr marL="0" marR="0">
                        <a:lnSpc>
                          <a:spcPct val="107000"/>
                        </a:lnSpc>
                        <a:spcBef>
                          <a:spcPts val="0"/>
                        </a:spcBef>
                        <a:spcAft>
                          <a:spcPts val="0"/>
                        </a:spcAft>
                      </a:pPr>
                      <a:r>
                        <a:rPr lang="en-US" sz="1800">
                          <a:effectLst/>
                        </a:rPr>
                        <a:t>Older models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3200" b="1">
                          <a:effectLst/>
                        </a:rPr>
                        <a:t>10</a:t>
                      </a:r>
                      <a:endParaRPr lang="en-US" sz="3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3200" b="1">
                          <a:effectLst/>
                        </a:rPr>
                        <a:t>40</a:t>
                      </a:r>
                      <a:endParaRPr lang="en-US" sz="3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02737698"/>
                  </a:ext>
                </a:extLst>
              </a:tr>
              <a:tr h="463482">
                <a:tc>
                  <a:txBody>
                    <a:bodyPr/>
                    <a:lstStyle/>
                    <a:p>
                      <a:pPr marL="0" marR="0">
                        <a:lnSpc>
                          <a:spcPct val="107000"/>
                        </a:lnSpc>
                        <a:spcBef>
                          <a:spcPts val="0"/>
                        </a:spcBef>
                        <a:spcAft>
                          <a:spcPts val="0"/>
                        </a:spcAft>
                      </a:pPr>
                      <a:r>
                        <a:rPr lang="en-US" sz="1800">
                          <a:effectLst/>
                        </a:rPr>
                        <a:t>Average in 2017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3200" b="1">
                          <a:effectLst/>
                        </a:rPr>
                        <a:t>6</a:t>
                      </a:r>
                      <a:endParaRPr lang="en-US" sz="3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3200" b="1">
                          <a:effectLst/>
                        </a:rPr>
                        <a:t>31</a:t>
                      </a:r>
                      <a:endParaRPr lang="en-US" sz="3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0738935"/>
                  </a:ext>
                </a:extLst>
              </a:tr>
              <a:tr h="463482">
                <a:tc>
                  <a:txBody>
                    <a:bodyPr/>
                    <a:lstStyle/>
                    <a:p>
                      <a:pPr marL="0" marR="0">
                        <a:lnSpc>
                          <a:spcPct val="107000"/>
                        </a:lnSpc>
                        <a:spcBef>
                          <a:spcPts val="0"/>
                        </a:spcBef>
                        <a:spcAft>
                          <a:spcPts val="0"/>
                        </a:spcAft>
                      </a:pPr>
                      <a:r>
                        <a:rPr lang="en-US" sz="1800">
                          <a:effectLst/>
                        </a:rPr>
                        <a:t>Energy Star Rated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3200" b="1">
                          <a:effectLst/>
                        </a:rPr>
                        <a:t>3.5</a:t>
                      </a:r>
                      <a:endParaRPr lang="en-US" sz="3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3200" b="1">
                          <a:effectLst/>
                        </a:rPr>
                        <a:t> </a:t>
                      </a:r>
                      <a:endParaRPr lang="en-US" sz="3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06578477"/>
                  </a:ext>
                </a:extLst>
              </a:tr>
              <a:tr h="948474">
                <a:tc>
                  <a:txBody>
                    <a:bodyPr/>
                    <a:lstStyle/>
                    <a:p>
                      <a:pPr marL="0" marR="0">
                        <a:lnSpc>
                          <a:spcPct val="107000"/>
                        </a:lnSpc>
                        <a:spcBef>
                          <a:spcPts val="0"/>
                        </a:spcBef>
                        <a:spcAft>
                          <a:spcPts val="0"/>
                        </a:spcAft>
                      </a:pPr>
                      <a:r>
                        <a:rPr lang="en-US" sz="1800">
                          <a:effectLst/>
                        </a:rPr>
                        <a:t>Energy Star Compact models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3200" b="1">
                          <a:effectLst/>
                        </a:rPr>
                        <a:t>3.1</a:t>
                      </a:r>
                      <a:endParaRPr lang="en-US" sz="3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3200" b="1">
                          <a:effectLst/>
                        </a:rPr>
                        <a:t> </a:t>
                      </a:r>
                      <a:endParaRPr lang="en-US" sz="3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29913864"/>
                  </a:ext>
                </a:extLst>
              </a:tr>
              <a:tr h="948474">
                <a:tc>
                  <a:txBody>
                    <a:bodyPr/>
                    <a:lstStyle/>
                    <a:p>
                      <a:pPr marL="0" marR="0">
                        <a:lnSpc>
                          <a:spcPct val="107000"/>
                        </a:lnSpc>
                        <a:spcBef>
                          <a:spcPts val="0"/>
                        </a:spcBef>
                        <a:spcAft>
                          <a:spcPts val="0"/>
                        </a:spcAft>
                      </a:pPr>
                      <a:r>
                        <a:rPr lang="en-US" sz="1800">
                          <a:effectLst/>
                        </a:rPr>
                        <a:t>High efficiency front-loading washers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3200" b="1">
                          <a:effectLst/>
                        </a:rPr>
                        <a:t> </a:t>
                      </a:r>
                      <a:endParaRPr lang="en-US" sz="3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3200" b="1" dirty="0">
                          <a:effectLst/>
                        </a:rPr>
                        <a:t>13</a:t>
                      </a:r>
                      <a:endParaRPr lang="en-US" sz="3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29482698"/>
                  </a:ext>
                </a:extLst>
              </a:tr>
            </a:tbl>
          </a:graphicData>
        </a:graphic>
      </p:graphicFrame>
      <p:sp>
        <p:nvSpPr>
          <p:cNvPr id="5" name="Rectangle 1">
            <a:extLst>
              <a:ext uri="{FF2B5EF4-FFF2-40B4-BE49-F238E27FC236}">
                <a16:creationId xmlns:a16="http://schemas.microsoft.com/office/drawing/2014/main" id="{1144A90D-A441-49CC-A557-9FB6E4784E9B}"/>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TextBox 5">
            <a:extLst>
              <a:ext uri="{FF2B5EF4-FFF2-40B4-BE49-F238E27FC236}">
                <a16:creationId xmlns:a16="http://schemas.microsoft.com/office/drawing/2014/main" id="{FE5D143C-5329-444B-A0E3-955DD7918A4C}"/>
              </a:ext>
            </a:extLst>
          </p:cNvPr>
          <p:cNvSpPr txBox="1"/>
          <p:nvPr/>
        </p:nvSpPr>
        <p:spPr>
          <a:xfrm>
            <a:off x="1377043" y="6085114"/>
            <a:ext cx="12404380" cy="646331"/>
          </a:xfrm>
          <a:prstGeom prst="rect">
            <a:avLst/>
          </a:prstGeom>
          <a:noFill/>
        </p:spPr>
        <p:txBody>
          <a:bodyPr wrap="square" rtlCol="0">
            <a:spAutoFit/>
          </a:bodyPr>
          <a:lstStyle/>
          <a:p>
            <a:r>
              <a:rPr lang="en-US" dirty="0"/>
              <a:t>Source: </a:t>
            </a:r>
            <a:r>
              <a:rPr lang="en-US" u="sng" dirty="0">
                <a:solidFill>
                  <a:schemeClr val="accent5">
                    <a:lumMod val="75000"/>
                  </a:schemeClr>
                </a:solidFill>
                <a:hlinkClick r:id="rId2">
                  <a:extLst>
                    <a:ext uri="{A12FA001-AC4F-418D-AE19-62706E023703}">
                      <ahyp:hlinkClr xmlns:ahyp="http://schemas.microsoft.com/office/drawing/2018/hyperlinkcolor" val="tx"/>
                    </a:ext>
                  </a:extLst>
                </a:hlinkClick>
              </a:rPr>
              <a:t>https://www.epa.gov/sites/default/files/2017-10/documents/ws-commercialbuildings-</a:t>
            </a:r>
            <a:endParaRPr lang="en-US" u="sng" dirty="0">
              <a:solidFill>
                <a:schemeClr val="accent5">
                  <a:lumMod val="75000"/>
                </a:schemeClr>
              </a:solidFill>
            </a:endParaRPr>
          </a:p>
          <a:p>
            <a:r>
              <a:rPr lang="en-US" u="sng" dirty="0">
                <a:solidFill>
                  <a:schemeClr val="accent5">
                    <a:lumMod val="75000"/>
                  </a:schemeClr>
                </a:solidFill>
              </a:rPr>
              <a:t>waterscore-residential-kitchen-laundry-guide.pdf</a:t>
            </a:r>
          </a:p>
        </p:txBody>
      </p:sp>
    </p:spTree>
    <p:extLst>
      <p:ext uri="{BB962C8B-B14F-4D97-AF65-F5344CB8AC3E}">
        <p14:creationId xmlns:p14="http://schemas.microsoft.com/office/powerpoint/2010/main" val="17315838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A0B7F-5982-4833-BC26-AB70221CC65B}"/>
              </a:ext>
            </a:extLst>
          </p:cNvPr>
          <p:cNvSpPr>
            <a:spLocks noGrp="1"/>
          </p:cNvSpPr>
          <p:nvPr>
            <p:ph type="title"/>
          </p:nvPr>
        </p:nvSpPr>
        <p:spPr/>
        <p:txBody>
          <a:bodyPr/>
          <a:lstStyle/>
          <a:p>
            <a:pPr algn="ctr"/>
            <a:r>
              <a:rPr lang="en-US" b="1" dirty="0"/>
              <a:t>Where to Look for Information on Indoor Fixtures and Appliances</a:t>
            </a:r>
          </a:p>
        </p:txBody>
      </p:sp>
      <p:sp>
        <p:nvSpPr>
          <p:cNvPr id="3" name="Content Placeholder 2">
            <a:extLst>
              <a:ext uri="{FF2B5EF4-FFF2-40B4-BE49-F238E27FC236}">
                <a16:creationId xmlns:a16="http://schemas.microsoft.com/office/drawing/2014/main" id="{0C2082D3-9B16-406A-8BE9-7C95D465C016}"/>
              </a:ext>
            </a:extLst>
          </p:cNvPr>
          <p:cNvSpPr>
            <a:spLocks noGrp="1"/>
          </p:cNvSpPr>
          <p:nvPr>
            <p:ph idx="1"/>
          </p:nvPr>
        </p:nvSpPr>
        <p:spPr/>
        <p:txBody>
          <a:bodyPr>
            <a:normAutofit fontScale="92500" lnSpcReduction="20000"/>
          </a:bodyPr>
          <a:lstStyle/>
          <a:p>
            <a:pPr marL="0" indent="0">
              <a:buNone/>
            </a:pPr>
            <a:r>
              <a:rPr lang="en-US" dirty="0"/>
              <a:t>EPA’s </a:t>
            </a:r>
            <a:r>
              <a:rPr lang="en-US" dirty="0" err="1"/>
              <a:t>WaterSense</a:t>
            </a:r>
            <a:r>
              <a:rPr lang="en-US" dirty="0"/>
              <a:t> Program:  Find toilets, bathroom fixtures &amp; showerheads that meet EPA’s specifications for water efficiency without sacrificing performance. </a:t>
            </a:r>
            <a:r>
              <a:rPr lang="en-US" u="sng" dirty="0">
                <a:solidFill>
                  <a:srgbClr val="0070C0"/>
                </a:solidFill>
              </a:rPr>
              <a:t>https://</a:t>
            </a:r>
            <a:r>
              <a:rPr lang="en-US" u="sng" dirty="0">
                <a:solidFill>
                  <a:srgbClr val="0070C0"/>
                </a:solidFill>
                <a:hlinkClick r:id="rId2">
                  <a:extLst>
                    <a:ext uri="{A12FA001-AC4F-418D-AE19-62706E023703}">
                      <ahyp:hlinkClr xmlns:ahyp="http://schemas.microsoft.com/office/drawing/2018/hyperlinkcolor" val="tx"/>
                    </a:ext>
                  </a:extLst>
                </a:hlinkClick>
              </a:rPr>
              <a:t>www.epa.gov/watersense</a:t>
            </a:r>
            <a:r>
              <a:rPr lang="en-US" u="sng" dirty="0">
                <a:solidFill>
                  <a:srgbClr val="0070C0"/>
                </a:solidFill>
              </a:rPr>
              <a:t> </a:t>
            </a:r>
          </a:p>
          <a:p>
            <a:pPr marL="0" indent="0">
              <a:buNone/>
            </a:pPr>
            <a:endParaRPr lang="en-US" dirty="0"/>
          </a:p>
          <a:p>
            <a:pPr marL="0" indent="0">
              <a:buNone/>
            </a:pPr>
            <a:r>
              <a:rPr lang="en-US" dirty="0"/>
              <a:t>EPA’s Energy Star Program: rates washing machines and dishwashers for energy efficiency (integrated modified energy factor: IMEF), as well as for water efficiency (integrated water factor: IWF – gallons of water consumed per cubic foot of capacity).  It’s good to have a high IMEF and a low IWF.  </a:t>
            </a:r>
            <a:r>
              <a:rPr lang="en-US" dirty="0">
                <a:hlinkClick r:id="rId3"/>
              </a:rPr>
              <a:t>https://www.energystar.gov/products</a:t>
            </a:r>
            <a:endParaRPr lang="en-US" dirty="0"/>
          </a:p>
          <a:p>
            <a:pPr marL="0" indent="0">
              <a:buNone/>
            </a:pPr>
            <a:endParaRPr lang="en-US" dirty="0"/>
          </a:p>
          <a:p>
            <a:pPr marL="0" indent="0">
              <a:buNone/>
            </a:pPr>
            <a:r>
              <a:rPr lang="en-US" dirty="0"/>
              <a:t>Kitchen faucets are regulated under the Energy Policy Act of 1992.  They should have flow rates no greater than 2.5 gallons/minute.</a:t>
            </a:r>
          </a:p>
          <a:p>
            <a:pPr marL="0" indent="0">
              <a:buNone/>
            </a:pPr>
            <a:endParaRPr lang="en-US" dirty="0"/>
          </a:p>
        </p:txBody>
      </p:sp>
    </p:spTree>
    <p:extLst>
      <p:ext uri="{BB962C8B-B14F-4D97-AF65-F5344CB8AC3E}">
        <p14:creationId xmlns:p14="http://schemas.microsoft.com/office/powerpoint/2010/main" val="36888564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35AD0-104F-4000-BAFE-A9C3310E583E}"/>
              </a:ext>
            </a:extLst>
          </p:cNvPr>
          <p:cNvSpPr>
            <a:spLocks noGrp="1"/>
          </p:cNvSpPr>
          <p:nvPr>
            <p:ph type="title"/>
          </p:nvPr>
        </p:nvSpPr>
        <p:spPr/>
        <p:txBody>
          <a:bodyPr/>
          <a:lstStyle/>
          <a:p>
            <a:pPr algn="ctr"/>
            <a:r>
              <a:rPr lang="en-US" b="1" dirty="0"/>
              <a:t>Dishwasher versus Washing Dishes by Hand –</a:t>
            </a:r>
            <a:br>
              <a:rPr lang="en-US" b="1" dirty="0"/>
            </a:br>
            <a:r>
              <a:rPr lang="en-US" b="1" dirty="0"/>
              <a:t>Which Way Conserves More Water?</a:t>
            </a:r>
          </a:p>
        </p:txBody>
      </p:sp>
      <p:sp>
        <p:nvSpPr>
          <p:cNvPr id="3" name="Content Placeholder 2">
            <a:extLst>
              <a:ext uri="{FF2B5EF4-FFF2-40B4-BE49-F238E27FC236}">
                <a16:creationId xmlns:a16="http://schemas.microsoft.com/office/drawing/2014/main" id="{F52395FD-AE66-4B2C-8A2D-77C12A5DBF5D}"/>
              </a:ext>
            </a:extLst>
          </p:cNvPr>
          <p:cNvSpPr>
            <a:spLocks noGrp="1"/>
          </p:cNvSpPr>
          <p:nvPr>
            <p:ph idx="1"/>
          </p:nvPr>
        </p:nvSpPr>
        <p:spPr/>
        <p:txBody>
          <a:bodyPr>
            <a:normAutofit lnSpcReduction="10000"/>
          </a:bodyPr>
          <a:lstStyle/>
          <a:p>
            <a:pPr marL="0" indent="0">
              <a:buNone/>
            </a:pPr>
            <a:r>
              <a:rPr lang="en-US" dirty="0"/>
              <a:t>Example: Assume you have an Energy Star rated dishwasher and a kitchen faucet that is compliant with the Energy Policy Act of 1992.</a:t>
            </a:r>
          </a:p>
          <a:p>
            <a:pPr marL="0" indent="0">
              <a:buNone/>
            </a:pPr>
            <a:r>
              <a:rPr lang="en-US" dirty="0"/>
              <a:t>Your dishwasher uses  3.5 gallons of water/load.</a:t>
            </a:r>
          </a:p>
          <a:p>
            <a:pPr marL="0" indent="0">
              <a:buNone/>
            </a:pPr>
            <a:r>
              <a:rPr lang="en-US" dirty="0"/>
              <a:t>Your faucet runs at 2.5 gallons/minute. </a:t>
            </a:r>
          </a:p>
          <a:p>
            <a:pPr marL="0" indent="0">
              <a:buNone/>
            </a:pPr>
            <a:r>
              <a:rPr lang="en-US" dirty="0"/>
              <a:t>It will take your faucet 84 seconds to use 3.5 gallons of water.</a:t>
            </a:r>
          </a:p>
          <a:p>
            <a:pPr marL="0" indent="0">
              <a:buNone/>
            </a:pPr>
            <a:r>
              <a:rPr lang="en-US" dirty="0"/>
              <a:t>Can you wash your dishes while running the faucet for 84 or fewer seconds?</a:t>
            </a:r>
          </a:p>
          <a:p>
            <a:pPr marL="0" indent="0">
              <a:buNone/>
            </a:pPr>
            <a:r>
              <a:rPr lang="en-US" dirty="0"/>
              <a:t>Using this combination of equipment, you probably save water by running the dishwasher, especially if it is fully loaded.</a:t>
            </a:r>
          </a:p>
          <a:p>
            <a:pPr marL="0" indent="0">
              <a:buNone/>
            </a:pPr>
            <a:r>
              <a:rPr lang="en-US" dirty="0"/>
              <a:t>Do the math for your own dishwasher and faucet combination!</a:t>
            </a:r>
          </a:p>
        </p:txBody>
      </p:sp>
    </p:spTree>
    <p:extLst>
      <p:ext uri="{BB962C8B-B14F-4D97-AF65-F5344CB8AC3E}">
        <p14:creationId xmlns:p14="http://schemas.microsoft.com/office/powerpoint/2010/main" val="18048254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FF49D-EE17-4ACE-8D31-8FF3BA5F355E}"/>
              </a:ext>
            </a:extLst>
          </p:cNvPr>
          <p:cNvSpPr>
            <a:spLocks noGrp="1"/>
          </p:cNvSpPr>
          <p:nvPr>
            <p:ph type="title"/>
          </p:nvPr>
        </p:nvSpPr>
        <p:spPr/>
        <p:txBody>
          <a:bodyPr/>
          <a:lstStyle/>
          <a:p>
            <a:pPr algn="ctr"/>
            <a:r>
              <a:rPr lang="en-US" b="1" dirty="0"/>
              <a:t>Conclusion</a:t>
            </a:r>
          </a:p>
        </p:txBody>
      </p:sp>
      <p:sp>
        <p:nvSpPr>
          <p:cNvPr id="3" name="Content Placeholder 2">
            <a:extLst>
              <a:ext uri="{FF2B5EF4-FFF2-40B4-BE49-F238E27FC236}">
                <a16:creationId xmlns:a16="http://schemas.microsoft.com/office/drawing/2014/main" id="{8DFC930C-AA1B-493B-81AB-BF859D51BEA2}"/>
              </a:ext>
            </a:extLst>
          </p:cNvPr>
          <p:cNvSpPr>
            <a:spLocks noGrp="1"/>
          </p:cNvSpPr>
          <p:nvPr>
            <p:ph idx="1"/>
          </p:nvPr>
        </p:nvSpPr>
        <p:spPr/>
        <p:txBody>
          <a:bodyPr/>
          <a:lstStyle/>
          <a:p>
            <a:pPr marL="0" indent="0">
              <a:buNone/>
            </a:pPr>
            <a:endParaRPr lang="en-US" dirty="0"/>
          </a:p>
          <a:p>
            <a:pPr marL="0" indent="0">
              <a:buNone/>
            </a:pPr>
            <a:endParaRPr lang="en-US" dirty="0"/>
          </a:p>
          <a:p>
            <a:pPr marL="0" indent="0">
              <a:buNone/>
            </a:pPr>
            <a:r>
              <a:rPr lang="en-US" dirty="0"/>
              <a:t>I hope this presentation has given you some ideas on how to conserve water at your residence.</a:t>
            </a:r>
          </a:p>
        </p:txBody>
      </p:sp>
    </p:spTree>
    <p:extLst>
      <p:ext uri="{BB962C8B-B14F-4D97-AF65-F5344CB8AC3E}">
        <p14:creationId xmlns:p14="http://schemas.microsoft.com/office/powerpoint/2010/main" val="34266571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D0D93-DCCA-4686-91BA-1AC7AAC4BF50}"/>
              </a:ext>
            </a:extLst>
          </p:cNvPr>
          <p:cNvSpPr>
            <a:spLocks noGrp="1"/>
          </p:cNvSpPr>
          <p:nvPr>
            <p:ph type="title"/>
          </p:nvPr>
        </p:nvSpPr>
        <p:spPr/>
        <p:txBody>
          <a:bodyPr/>
          <a:lstStyle/>
          <a:p>
            <a:r>
              <a:rPr lang="en-US" dirty="0"/>
              <a:t>Treatments of Water by Garden City</a:t>
            </a:r>
          </a:p>
        </p:txBody>
      </p:sp>
      <p:sp>
        <p:nvSpPr>
          <p:cNvPr id="3" name="Content Placeholder 2">
            <a:extLst>
              <a:ext uri="{FF2B5EF4-FFF2-40B4-BE49-F238E27FC236}">
                <a16:creationId xmlns:a16="http://schemas.microsoft.com/office/drawing/2014/main" id="{4CAD4A63-BC2C-4AC3-88A7-6AACA0FD8BCF}"/>
              </a:ext>
            </a:extLst>
          </p:cNvPr>
          <p:cNvSpPr>
            <a:spLocks noGrp="1"/>
          </p:cNvSpPr>
          <p:nvPr>
            <p:ph idx="1"/>
          </p:nvPr>
        </p:nvSpPr>
        <p:spPr/>
        <p:txBody>
          <a:bodyPr>
            <a:normAutofit fontScale="92500" lnSpcReduction="20000"/>
          </a:bodyPr>
          <a:lstStyle/>
          <a:p>
            <a:pPr marL="0" indent="0">
              <a:buNone/>
            </a:pPr>
            <a:r>
              <a:rPr lang="en-US" dirty="0"/>
              <a:t>Addition of calcium hypochlorite for disinfection.</a:t>
            </a:r>
          </a:p>
          <a:p>
            <a:pPr marL="0" indent="0">
              <a:buNone/>
            </a:pPr>
            <a:r>
              <a:rPr lang="en-US" dirty="0"/>
              <a:t>Addition of sodium hydroxide to raise </a:t>
            </a:r>
            <a:r>
              <a:rPr lang="en-US" dirty="0" err="1"/>
              <a:t>pH.</a:t>
            </a:r>
            <a:endParaRPr lang="en-US" dirty="0"/>
          </a:p>
          <a:p>
            <a:pPr marL="0" indent="0">
              <a:buNone/>
            </a:pPr>
            <a:r>
              <a:rPr lang="en-US" dirty="0"/>
              <a:t>Iron removal: wells 15 and 16 (Hilton Ave and Second St).</a:t>
            </a:r>
          </a:p>
          <a:p>
            <a:pPr marL="0" indent="0">
              <a:buNone/>
            </a:pPr>
            <a:r>
              <a:rPr lang="en-US" dirty="0"/>
              <a:t>Blending for reducing nitrate concentration: wells 10 and 11 (off Clinton Rd)</a:t>
            </a:r>
          </a:p>
          <a:p>
            <a:pPr marL="0" indent="0">
              <a:buNone/>
            </a:pPr>
            <a:r>
              <a:rPr lang="en-US" dirty="0"/>
              <a:t>Volatile Organic Compounds (VOC) removal using aeration towers: wells 8, 9, 10, 11, 12, 13, 14.</a:t>
            </a:r>
          </a:p>
          <a:p>
            <a:pPr marL="0" indent="0">
              <a:buNone/>
            </a:pPr>
            <a:r>
              <a:rPr lang="en-US" dirty="0"/>
              <a:t>VOC removal by GAC (granulated activated carbon): wells 7, 13, 14, 15, 16.</a:t>
            </a:r>
          </a:p>
          <a:p>
            <a:pPr marL="0" indent="0">
              <a:buNone/>
            </a:pPr>
            <a:r>
              <a:rPr lang="en-US" dirty="0"/>
              <a:t>1,4-dioxane removal by Advanced Oxidation Process (AOP) planned for all active wells.  Operating at well 7; in various stages of planning or construction at other wells.</a:t>
            </a:r>
          </a:p>
          <a:p>
            <a:pPr marL="0" indent="0">
              <a:buNone/>
            </a:pPr>
            <a:r>
              <a:rPr lang="en-US" dirty="0"/>
              <a:t>Additional GAC treatment is required at the AOP facilities for quenching.</a:t>
            </a:r>
          </a:p>
        </p:txBody>
      </p:sp>
    </p:spTree>
    <p:extLst>
      <p:ext uri="{BB962C8B-B14F-4D97-AF65-F5344CB8AC3E}">
        <p14:creationId xmlns:p14="http://schemas.microsoft.com/office/powerpoint/2010/main" val="20964945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3024A-E550-45DE-AE9D-7F98234A207F}"/>
              </a:ext>
            </a:extLst>
          </p:cNvPr>
          <p:cNvSpPr>
            <a:spLocks noGrp="1"/>
          </p:cNvSpPr>
          <p:nvPr>
            <p:ph type="title"/>
          </p:nvPr>
        </p:nvSpPr>
        <p:spPr/>
        <p:txBody>
          <a:bodyPr/>
          <a:lstStyle/>
          <a:p>
            <a:pPr algn="ctr"/>
            <a:r>
              <a:rPr lang="en-US" dirty="0"/>
              <a:t>Aeration Towers at Wells 13 and 14</a:t>
            </a:r>
            <a:br>
              <a:rPr lang="en-US" dirty="0"/>
            </a:br>
            <a:r>
              <a:rPr lang="en-US" dirty="0"/>
              <a:t>(Garden City Country Club, Stewart Ave)</a:t>
            </a:r>
          </a:p>
        </p:txBody>
      </p:sp>
      <p:pic>
        <p:nvPicPr>
          <p:cNvPr id="4" name="Picture 2" descr="C:\Users\owner\Pictures\aeration.png">
            <a:extLst>
              <a:ext uri="{FF2B5EF4-FFF2-40B4-BE49-F238E27FC236}">
                <a16:creationId xmlns:a16="http://schemas.microsoft.com/office/drawing/2014/main" id="{28AFDDB0-C0E7-4DDC-B35A-E0338B19A9E5}"/>
              </a:ext>
            </a:extLst>
          </p:cNvPr>
          <p:cNvPicPr>
            <a:picLocks noGrp="1" noChangeAspect="1" noChangeArrowheads="1"/>
          </p:cNvPicPr>
          <p:nvPr>
            <p:ph idx="1"/>
          </p:nvPr>
        </p:nvPicPr>
        <p:blipFill>
          <a:blip r:embed="rId2" cstate="print"/>
          <a:srcRect/>
          <a:stretch>
            <a:fillRect/>
          </a:stretch>
        </p:blipFill>
        <p:spPr bwMode="auto">
          <a:xfrm>
            <a:off x="4667676" y="1825625"/>
            <a:ext cx="2856647" cy="4351338"/>
          </a:xfrm>
          <a:prstGeom prst="rect">
            <a:avLst/>
          </a:prstGeom>
          <a:noFill/>
        </p:spPr>
      </p:pic>
      <p:sp>
        <p:nvSpPr>
          <p:cNvPr id="3" name="TextBox 2">
            <a:extLst>
              <a:ext uri="{FF2B5EF4-FFF2-40B4-BE49-F238E27FC236}">
                <a16:creationId xmlns:a16="http://schemas.microsoft.com/office/drawing/2014/main" id="{68986247-9931-48E9-9940-0145FD6E784D}"/>
              </a:ext>
            </a:extLst>
          </p:cNvPr>
          <p:cNvSpPr txBox="1"/>
          <p:nvPr/>
        </p:nvSpPr>
        <p:spPr>
          <a:xfrm>
            <a:off x="8545286" y="2547257"/>
            <a:ext cx="1648080" cy="646331"/>
          </a:xfrm>
          <a:prstGeom prst="rect">
            <a:avLst/>
          </a:prstGeom>
          <a:noFill/>
        </p:spPr>
        <p:txBody>
          <a:bodyPr wrap="none" rtlCol="0">
            <a:spAutoFit/>
          </a:bodyPr>
          <a:lstStyle/>
          <a:p>
            <a:r>
              <a:rPr lang="en-US" dirty="0"/>
              <a:t>Photo by </a:t>
            </a:r>
          </a:p>
          <a:p>
            <a:r>
              <a:rPr lang="en-US" dirty="0"/>
              <a:t>Elizabeth Bailey</a:t>
            </a:r>
          </a:p>
        </p:txBody>
      </p:sp>
    </p:spTree>
    <p:extLst>
      <p:ext uri="{BB962C8B-B14F-4D97-AF65-F5344CB8AC3E}">
        <p14:creationId xmlns:p14="http://schemas.microsoft.com/office/powerpoint/2010/main" val="19929979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700" b="1" dirty="0"/>
              <a:t>System for Treating Water with Granulated Activated Carbon (GAC) </a:t>
            </a:r>
            <a:br>
              <a:rPr lang="en-US" sz="2700" b="1" dirty="0"/>
            </a:br>
            <a:r>
              <a:rPr lang="en-US" sz="2700" b="1" dirty="0"/>
              <a:t>at Wells 13 and 14 (Garden City Country Club, Stewart Ave)</a:t>
            </a:r>
            <a:endParaRPr lang="en-US" sz="3100" b="1" dirty="0"/>
          </a:p>
        </p:txBody>
      </p:sp>
      <p:pic>
        <p:nvPicPr>
          <p:cNvPr id="4" name="Content Placeholder 3" descr="GAC.jpg"/>
          <p:cNvPicPr>
            <a:picLocks noGrp="1" noChangeAspect="1"/>
          </p:cNvPicPr>
          <p:nvPr>
            <p:ph idx="1"/>
          </p:nvPr>
        </p:nvPicPr>
        <p:blipFill>
          <a:blip r:embed="rId2" cstate="print"/>
          <a:stretch>
            <a:fillRect/>
          </a:stretch>
        </p:blipFill>
        <p:spPr>
          <a:xfrm>
            <a:off x="3714693" y="1600201"/>
            <a:ext cx="4762615" cy="4525963"/>
          </a:xfrm>
        </p:spPr>
      </p:pic>
      <p:sp>
        <p:nvSpPr>
          <p:cNvPr id="3" name="TextBox 2">
            <a:extLst>
              <a:ext uri="{FF2B5EF4-FFF2-40B4-BE49-F238E27FC236}">
                <a16:creationId xmlns:a16="http://schemas.microsoft.com/office/drawing/2014/main" id="{2C6F6A8F-91BF-49FF-A94E-7C332EA5EFE5}"/>
              </a:ext>
            </a:extLst>
          </p:cNvPr>
          <p:cNvSpPr txBox="1"/>
          <p:nvPr/>
        </p:nvSpPr>
        <p:spPr>
          <a:xfrm>
            <a:off x="8915401" y="2286000"/>
            <a:ext cx="1088503" cy="923330"/>
          </a:xfrm>
          <a:prstGeom prst="rect">
            <a:avLst/>
          </a:prstGeom>
          <a:noFill/>
        </p:spPr>
        <p:txBody>
          <a:bodyPr wrap="none" rtlCol="0">
            <a:spAutoFit/>
          </a:bodyPr>
          <a:lstStyle/>
          <a:p>
            <a:r>
              <a:rPr lang="en-US" dirty="0"/>
              <a:t>Photo by</a:t>
            </a:r>
          </a:p>
          <a:p>
            <a:r>
              <a:rPr lang="en-US" dirty="0"/>
              <a:t>Elizabeth </a:t>
            </a:r>
          </a:p>
          <a:p>
            <a:r>
              <a:rPr lang="en-US" dirty="0"/>
              <a:t>Bailey</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71891-456C-4961-9996-8B9000CBAAE5}"/>
              </a:ext>
            </a:extLst>
          </p:cNvPr>
          <p:cNvSpPr>
            <a:spLocks noGrp="1"/>
          </p:cNvSpPr>
          <p:nvPr>
            <p:ph type="title"/>
          </p:nvPr>
        </p:nvSpPr>
        <p:spPr/>
        <p:txBody>
          <a:bodyPr>
            <a:noAutofit/>
          </a:bodyPr>
          <a:lstStyle/>
          <a:p>
            <a:pPr algn="ctr"/>
            <a:r>
              <a:rPr lang="en-US" sz="3600" b="1" dirty="0"/>
              <a:t>AOP System Installed by Suffolk County Water Authority (SCWA) in Central Islip </a:t>
            </a:r>
            <a:br>
              <a:rPr lang="en-US" sz="3600" b="1" dirty="0"/>
            </a:br>
            <a:r>
              <a:rPr lang="en-US" sz="3600" b="1" dirty="0"/>
              <a:t>(Not a Garden City System)</a:t>
            </a:r>
          </a:p>
        </p:txBody>
      </p:sp>
      <p:pic>
        <p:nvPicPr>
          <p:cNvPr id="4" name="Content Placeholder 4">
            <a:extLst>
              <a:ext uri="{FF2B5EF4-FFF2-40B4-BE49-F238E27FC236}">
                <a16:creationId xmlns:a16="http://schemas.microsoft.com/office/drawing/2014/main" id="{0149CAF9-2438-4747-8A8B-EC48CD00FBD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71231" y="1924554"/>
            <a:ext cx="7249537" cy="4153480"/>
          </a:xfrm>
        </p:spPr>
      </p:pic>
      <p:sp>
        <p:nvSpPr>
          <p:cNvPr id="3" name="TextBox 2">
            <a:extLst>
              <a:ext uri="{FF2B5EF4-FFF2-40B4-BE49-F238E27FC236}">
                <a16:creationId xmlns:a16="http://schemas.microsoft.com/office/drawing/2014/main" id="{7BDAC817-5EFB-412F-BA62-EB50412FC214}"/>
              </a:ext>
            </a:extLst>
          </p:cNvPr>
          <p:cNvSpPr txBox="1"/>
          <p:nvPr/>
        </p:nvSpPr>
        <p:spPr>
          <a:xfrm>
            <a:off x="718457" y="2296886"/>
            <a:ext cx="1480457" cy="3139321"/>
          </a:xfrm>
          <a:prstGeom prst="rect">
            <a:avLst/>
          </a:prstGeom>
          <a:noFill/>
        </p:spPr>
        <p:txBody>
          <a:bodyPr wrap="square" rtlCol="0">
            <a:spAutoFit/>
          </a:bodyPr>
          <a:lstStyle/>
          <a:p>
            <a:r>
              <a:rPr lang="en-US" b="1" dirty="0"/>
              <a:t>This was the first AOP </a:t>
            </a:r>
          </a:p>
          <a:p>
            <a:r>
              <a:rPr lang="en-US" b="1" dirty="0"/>
              <a:t>System to be </a:t>
            </a:r>
          </a:p>
          <a:p>
            <a:r>
              <a:rPr lang="en-US" b="1" dirty="0"/>
              <a:t>installed on</a:t>
            </a:r>
          </a:p>
          <a:p>
            <a:r>
              <a:rPr lang="en-US" b="1" dirty="0"/>
              <a:t>Long Island.</a:t>
            </a:r>
          </a:p>
          <a:p>
            <a:endParaRPr lang="en-US" b="1" dirty="0"/>
          </a:p>
          <a:p>
            <a:r>
              <a:rPr lang="en-US" b="1" dirty="0"/>
              <a:t>Photo credit:</a:t>
            </a:r>
          </a:p>
          <a:p>
            <a:r>
              <a:rPr lang="en-US" b="1" dirty="0"/>
              <a:t>Suffolk County Water Authority</a:t>
            </a:r>
          </a:p>
        </p:txBody>
      </p:sp>
    </p:spTree>
    <p:extLst>
      <p:ext uri="{BB962C8B-B14F-4D97-AF65-F5344CB8AC3E}">
        <p14:creationId xmlns:p14="http://schemas.microsoft.com/office/powerpoint/2010/main" val="36454864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AF375-F853-41FC-AB94-16E2EE9E3D67}"/>
              </a:ext>
            </a:extLst>
          </p:cNvPr>
          <p:cNvSpPr>
            <a:spLocks noGrp="1"/>
          </p:cNvSpPr>
          <p:nvPr>
            <p:ph type="title"/>
          </p:nvPr>
        </p:nvSpPr>
        <p:spPr/>
        <p:txBody>
          <a:bodyPr>
            <a:normAutofit fontScale="90000"/>
          </a:bodyPr>
          <a:lstStyle/>
          <a:p>
            <a:pPr algn="ctr"/>
            <a:r>
              <a:rPr lang="en-US" b="1"/>
              <a:t>Estimated Per </a:t>
            </a:r>
            <a:r>
              <a:rPr lang="en-US" b="1" dirty="0"/>
              <a:t>Capita Water Consumption in the United States for Customers of Public Suppliers</a:t>
            </a:r>
          </a:p>
        </p:txBody>
      </p:sp>
      <p:sp>
        <p:nvSpPr>
          <p:cNvPr id="3" name="Content Placeholder 2">
            <a:extLst>
              <a:ext uri="{FF2B5EF4-FFF2-40B4-BE49-F238E27FC236}">
                <a16:creationId xmlns:a16="http://schemas.microsoft.com/office/drawing/2014/main" id="{23632B41-D6EF-4749-AE78-2C59A8E199C8}"/>
              </a:ext>
            </a:extLst>
          </p:cNvPr>
          <p:cNvSpPr>
            <a:spLocks noGrp="1"/>
          </p:cNvSpPr>
          <p:nvPr>
            <p:ph idx="1"/>
          </p:nvPr>
        </p:nvSpPr>
        <p:spPr/>
        <p:txBody>
          <a:bodyPr>
            <a:normAutofit fontScale="62500" lnSpcReduction="20000"/>
          </a:bodyPr>
          <a:lstStyle/>
          <a:p>
            <a:pPr marL="0" indent="0">
              <a:buNone/>
            </a:pPr>
            <a:r>
              <a:rPr lang="en-US" sz="3200" dirty="0"/>
              <a:t>                                                                     1995:  101*   Gallons per day per person</a:t>
            </a:r>
          </a:p>
          <a:p>
            <a:pPr marL="0" indent="0">
              <a:buNone/>
            </a:pPr>
            <a:r>
              <a:rPr lang="en-US" sz="3200" dirty="0"/>
              <a:t>                                                                     2005:  100*</a:t>
            </a:r>
          </a:p>
          <a:p>
            <a:pPr marL="0" indent="0">
              <a:buNone/>
            </a:pPr>
            <a:r>
              <a:rPr lang="en-US" sz="3200" dirty="0"/>
              <a:t>                                                                     2010:     89*</a:t>
            </a:r>
          </a:p>
          <a:p>
            <a:pPr marL="0" indent="0">
              <a:buNone/>
            </a:pPr>
            <a:r>
              <a:rPr lang="en-US" sz="3200" dirty="0"/>
              <a:t>                    New York State Residents,  2010:      79*</a:t>
            </a:r>
          </a:p>
          <a:p>
            <a:pPr marL="0" indent="0">
              <a:buNone/>
            </a:pPr>
            <a:r>
              <a:rPr lang="en-US" sz="3200" dirty="0"/>
              <a:t>                                               National Average:   100** Gallons per day per person or less</a:t>
            </a:r>
          </a:p>
          <a:p>
            <a:pPr marL="0" indent="0">
              <a:buNone/>
            </a:pPr>
            <a:r>
              <a:rPr lang="en-US" sz="3200" dirty="0"/>
              <a:t>                                                                 Nassau:   149**</a:t>
            </a:r>
          </a:p>
          <a:p>
            <a:pPr marL="0" indent="0">
              <a:buNone/>
            </a:pPr>
            <a:r>
              <a:rPr lang="en-US" sz="3200" dirty="0"/>
              <a:t>                                                                  Suffolk:   122**</a:t>
            </a:r>
          </a:p>
          <a:p>
            <a:pPr marL="0" indent="0">
              <a:buNone/>
            </a:pPr>
            <a:endParaRPr lang="en-US" sz="3200" dirty="0"/>
          </a:p>
          <a:p>
            <a:pPr marL="0" indent="0">
              <a:buNone/>
            </a:pPr>
            <a:r>
              <a:rPr lang="en-US" dirty="0"/>
              <a:t>Sources: *Estimated Water Use in the United States in 2010, U.S. Geological Survey, </a:t>
            </a:r>
            <a:r>
              <a:rPr lang="en-US" dirty="0">
                <a:solidFill>
                  <a:srgbClr val="0000FF"/>
                </a:solidFill>
                <a:hlinkClick r:id="rId2">
                  <a:extLst>
                    <a:ext uri="{A12FA001-AC4F-418D-AE19-62706E023703}">
                      <ahyp:hlinkClr xmlns:ahyp="http://schemas.microsoft.com/office/drawing/2018/hyperlinkcolor" val="tx"/>
                    </a:ext>
                  </a:extLst>
                </a:hlinkClick>
              </a:rPr>
              <a:t>https://pubs.usgs.gov/circ/1405/pdf/circ1405.pdf</a:t>
            </a:r>
            <a:r>
              <a:rPr lang="en-US" dirty="0">
                <a:solidFill>
                  <a:srgbClr val="0000FF"/>
                </a:solidFill>
              </a:rPr>
              <a:t>.</a:t>
            </a:r>
          </a:p>
          <a:p>
            <a:pPr marL="0" indent="0">
              <a:buNone/>
            </a:pPr>
            <a:endParaRPr lang="en-US" sz="2900" dirty="0"/>
          </a:p>
          <a:p>
            <a:pPr marL="0" indent="0">
              <a:buNone/>
            </a:pPr>
            <a:r>
              <a:rPr lang="en-US" sz="2900" dirty="0"/>
              <a:t>**Sarah </a:t>
            </a:r>
            <a:r>
              <a:rPr lang="en-US" sz="2900" dirty="0" err="1"/>
              <a:t>Meyland</a:t>
            </a:r>
            <a:r>
              <a:rPr lang="en-US" sz="2900" dirty="0"/>
              <a:t>, J.D., Groundwater Quantity and Competing Uses, LICAP Report, 2017, </a:t>
            </a:r>
            <a:r>
              <a:rPr lang="en-US" sz="2900" u="sng" dirty="0">
                <a:solidFill>
                  <a:srgbClr val="300FF9"/>
                </a:solidFill>
                <a:hlinkClick r:id="rId3">
                  <a:extLst>
                    <a:ext uri="{A12FA001-AC4F-418D-AE19-62706E023703}">
                      <ahyp:hlinkClr xmlns:ahyp="http://schemas.microsoft.com/office/drawing/2018/hyperlinkcolor" val="tx"/>
                    </a:ext>
                  </a:extLst>
                </a:hlinkClick>
              </a:rPr>
              <a:t>https://licaponline.com/wpcontent/uploads/2020/08/Groundwater_Quantity_and_Competing_</a:t>
            </a:r>
            <a:r>
              <a:rPr lang="en-US" sz="2900" u="sng" dirty="0">
                <a:solidFill>
                  <a:srgbClr val="300FF9"/>
                </a:solidFill>
              </a:rPr>
              <a:t> Uses_Report.pdf</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39115538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057DA-0D58-4603-86D9-1CED3067A8F0}"/>
              </a:ext>
            </a:extLst>
          </p:cNvPr>
          <p:cNvSpPr>
            <a:spLocks noGrp="1"/>
          </p:cNvSpPr>
          <p:nvPr>
            <p:ph type="title"/>
          </p:nvPr>
        </p:nvSpPr>
        <p:spPr/>
        <p:txBody>
          <a:bodyPr/>
          <a:lstStyle/>
          <a:p>
            <a:r>
              <a:rPr lang="en-US" dirty="0"/>
              <a:t>Nassau County </a:t>
            </a:r>
            <a:r>
              <a:rPr lang="en-US" dirty="0" err="1"/>
              <a:t>Pumpage</a:t>
            </a:r>
            <a:r>
              <a:rPr lang="en-US" dirty="0"/>
              <a:t> 2013 - 2021</a:t>
            </a:r>
          </a:p>
        </p:txBody>
      </p:sp>
      <p:graphicFrame>
        <p:nvGraphicFramePr>
          <p:cNvPr id="6" name="Content Placeholder 5">
            <a:extLst>
              <a:ext uri="{FF2B5EF4-FFF2-40B4-BE49-F238E27FC236}">
                <a16:creationId xmlns:a16="http://schemas.microsoft.com/office/drawing/2014/main" id="{53B2F63C-84DA-4613-B023-E79040C0B6B7}"/>
              </a:ext>
            </a:extLst>
          </p:cNvPr>
          <p:cNvGraphicFramePr>
            <a:graphicFrameLocks noGrp="1"/>
          </p:cNvGraphicFramePr>
          <p:nvPr>
            <p:ph sz="half" idx="1"/>
            <p:extLst>
              <p:ext uri="{D42A27DB-BD31-4B8C-83A1-F6EECF244321}">
                <p14:modId xmlns:p14="http://schemas.microsoft.com/office/powerpoint/2010/main" val="1269085086"/>
              </p:ext>
            </p:extLst>
          </p:nvPr>
        </p:nvGraphicFramePr>
        <p:xfrm>
          <a:off x="838200" y="1825625"/>
          <a:ext cx="5181600" cy="43513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ontent Placeholder 8">
            <a:extLst>
              <a:ext uri="{FF2B5EF4-FFF2-40B4-BE49-F238E27FC236}">
                <a16:creationId xmlns:a16="http://schemas.microsoft.com/office/drawing/2014/main" id="{CD606DC5-D58F-4C8C-9114-30C61A51DB35}"/>
              </a:ext>
            </a:extLst>
          </p:cNvPr>
          <p:cNvGraphicFramePr>
            <a:graphicFrameLocks noGrp="1"/>
          </p:cNvGraphicFramePr>
          <p:nvPr>
            <p:ph sz="half" idx="2"/>
          </p:nvPr>
        </p:nvGraphicFramePr>
        <p:xfrm>
          <a:off x="6172200" y="1825625"/>
          <a:ext cx="5181600"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7C335D87-F81C-4771-85EF-F69EAACE5DBB}"/>
              </a:ext>
            </a:extLst>
          </p:cNvPr>
          <p:cNvSpPr txBox="1"/>
          <p:nvPr/>
        </p:nvSpPr>
        <p:spPr>
          <a:xfrm>
            <a:off x="914400" y="6176963"/>
            <a:ext cx="3984171" cy="369332"/>
          </a:xfrm>
          <a:prstGeom prst="rect">
            <a:avLst/>
          </a:prstGeom>
          <a:noFill/>
        </p:spPr>
        <p:txBody>
          <a:bodyPr wrap="square" rtlCol="0">
            <a:spAutoFit/>
          </a:bodyPr>
          <a:lstStyle/>
          <a:p>
            <a:r>
              <a:rPr lang="en-US" dirty="0"/>
              <a:t>Source: Draft LICAP report for 2021.</a:t>
            </a:r>
          </a:p>
        </p:txBody>
      </p:sp>
    </p:spTree>
    <p:extLst>
      <p:ext uri="{BB962C8B-B14F-4D97-AF65-F5344CB8AC3E}">
        <p14:creationId xmlns:p14="http://schemas.microsoft.com/office/powerpoint/2010/main" val="24838771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57A5E-D95F-4534-80ED-CFA76FB78E14}"/>
              </a:ext>
            </a:extLst>
          </p:cNvPr>
          <p:cNvSpPr>
            <a:spLocks noGrp="1"/>
          </p:cNvSpPr>
          <p:nvPr>
            <p:ph type="title"/>
          </p:nvPr>
        </p:nvSpPr>
        <p:spPr/>
        <p:txBody>
          <a:bodyPr/>
          <a:lstStyle/>
          <a:p>
            <a:pPr algn="ctr"/>
            <a:r>
              <a:rPr lang="en-US" dirty="0" err="1"/>
              <a:t>Pumpage</a:t>
            </a:r>
            <a:r>
              <a:rPr lang="en-US" dirty="0"/>
              <a:t> in Garden City, 2012-2016</a:t>
            </a:r>
          </a:p>
        </p:txBody>
      </p:sp>
      <p:graphicFrame>
        <p:nvGraphicFramePr>
          <p:cNvPr id="5" name="Content Placeholder 4">
            <a:extLst>
              <a:ext uri="{FF2B5EF4-FFF2-40B4-BE49-F238E27FC236}">
                <a16:creationId xmlns:a16="http://schemas.microsoft.com/office/drawing/2014/main" id="{AB24364D-B877-452D-B39C-BA2DD774CAD8}"/>
              </a:ext>
            </a:extLst>
          </p:cNvPr>
          <p:cNvGraphicFramePr>
            <a:graphicFrameLocks noGrp="1"/>
          </p:cNvGraphicFramePr>
          <p:nvPr>
            <p:ph sz="half" idx="1"/>
            <p:extLst>
              <p:ext uri="{D42A27DB-BD31-4B8C-83A1-F6EECF244321}">
                <p14:modId xmlns:p14="http://schemas.microsoft.com/office/powerpoint/2010/main" val="4282189354"/>
              </p:ext>
            </p:extLst>
          </p:nvPr>
        </p:nvGraphicFramePr>
        <p:xfrm>
          <a:off x="838200" y="1825625"/>
          <a:ext cx="5181600" cy="43513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ontent Placeholder 5">
            <a:extLst>
              <a:ext uri="{FF2B5EF4-FFF2-40B4-BE49-F238E27FC236}">
                <a16:creationId xmlns:a16="http://schemas.microsoft.com/office/drawing/2014/main" id="{C2F2C74D-9DB2-4AE6-BCA1-EB7A41486B6F}"/>
              </a:ext>
            </a:extLst>
          </p:cNvPr>
          <p:cNvGraphicFramePr>
            <a:graphicFrameLocks noGrp="1"/>
          </p:cNvGraphicFramePr>
          <p:nvPr>
            <p:ph sz="half" idx="2"/>
            <p:extLst>
              <p:ext uri="{D42A27DB-BD31-4B8C-83A1-F6EECF244321}">
                <p14:modId xmlns:p14="http://schemas.microsoft.com/office/powerpoint/2010/main" val="226747000"/>
              </p:ext>
            </p:extLst>
          </p:nvPr>
        </p:nvGraphicFramePr>
        <p:xfrm>
          <a:off x="6172200" y="1825625"/>
          <a:ext cx="5181600"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F7E2DA76-F414-425F-B2A4-9793007EE06C}"/>
              </a:ext>
            </a:extLst>
          </p:cNvPr>
          <p:cNvSpPr txBox="1"/>
          <p:nvPr/>
        </p:nvSpPr>
        <p:spPr>
          <a:xfrm>
            <a:off x="838200" y="6176963"/>
            <a:ext cx="6629400" cy="369332"/>
          </a:xfrm>
          <a:prstGeom prst="rect">
            <a:avLst/>
          </a:prstGeom>
          <a:noFill/>
        </p:spPr>
        <p:txBody>
          <a:bodyPr wrap="square" rtlCol="0">
            <a:spAutoFit/>
          </a:bodyPr>
          <a:lstStyle/>
          <a:p>
            <a:r>
              <a:rPr lang="en-US" dirty="0"/>
              <a:t>Source: Draft report, Village of Garden City to DEC, April 2017.</a:t>
            </a:r>
          </a:p>
        </p:txBody>
      </p:sp>
    </p:spTree>
    <p:extLst>
      <p:ext uri="{BB962C8B-B14F-4D97-AF65-F5344CB8AC3E}">
        <p14:creationId xmlns:p14="http://schemas.microsoft.com/office/powerpoint/2010/main" val="26175472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AB18BA-A8A1-4566-9A98-0C4CAA26B09B}"/>
              </a:ext>
            </a:extLst>
          </p:cNvPr>
          <p:cNvSpPr>
            <a:spLocks noGrp="1"/>
          </p:cNvSpPr>
          <p:nvPr>
            <p:ph type="title"/>
          </p:nvPr>
        </p:nvSpPr>
        <p:spPr/>
        <p:txBody>
          <a:bodyPr>
            <a:normAutofit fontScale="90000"/>
          </a:bodyPr>
          <a:lstStyle/>
          <a:p>
            <a:pPr algn="ctr"/>
            <a:br>
              <a:rPr lang="en-US" dirty="0"/>
            </a:br>
            <a:br>
              <a:rPr lang="en-US" dirty="0"/>
            </a:br>
            <a:r>
              <a:rPr lang="en-US" b="1" dirty="0"/>
              <a:t>Garden City Per Capita</a:t>
            </a:r>
            <a:br>
              <a:rPr lang="en-US" b="1" dirty="0"/>
            </a:br>
            <a:r>
              <a:rPr lang="en-US" b="1" dirty="0"/>
              <a:t>Water Consumption in 2016</a:t>
            </a:r>
            <a:br>
              <a:rPr lang="en-US" b="1" dirty="0"/>
            </a:br>
            <a:br>
              <a:rPr lang="en-US" dirty="0"/>
            </a:br>
            <a:endParaRPr lang="en-US" dirty="0"/>
          </a:p>
        </p:txBody>
      </p:sp>
      <p:sp>
        <p:nvSpPr>
          <p:cNvPr id="3" name="Content Placeholder 2">
            <a:extLst>
              <a:ext uri="{FF2B5EF4-FFF2-40B4-BE49-F238E27FC236}">
                <a16:creationId xmlns:a16="http://schemas.microsoft.com/office/drawing/2014/main" id="{1353E860-1CF2-4E06-8469-BDF2561212E3}"/>
              </a:ext>
            </a:extLst>
          </p:cNvPr>
          <p:cNvSpPr>
            <a:spLocks noGrp="1"/>
          </p:cNvSpPr>
          <p:nvPr>
            <p:ph idx="1"/>
          </p:nvPr>
        </p:nvSpPr>
        <p:spPr/>
        <p:txBody>
          <a:bodyPr>
            <a:normAutofit fontScale="77500" lnSpcReduction="20000"/>
          </a:bodyPr>
          <a:lstStyle/>
          <a:p>
            <a:pPr marL="0" indent="0">
              <a:buNone/>
            </a:pPr>
            <a:endParaRPr lang="en-US" dirty="0"/>
          </a:p>
          <a:p>
            <a:pPr marL="0" indent="0">
              <a:buNone/>
            </a:pPr>
            <a:r>
              <a:rPr lang="en-US" dirty="0"/>
              <a:t>Per capita average water consumption in Garden City was 204 gallons/day/person according to the draft report that the Village of Garden City submitted to DEC in April, 2017. </a:t>
            </a:r>
          </a:p>
          <a:p>
            <a:pPr marL="0" indent="0">
              <a:buNone/>
            </a:pPr>
            <a:r>
              <a:rPr lang="en-US" dirty="0"/>
              <a:t>However, this number is based on total </a:t>
            </a:r>
            <a:r>
              <a:rPr lang="en-US" dirty="0" err="1"/>
              <a:t>pumpage</a:t>
            </a:r>
            <a:r>
              <a:rPr lang="en-US" dirty="0"/>
              <a:t>.  If the calculation is repeated omitting non-revenue water (water used for things like flushing the system and firefighting operations), the per capita number drops to 185  gallons/day/person.</a:t>
            </a:r>
          </a:p>
          <a:p>
            <a:pPr marL="0" indent="0">
              <a:buNone/>
            </a:pPr>
            <a:r>
              <a:rPr lang="en-US" dirty="0"/>
              <a:t>This number is still too high as it includes water billed to commercial establishments.  So the actual per capita figure should be somewhat lower than 185 gallons/day/person.   A somewhat lower number puts the figure in the same ballpark as the 149 gallons/day/person estimated for Nassau County residents (see slide 6).</a:t>
            </a:r>
          </a:p>
          <a:p>
            <a:pPr marL="0" indent="0">
              <a:buNone/>
            </a:pPr>
            <a:r>
              <a:rPr lang="en-US" dirty="0"/>
              <a:t>This is still significantly higher than the estimated national average of 100 gallons/day/person or less.</a:t>
            </a:r>
          </a:p>
          <a:p>
            <a:endParaRPr lang="en-US" dirty="0"/>
          </a:p>
          <a:p>
            <a:pPr marL="0" indent="0">
              <a:buNone/>
            </a:pPr>
            <a:r>
              <a:rPr lang="en-US" sz="1800" b="1" dirty="0"/>
              <a:t>Source: Draft Report, Village of Garden City to DEC, April 2017.</a:t>
            </a:r>
            <a:endParaRPr lang="en-US" sz="1800" dirty="0"/>
          </a:p>
          <a:p>
            <a:pPr marL="0" indent="0">
              <a:buNone/>
            </a:pPr>
            <a:endParaRPr lang="en-US" dirty="0"/>
          </a:p>
        </p:txBody>
      </p:sp>
    </p:spTree>
    <p:extLst>
      <p:ext uri="{BB962C8B-B14F-4D97-AF65-F5344CB8AC3E}">
        <p14:creationId xmlns:p14="http://schemas.microsoft.com/office/powerpoint/2010/main" val="7582705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781</TotalTime>
  <Words>1680</Words>
  <Application>Microsoft Office PowerPoint</Application>
  <PresentationFormat>Widescreen</PresentationFormat>
  <Paragraphs>183</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Calibri Light</vt:lpstr>
      <vt:lpstr>Office Theme</vt:lpstr>
      <vt:lpstr>Update on Water Treatment  and Conservation</vt:lpstr>
      <vt:lpstr>Treatments of Water by Garden City</vt:lpstr>
      <vt:lpstr>Aeration Towers at Wells 13 and 14 (Garden City Country Club, Stewart Ave)</vt:lpstr>
      <vt:lpstr>System for Treating Water with Granulated Activated Carbon (GAC)  at Wells 13 and 14 (Garden City Country Club, Stewart Ave)</vt:lpstr>
      <vt:lpstr>AOP System Installed by Suffolk County Water Authority (SCWA) in Central Islip  (Not a Garden City System)</vt:lpstr>
      <vt:lpstr>Estimated Per Capita Water Consumption in the United States for Customers of Public Suppliers</vt:lpstr>
      <vt:lpstr>Nassau County Pumpage 2013 - 2021</vt:lpstr>
      <vt:lpstr>Pumpage in Garden City, 2012-2016</vt:lpstr>
      <vt:lpstr>  Garden City Per Capita Water Consumption in 2016  </vt:lpstr>
      <vt:lpstr>NYS DEC Water Conservation Program</vt:lpstr>
      <vt:lpstr>Nassau County Actions</vt:lpstr>
      <vt:lpstr>Town of Hempstead Is Offering Free Water Conservation Kits</vt:lpstr>
      <vt:lpstr>How To Reduce Outdoor Water Consumption</vt:lpstr>
      <vt:lpstr>Indoor Water Conservation #1</vt:lpstr>
      <vt:lpstr>Indoor Water Conservation #2</vt:lpstr>
      <vt:lpstr>Where to Look for Information on Indoor Fixtures and Appliances</vt:lpstr>
      <vt:lpstr>Dishwasher versus Washing Dishes by Hand – Which Way Conserves More Water?</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Elizabeth Bailey</dc:creator>
  <cp:lastModifiedBy>Elizabeth Bailey</cp:lastModifiedBy>
  <cp:revision>63</cp:revision>
  <dcterms:created xsi:type="dcterms:W3CDTF">2022-02-14T00:44:52Z</dcterms:created>
  <dcterms:modified xsi:type="dcterms:W3CDTF">2022-03-08T14:18:44Z</dcterms:modified>
</cp:coreProperties>
</file>