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85" r:id="rId3"/>
    <p:sldId id="258" r:id="rId4"/>
    <p:sldId id="257" r:id="rId5"/>
    <p:sldId id="259" r:id="rId6"/>
    <p:sldId id="262" r:id="rId7"/>
    <p:sldId id="261" r:id="rId8"/>
    <p:sldId id="286" r:id="rId9"/>
    <p:sldId id="269" r:id="rId10"/>
    <p:sldId id="288" r:id="rId11"/>
    <p:sldId id="287" r:id="rId12"/>
    <p:sldId id="264" r:id="rId13"/>
    <p:sldId id="265" r:id="rId14"/>
    <p:sldId id="266" r:id="rId15"/>
    <p:sldId id="267" r:id="rId16"/>
    <p:sldId id="268" r:id="rId17"/>
    <p:sldId id="270" r:id="rId18"/>
    <p:sldId id="271" r:id="rId19"/>
    <p:sldId id="289" r:id="rId20"/>
    <p:sldId id="290"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9144000" cy="5143500" type="screen16x9"/>
  <p:notesSz cx="6858000" cy="9144000"/>
  <p:embeddedFontLst>
    <p:embeddedFont>
      <p:font typeface="Agency FB" panose="020B0503020202020204" pitchFamily="34" charset="0"/>
      <p:regular r:id="rId36"/>
      <p:bold r:id="rId37"/>
    </p:embeddedFont>
    <p:embeddedFont>
      <p:font typeface="Amatic SC" panose="020B0604020202020204" charset="-79"/>
      <p:regular r:id="rId38"/>
      <p:bold r:id="rId39"/>
    </p:embeddedFont>
    <p:embeddedFont>
      <p:font typeface="Century" panose="02040604050505020304" pitchFamily="18" charset="0"/>
      <p:regular r:id="rId40"/>
    </p:embeddedFont>
    <p:embeddedFont>
      <p:font typeface="Comic Sans MS" panose="030F0702030302020204" pitchFamily="66" charset="0"/>
      <p:regular r:id="rId41"/>
      <p:bold r:id="rId42"/>
      <p:italic r:id="rId43"/>
      <p:boldItalic r:id="rId44"/>
    </p:embeddedFont>
    <p:embeddedFont>
      <p:font typeface="Concert One" panose="020B0604020202020204" charset="0"/>
      <p:regular r:id="rId45"/>
    </p:embeddedFont>
    <p:embeddedFont>
      <p:font typeface="Courier Prime" panose="020B0604020202020204" charset="0"/>
      <p:regular r:id="rId46"/>
      <p:bold r:id="rId47"/>
      <p:italic r:id="rId48"/>
      <p:boldItalic r:id="rId49"/>
    </p:embeddedFont>
    <p:embeddedFont>
      <p:font typeface="EB Garamond" panose="020B0604020202020204" charset="0"/>
      <p:regular r:id="rId50"/>
      <p:bold r:id="rId51"/>
      <p:italic r:id="rId52"/>
      <p:boldItalic r:id="rId53"/>
    </p:embeddedFont>
    <p:embeddedFont>
      <p:font typeface="Headland One" panose="020B0604020202020204" charset="0"/>
      <p:regular r:id="rId54"/>
    </p:embeddedFont>
    <p:embeddedFont>
      <p:font typeface="Lobster"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38" y="80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cdd781f8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cdd781f8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013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cdd781f8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cdd781f8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793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cdd781f8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cdd781f8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cdd781f8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3cdd781f8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cdd781f8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3cdd781f8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cdd781f8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cdd781f8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3cdd781f8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3cdd781f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cdd781f8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cdd781f8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cdd781f8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3cdd781f8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c17a9475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c17a9475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459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3c17a9475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3c17a9475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80% of the US population lives in urban areas and depend on benefits that trees provide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term urban defines areas that have high amounts of people in artificial surfaces like manmade structures and buildings. </a:t>
            </a:r>
            <a:endParaRPr dirty="0"/>
          </a:p>
        </p:txBody>
      </p:sp>
    </p:spTree>
    <p:extLst>
      <p:ext uri="{BB962C8B-B14F-4D97-AF65-F5344CB8AC3E}">
        <p14:creationId xmlns:p14="http://schemas.microsoft.com/office/powerpoint/2010/main" val="1747656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c17a9475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c17a9475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209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c17a9475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c17a9475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3c46510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3c46510f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c46510f8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3c46510f8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c46510f8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3c46510f8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3c46510f8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3c46510f8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c46510f8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3c46510f8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c46510f8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3c46510f8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c46510f8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c46510f8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c46510f8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c46510f8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3c17a9475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3c17a9475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80% of the US population lives in urban areas and depend on benefits that trees provide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term urban defines areas that have high amounts of people in artificial surfaces like manmade structures and buildings.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3c46510f8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3c46510f8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3c46510f8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3c46510f8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3c46510f8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3c46510f8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cdd781f88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cdd781f88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c17a9475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3c17a9475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Trees influence energy use, and air quality by providing shade, transpiring moisture and reduction of windspeeds.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3cdd781f8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3cdd781f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c17a9475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3c17a9475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Estimated 3.8 billion trees with an “asset value” of 2.4 Trillion. </a:t>
            </a:r>
            <a:endParaRPr dirty="0"/>
          </a:p>
          <a:p>
            <a:pPr marL="0" lvl="0" indent="0" algn="l" rtl="0">
              <a:spcBef>
                <a:spcPts val="0"/>
              </a:spcBef>
              <a:spcAft>
                <a:spcPts val="0"/>
              </a:spcAft>
              <a:buNone/>
            </a:pPr>
            <a:r>
              <a:rPr lang="en" dirty="0"/>
              <a:t>An establishment of 100 million mature trees around homes in the U.S. can save about $2 billion annually in reduced energy costs.</a:t>
            </a:r>
            <a:endParaRPr dirty="0"/>
          </a:p>
          <a:p>
            <a:pPr marL="0" lvl="0" indent="0" algn="l" rtl="0">
              <a:spcBef>
                <a:spcPts val="0"/>
              </a:spcBef>
              <a:spcAft>
                <a:spcPts val="0"/>
              </a:spcAft>
              <a:buNone/>
            </a:pPr>
            <a:r>
              <a:rPr lang="en" dirty="0"/>
              <a:t> Urban Trees in the U.S. remove about 784,000 tons of air pollution annually, valued at 3.8 billion.</a:t>
            </a:r>
            <a:endParaRPr dirty="0"/>
          </a:p>
          <a:p>
            <a:pPr marL="0" lvl="0" indent="0" algn="l" rtl="0">
              <a:spcBef>
                <a:spcPts val="0"/>
              </a:spcBef>
              <a:spcAft>
                <a:spcPts val="0"/>
              </a:spcAft>
              <a:buNone/>
            </a:pPr>
            <a:r>
              <a:rPr lang="en" dirty="0"/>
              <a:t> Urban trees in the U.S. currently store 770 million tons of carbon, valued at 14.3 billion</a:t>
            </a:r>
            <a:endParaRPr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3c17a9475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3c17a9475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satellite imagery, it is assumed that tree cover or the tree canopy of the continental US is about 35.1% of the land use. </a:t>
            </a:r>
            <a:endParaRPr/>
          </a:p>
          <a:p>
            <a:pPr marL="0" lvl="0" indent="0" algn="l" rtl="0">
              <a:spcBef>
                <a:spcPts val="0"/>
              </a:spcBef>
              <a:spcAft>
                <a:spcPts val="0"/>
              </a:spcAft>
              <a:buNone/>
            </a:pPr>
            <a:r>
              <a:rPr lang="en"/>
              <a:t>It’s estimated that Urban Forests in the US contain about 3.8 billion trees and is an asset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3c17a9475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3c17a9475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satellite imagery, it is assumed that tree cover or the tree canopy of the continental US is about 35.1% of the land use. </a:t>
            </a:r>
            <a:endParaRPr/>
          </a:p>
          <a:p>
            <a:pPr marL="0" lvl="0" indent="0" algn="l" rtl="0">
              <a:spcBef>
                <a:spcPts val="0"/>
              </a:spcBef>
              <a:spcAft>
                <a:spcPts val="0"/>
              </a:spcAft>
              <a:buNone/>
            </a:pPr>
            <a:r>
              <a:rPr lang="en"/>
              <a:t>It’s estimated that Urban Forests in the US contain about 3.8 billion trees and is an asset</a:t>
            </a:r>
            <a:endParaRPr/>
          </a:p>
        </p:txBody>
      </p:sp>
    </p:spTree>
    <p:extLst>
      <p:ext uri="{BB962C8B-B14F-4D97-AF65-F5344CB8AC3E}">
        <p14:creationId xmlns:p14="http://schemas.microsoft.com/office/powerpoint/2010/main" val="2471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3cdd781f8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3cdd781f8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itreetools.org/"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97408" y="6354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100">
                <a:highlight>
                  <a:srgbClr val="B6D7A8"/>
                </a:highlight>
                <a:latin typeface="EB Garamond"/>
                <a:ea typeface="EB Garamond"/>
                <a:cs typeface="EB Garamond"/>
                <a:sym typeface="EB Garamond"/>
              </a:rPr>
              <a:t>Urban Forestry Health and Garden City</a:t>
            </a:r>
            <a:endParaRPr sz="4100" dirty="0">
              <a:highlight>
                <a:srgbClr val="B6D7A8"/>
              </a:highlight>
              <a:latin typeface="EB Garamond"/>
              <a:ea typeface="EB Garamond"/>
              <a:cs typeface="EB Garamond"/>
              <a:sym typeface="EB Garamond"/>
            </a:endParaRPr>
          </a:p>
        </p:txBody>
      </p:sp>
      <p:sp>
        <p:nvSpPr>
          <p:cNvPr id="55" name="Google Shape;55;p13"/>
          <p:cNvSpPr txBox="1">
            <a:spLocks noGrp="1"/>
          </p:cNvSpPr>
          <p:nvPr>
            <p:ph type="subTitle" idx="1"/>
          </p:nvPr>
        </p:nvSpPr>
        <p:spPr>
          <a:xfrm>
            <a:off x="902950" y="4203625"/>
            <a:ext cx="8520600" cy="1059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None/>
            </a:pPr>
            <a:r>
              <a:rPr lang="en" sz="2100">
                <a:solidFill>
                  <a:schemeClr val="lt1"/>
                </a:solidFill>
                <a:latin typeface="Headland One"/>
                <a:ea typeface="Headland One"/>
                <a:cs typeface="Headland One"/>
                <a:sym typeface="Headland One"/>
              </a:rPr>
              <a:t>Christina McLaughlin</a:t>
            </a:r>
            <a:endParaRPr sz="2100">
              <a:solidFill>
                <a:schemeClr val="lt1"/>
              </a:solidFill>
              <a:latin typeface="Headland One"/>
              <a:ea typeface="Headland One"/>
              <a:cs typeface="Headland One"/>
              <a:sym typeface="Headland One"/>
            </a:endParaRPr>
          </a:p>
          <a:p>
            <a:pPr marL="0" lvl="0" indent="0" algn="ctr" rtl="0">
              <a:lnSpc>
                <a:spcPct val="80000"/>
              </a:lnSpc>
              <a:spcBef>
                <a:spcPts val="0"/>
              </a:spcBef>
              <a:spcAft>
                <a:spcPts val="0"/>
              </a:spcAft>
              <a:buNone/>
            </a:pPr>
            <a:r>
              <a:rPr lang="en" sz="2100">
                <a:solidFill>
                  <a:schemeClr val="lt1"/>
                </a:solidFill>
                <a:latin typeface="Headland One"/>
                <a:ea typeface="Headland One"/>
                <a:cs typeface="Headland One"/>
                <a:sym typeface="Headland One"/>
              </a:rPr>
              <a:t>Natural Resource Educator</a:t>
            </a:r>
            <a:endParaRPr sz="2100">
              <a:solidFill>
                <a:schemeClr val="lt1"/>
              </a:solidFill>
              <a:latin typeface="Headland One"/>
              <a:ea typeface="Headland One"/>
              <a:cs typeface="Headland One"/>
              <a:sym typeface="Headland One"/>
            </a:endParaRPr>
          </a:p>
          <a:p>
            <a:pPr marL="0" lvl="0" indent="0" algn="ctr" rtl="0">
              <a:lnSpc>
                <a:spcPct val="80000"/>
              </a:lnSpc>
              <a:spcBef>
                <a:spcPts val="0"/>
              </a:spcBef>
              <a:spcAft>
                <a:spcPts val="0"/>
              </a:spcAft>
              <a:buNone/>
            </a:pPr>
            <a:r>
              <a:rPr lang="en" sz="2100">
                <a:solidFill>
                  <a:schemeClr val="lt1"/>
                </a:solidFill>
                <a:latin typeface="Headland One"/>
                <a:ea typeface="Headland One"/>
                <a:cs typeface="Headland One"/>
                <a:sym typeface="Headland One"/>
              </a:rPr>
              <a:t>cmm482@cornell.edu</a:t>
            </a:r>
            <a:endParaRPr sz="2100">
              <a:solidFill>
                <a:schemeClr val="lt1"/>
              </a:solidFill>
              <a:latin typeface="Headland One"/>
              <a:ea typeface="Headland One"/>
              <a:cs typeface="Headland One"/>
              <a:sym typeface="Headland One"/>
            </a:endParaRPr>
          </a:p>
        </p:txBody>
      </p:sp>
      <p:pic>
        <p:nvPicPr>
          <p:cNvPr id="56" name="Google Shape;56;p13"/>
          <p:cNvPicPr preferRelativeResize="0"/>
          <p:nvPr/>
        </p:nvPicPr>
        <p:blipFill>
          <a:blip r:embed="rId4">
            <a:alphaModFix/>
          </a:blip>
          <a:stretch>
            <a:fillRect/>
          </a:stretch>
        </p:blipFill>
        <p:spPr>
          <a:xfrm>
            <a:off x="0" y="0"/>
            <a:ext cx="2880001" cy="788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58475" y="103600"/>
            <a:ext cx="85803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solidFill>
                  <a:schemeClr val="lt1"/>
                </a:solidFill>
                <a:latin typeface="EB Garamond"/>
                <a:ea typeface="EB Garamond"/>
                <a:cs typeface="EB Garamond"/>
                <a:sym typeface="EB Garamond"/>
              </a:rPr>
              <a:t>Emerald Ash Borer &amp; Ash Trees </a:t>
            </a:r>
            <a:endParaRPr dirty="0">
              <a:solidFill>
                <a:schemeClr val="lt1"/>
              </a:solidFill>
              <a:latin typeface="EB Garamond"/>
              <a:ea typeface="EB Garamond"/>
              <a:cs typeface="EB Garamond"/>
              <a:sym typeface="EB Garamond"/>
            </a:endParaRPr>
          </a:p>
        </p:txBody>
      </p:sp>
      <p:pic>
        <p:nvPicPr>
          <p:cNvPr id="153" name="Google Shape;153;p26"/>
          <p:cNvPicPr preferRelativeResize="0"/>
          <p:nvPr/>
        </p:nvPicPr>
        <p:blipFill>
          <a:blip r:embed="rId3">
            <a:alphaModFix/>
          </a:blip>
          <a:stretch>
            <a:fillRect/>
          </a:stretch>
        </p:blipFill>
        <p:spPr>
          <a:xfrm>
            <a:off x="531975" y="972400"/>
            <a:ext cx="4162425" cy="2762250"/>
          </a:xfrm>
          <a:prstGeom prst="rect">
            <a:avLst/>
          </a:prstGeom>
          <a:noFill/>
          <a:ln>
            <a:noFill/>
          </a:ln>
        </p:spPr>
      </p:pic>
      <p:sp>
        <p:nvSpPr>
          <p:cNvPr id="154" name="Google Shape;154;p26"/>
          <p:cNvSpPr txBox="1"/>
          <p:nvPr/>
        </p:nvSpPr>
        <p:spPr>
          <a:xfrm>
            <a:off x="5078526" y="1258273"/>
            <a:ext cx="4060800" cy="2985402"/>
          </a:xfrm>
          <a:prstGeom prst="rect">
            <a:avLst/>
          </a:prstGeom>
          <a:noFill/>
          <a:ln>
            <a:noFill/>
          </a:ln>
        </p:spPr>
        <p:txBody>
          <a:bodyPr spcFirstLastPara="1" wrap="square" lIns="91425" tIns="91425" rIns="91425" bIns="91425" anchor="t" anchorCtr="0">
            <a:spAutoFit/>
          </a:bodyPr>
          <a:lstStyle/>
          <a:p>
            <a:pPr marL="139700" lvl="0" algn="l" rtl="0">
              <a:spcBef>
                <a:spcPts val="0"/>
              </a:spcBef>
              <a:spcAft>
                <a:spcPts val="0"/>
              </a:spcAft>
              <a:buClr>
                <a:srgbClr val="D9D9D9"/>
              </a:buClr>
              <a:buSzPts val="1400"/>
            </a:pPr>
            <a:r>
              <a:rPr lang="en-US" dirty="0">
                <a:solidFill>
                  <a:srgbClr val="D9D9D9"/>
                </a:solidFill>
                <a:latin typeface="Headland One"/>
                <a:ea typeface="Headland One"/>
                <a:cs typeface="Headland One"/>
                <a:sym typeface="Headland One"/>
              </a:rPr>
              <a:t>Symptoms and Signs of EAB:</a:t>
            </a:r>
          </a:p>
          <a:p>
            <a:pPr marL="139700" lvl="0" algn="l" rtl="0">
              <a:spcBef>
                <a:spcPts val="0"/>
              </a:spcBef>
              <a:spcAft>
                <a:spcPts val="0"/>
              </a:spcAft>
              <a:buClr>
                <a:srgbClr val="D9D9D9"/>
              </a:buClr>
              <a:buSzPts val="1400"/>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Unusual yellowing or thinning of foliage</a:t>
            </a:r>
          </a:p>
          <a:p>
            <a:pPr marL="425450" lvl="0" indent="-285750" algn="l" rtl="0">
              <a:spcBef>
                <a:spcPts val="0"/>
              </a:spcBef>
              <a:spcAft>
                <a:spcPts val="0"/>
              </a:spcAft>
              <a:buClr>
                <a:srgbClr val="D9D9D9"/>
              </a:buClr>
              <a:buSzPts val="1400"/>
              <a:buFontTx/>
              <a:buChar char="-"/>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Abundance of woodpecker presence and pecking holes</a:t>
            </a:r>
          </a:p>
          <a:p>
            <a:pPr marL="425450" lvl="0" indent="-285750" algn="l" rtl="0">
              <a:spcBef>
                <a:spcPts val="0"/>
              </a:spcBef>
              <a:spcAft>
                <a:spcPts val="0"/>
              </a:spcAft>
              <a:buClr>
                <a:srgbClr val="D9D9D9"/>
              </a:buClr>
              <a:buSzPts val="1400"/>
              <a:buFontTx/>
              <a:buChar char="-"/>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D-shaped exit holes</a:t>
            </a:r>
          </a:p>
          <a:p>
            <a:pPr marL="425450" lvl="0" indent="-285750" algn="l" rtl="0">
              <a:spcBef>
                <a:spcPts val="0"/>
              </a:spcBef>
              <a:spcAft>
                <a:spcPts val="0"/>
              </a:spcAft>
              <a:buClr>
                <a:srgbClr val="D9D9D9"/>
              </a:buClr>
              <a:buSzPts val="1400"/>
              <a:buFontTx/>
              <a:buChar char="-"/>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Shoots growing from the roots of a tree’s trunk with large leaves </a:t>
            </a:r>
            <a:endParaRPr lang="en" dirty="0">
              <a:solidFill>
                <a:srgbClr val="D9D9D9"/>
              </a:solidFill>
              <a:latin typeface="Headland One"/>
              <a:ea typeface="Headland One"/>
              <a:cs typeface="Headland One"/>
              <a:sym typeface="Headland One"/>
            </a:endParaRPr>
          </a:p>
          <a:p>
            <a:pPr marL="139700" lvl="0" algn="l" rtl="0">
              <a:spcBef>
                <a:spcPts val="0"/>
              </a:spcBef>
              <a:spcAft>
                <a:spcPts val="0"/>
              </a:spcAft>
              <a:buClr>
                <a:srgbClr val="D9D9D9"/>
              </a:buClr>
              <a:buSzPts val="1400"/>
            </a:pPr>
            <a:endParaRPr lang="en" dirty="0">
              <a:solidFill>
                <a:srgbClr val="D9D9D9"/>
              </a:solidFill>
              <a:latin typeface="Headland One"/>
              <a:ea typeface="Headland One"/>
              <a:cs typeface="Headland One"/>
              <a:sym typeface="Headland One"/>
            </a:endParaRPr>
          </a:p>
        </p:txBody>
      </p:sp>
      <p:pic>
        <p:nvPicPr>
          <p:cNvPr id="155" name="Google Shape;155;p26"/>
          <p:cNvPicPr preferRelativeResize="0"/>
          <p:nvPr/>
        </p:nvPicPr>
        <p:blipFill rotWithShape="1">
          <a:blip r:embed="rId4">
            <a:alphaModFix/>
          </a:blip>
          <a:srcRect l="8450" t="18039"/>
          <a:stretch/>
        </p:blipFill>
        <p:spPr>
          <a:xfrm>
            <a:off x="358475" y="3039350"/>
            <a:ext cx="1429550" cy="1919725"/>
          </a:xfrm>
          <a:prstGeom prst="rect">
            <a:avLst/>
          </a:prstGeom>
          <a:noFill/>
          <a:ln>
            <a:noFill/>
          </a:ln>
        </p:spPr>
      </p:pic>
      <p:pic>
        <p:nvPicPr>
          <p:cNvPr id="156" name="Google Shape;156;p26"/>
          <p:cNvPicPr preferRelativeResize="0"/>
          <p:nvPr/>
        </p:nvPicPr>
        <p:blipFill>
          <a:blip r:embed="rId5">
            <a:alphaModFix/>
          </a:blip>
          <a:stretch>
            <a:fillRect/>
          </a:stretch>
        </p:blipFill>
        <p:spPr>
          <a:xfrm rot="5400000">
            <a:off x="3060863" y="3039212"/>
            <a:ext cx="2305900" cy="1729425"/>
          </a:xfrm>
          <a:prstGeom prst="rect">
            <a:avLst/>
          </a:prstGeom>
          <a:noFill/>
          <a:ln>
            <a:noFill/>
          </a:ln>
        </p:spPr>
      </p:pic>
    </p:spTree>
    <p:extLst>
      <p:ext uri="{BB962C8B-B14F-4D97-AF65-F5344CB8AC3E}">
        <p14:creationId xmlns:p14="http://schemas.microsoft.com/office/powerpoint/2010/main" val="410145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58475" y="103600"/>
            <a:ext cx="85803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solidFill>
                  <a:schemeClr val="lt1"/>
                </a:solidFill>
                <a:latin typeface="EB Garamond"/>
                <a:ea typeface="EB Garamond"/>
                <a:cs typeface="EB Garamond"/>
                <a:sym typeface="EB Garamond"/>
              </a:rPr>
              <a:t>Emerald Ash Borer &amp; Ash Trees </a:t>
            </a:r>
            <a:endParaRPr dirty="0">
              <a:solidFill>
                <a:schemeClr val="lt1"/>
              </a:solidFill>
              <a:latin typeface="EB Garamond"/>
              <a:ea typeface="EB Garamond"/>
              <a:cs typeface="EB Garamond"/>
              <a:sym typeface="EB Garamond"/>
            </a:endParaRPr>
          </a:p>
        </p:txBody>
      </p:sp>
      <p:sp>
        <p:nvSpPr>
          <p:cNvPr id="154" name="Google Shape;154;p26"/>
          <p:cNvSpPr txBox="1"/>
          <p:nvPr/>
        </p:nvSpPr>
        <p:spPr>
          <a:xfrm>
            <a:off x="5657088" y="792103"/>
            <a:ext cx="3339116" cy="4493508"/>
          </a:xfrm>
          <a:prstGeom prst="rect">
            <a:avLst/>
          </a:prstGeom>
          <a:noFill/>
          <a:ln>
            <a:noFill/>
          </a:ln>
        </p:spPr>
        <p:txBody>
          <a:bodyPr spcFirstLastPara="1" wrap="square" lIns="91425" tIns="91425" rIns="91425" bIns="91425" anchor="t" anchorCtr="0">
            <a:spAutoFit/>
          </a:bodyPr>
          <a:lstStyle/>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2 EAB sightings near Garden City but there can be more</a:t>
            </a:r>
          </a:p>
          <a:p>
            <a:pPr marL="425450" lvl="0" indent="-285750" algn="l" rtl="0">
              <a:spcBef>
                <a:spcPts val="0"/>
              </a:spcBef>
              <a:spcAft>
                <a:spcPts val="0"/>
              </a:spcAft>
              <a:buClr>
                <a:srgbClr val="D9D9D9"/>
              </a:buClr>
              <a:buSzPts val="1400"/>
              <a:buFontTx/>
              <a:buChar char="-"/>
            </a:pPr>
            <a:endParaRPr lang="en-US" dirty="0">
              <a:solidFill>
                <a:srgbClr val="D9D9D9"/>
              </a:solidFill>
              <a:latin typeface="Headland One"/>
              <a:ea typeface="Headland One"/>
              <a:cs typeface="Headland One"/>
              <a:sym typeface="Headland One"/>
            </a:endParaRPr>
          </a:p>
          <a:p>
            <a:pPr marL="139700" lvl="0" algn="l" rtl="0">
              <a:spcBef>
                <a:spcPts val="0"/>
              </a:spcBef>
              <a:spcAft>
                <a:spcPts val="0"/>
              </a:spcAft>
              <a:buClr>
                <a:srgbClr val="D9D9D9"/>
              </a:buClr>
              <a:buSzPts val="1400"/>
            </a:pPr>
            <a:r>
              <a:rPr lang="en-US" dirty="0">
                <a:solidFill>
                  <a:srgbClr val="D9D9D9"/>
                </a:solidFill>
                <a:latin typeface="Headland One"/>
                <a:ea typeface="Headland One"/>
                <a:cs typeface="Headland One"/>
                <a:sym typeface="Headland One"/>
              </a:rPr>
              <a:t>Preventative Actions:</a:t>
            </a:r>
          </a:p>
          <a:p>
            <a:pPr marL="139700" lvl="0" algn="l" rtl="0">
              <a:spcBef>
                <a:spcPts val="0"/>
              </a:spcBef>
              <a:spcAft>
                <a:spcPts val="0"/>
              </a:spcAft>
              <a:buClr>
                <a:srgbClr val="D9D9D9"/>
              </a:buClr>
              <a:buSzPts val="1400"/>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Be careful of firewood: Buy Local, Burn Local</a:t>
            </a:r>
          </a:p>
          <a:p>
            <a:pPr marL="139700" lvl="0" algn="l" rtl="0">
              <a:spcBef>
                <a:spcPts val="0"/>
              </a:spcBef>
              <a:spcAft>
                <a:spcPts val="0"/>
              </a:spcAft>
              <a:buClr>
                <a:srgbClr val="D9D9D9"/>
              </a:buClr>
              <a:buSzPts val="1400"/>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Consult an Arborist on suspicious trees</a:t>
            </a:r>
          </a:p>
          <a:p>
            <a:pPr marL="139700" lvl="0" algn="l" rtl="0">
              <a:spcBef>
                <a:spcPts val="0"/>
              </a:spcBef>
              <a:spcAft>
                <a:spcPts val="0"/>
              </a:spcAft>
              <a:buClr>
                <a:srgbClr val="D9D9D9"/>
              </a:buClr>
              <a:buSzPts val="1400"/>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Spread awareness</a:t>
            </a:r>
          </a:p>
          <a:p>
            <a:pPr marL="139700" lvl="0" algn="l" rtl="0">
              <a:spcBef>
                <a:spcPts val="0"/>
              </a:spcBef>
              <a:spcAft>
                <a:spcPts val="0"/>
              </a:spcAft>
              <a:buClr>
                <a:srgbClr val="D9D9D9"/>
              </a:buClr>
              <a:buSzPts val="1400"/>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Be aware of quarantine areas</a:t>
            </a:r>
          </a:p>
          <a:p>
            <a:pPr marL="425450" lvl="0" indent="-285750" algn="l" rtl="0">
              <a:spcBef>
                <a:spcPts val="0"/>
              </a:spcBef>
              <a:spcAft>
                <a:spcPts val="0"/>
              </a:spcAft>
              <a:buClr>
                <a:srgbClr val="D9D9D9"/>
              </a:buClr>
              <a:buSzPts val="1400"/>
              <a:buFontTx/>
              <a:buChar char="-"/>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r>
              <a:rPr lang="en-US" dirty="0">
                <a:solidFill>
                  <a:srgbClr val="D9D9D9"/>
                </a:solidFill>
                <a:latin typeface="Headland One"/>
                <a:ea typeface="Headland One"/>
                <a:cs typeface="Headland One"/>
                <a:sym typeface="Headland One"/>
              </a:rPr>
              <a:t>Plant diverse species</a:t>
            </a:r>
          </a:p>
          <a:p>
            <a:pPr marL="425450" lvl="0" indent="-285750" algn="l" rtl="0">
              <a:spcBef>
                <a:spcPts val="0"/>
              </a:spcBef>
              <a:spcAft>
                <a:spcPts val="0"/>
              </a:spcAft>
              <a:buClr>
                <a:srgbClr val="D9D9D9"/>
              </a:buClr>
              <a:buSzPts val="1400"/>
              <a:buFontTx/>
              <a:buChar char="-"/>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endParaRPr lang="en-US" dirty="0">
              <a:solidFill>
                <a:srgbClr val="D9D9D9"/>
              </a:solidFill>
              <a:latin typeface="Headland One"/>
              <a:ea typeface="Headland One"/>
              <a:cs typeface="Headland One"/>
              <a:sym typeface="Headland One"/>
            </a:endParaRPr>
          </a:p>
          <a:p>
            <a:pPr marL="425450" lvl="0" indent="-285750" algn="l" rtl="0">
              <a:spcBef>
                <a:spcPts val="0"/>
              </a:spcBef>
              <a:spcAft>
                <a:spcPts val="0"/>
              </a:spcAft>
              <a:buClr>
                <a:srgbClr val="D9D9D9"/>
              </a:buClr>
              <a:buSzPts val="1400"/>
              <a:buFontTx/>
              <a:buChar char="-"/>
            </a:pPr>
            <a:endParaRPr lang="en" dirty="0">
              <a:solidFill>
                <a:srgbClr val="D9D9D9"/>
              </a:solidFill>
              <a:latin typeface="Headland One"/>
              <a:ea typeface="Headland One"/>
              <a:cs typeface="Headland One"/>
              <a:sym typeface="Headland One"/>
            </a:endParaRPr>
          </a:p>
        </p:txBody>
      </p:sp>
      <p:pic>
        <p:nvPicPr>
          <p:cNvPr id="2" name="Picture 1">
            <a:extLst>
              <a:ext uri="{FF2B5EF4-FFF2-40B4-BE49-F238E27FC236}">
                <a16:creationId xmlns:a16="http://schemas.microsoft.com/office/drawing/2014/main" id="{11299B46-0A6A-43D9-A3FA-18E5DEC16EF9}"/>
              </a:ext>
            </a:extLst>
          </p:cNvPr>
          <p:cNvPicPr>
            <a:picLocks noChangeAspect="1"/>
          </p:cNvPicPr>
          <p:nvPr/>
        </p:nvPicPr>
        <p:blipFill>
          <a:blip r:embed="rId3"/>
          <a:stretch>
            <a:fillRect/>
          </a:stretch>
        </p:blipFill>
        <p:spPr>
          <a:xfrm>
            <a:off x="49619" y="1090518"/>
            <a:ext cx="5693609" cy="3379586"/>
          </a:xfrm>
          <a:prstGeom prst="rect">
            <a:avLst/>
          </a:prstGeom>
        </p:spPr>
      </p:pic>
    </p:spTree>
    <p:extLst>
      <p:ext uri="{BB962C8B-B14F-4D97-AF65-F5344CB8AC3E}">
        <p14:creationId xmlns:p14="http://schemas.microsoft.com/office/powerpoint/2010/main" val="1111566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33450"/>
            <a:ext cx="85257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Common Tree Problems</a:t>
            </a:r>
            <a:endParaRPr>
              <a:solidFill>
                <a:schemeClr val="lt1"/>
              </a:solidFill>
              <a:latin typeface="EB Garamond"/>
              <a:ea typeface="EB Garamond"/>
              <a:cs typeface="EB Garamond"/>
              <a:sym typeface="EB Garamond"/>
            </a:endParaRPr>
          </a:p>
        </p:txBody>
      </p:sp>
      <p:pic>
        <p:nvPicPr>
          <p:cNvPr id="115" name="Google Shape;115;p21"/>
          <p:cNvPicPr preferRelativeResize="0"/>
          <p:nvPr/>
        </p:nvPicPr>
        <p:blipFill>
          <a:blip r:embed="rId3">
            <a:alphaModFix/>
          </a:blip>
          <a:stretch>
            <a:fillRect/>
          </a:stretch>
        </p:blipFill>
        <p:spPr>
          <a:xfrm>
            <a:off x="6031925" y="859300"/>
            <a:ext cx="2893899" cy="3862025"/>
          </a:xfrm>
          <a:prstGeom prst="rect">
            <a:avLst/>
          </a:prstGeom>
          <a:noFill/>
          <a:ln>
            <a:noFill/>
          </a:ln>
        </p:spPr>
      </p:pic>
      <p:sp>
        <p:nvSpPr>
          <p:cNvPr id="116" name="Google Shape;116;p21"/>
          <p:cNvSpPr txBox="1"/>
          <p:nvPr/>
        </p:nvSpPr>
        <p:spPr>
          <a:xfrm>
            <a:off x="496200" y="981050"/>
            <a:ext cx="5673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D9D9D9"/>
                </a:solidFill>
                <a:latin typeface="Headland One"/>
                <a:ea typeface="Headland One"/>
                <a:cs typeface="Headland One"/>
                <a:sym typeface="Headland One"/>
              </a:rPr>
              <a:t>Trees &amp; Sidewalks (or Construction Sites):</a:t>
            </a:r>
            <a:endParaRPr u="sng">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457200" lvl="0" indent="-304800" algn="l" rtl="0">
              <a:spcBef>
                <a:spcPts val="0"/>
              </a:spcBef>
              <a:spcAft>
                <a:spcPts val="0"/>
              </a:spcAft>
              <a:buClr>
                <a:srgbClr val="D9D9D9"/>
              </a:buClr>
              <a:buSzPts val="1200"/>
              <a:buFont typeface="Headland One"/>
              <a:buChar char="●"/>
            </a:pPr>
            <a:r>
              <a:rPr lang="en" sz="1200">
                <a:solidFill>
                  <a:srgbClr val="D9D9D9"/>
                </a:solidFill>
                <a:latin typeface="Headland One"/>
                <a:ea typeface="Headland One"/>
                <a:cs typeface="Headland One"/>
                <a:sym typeface="Headland One"/>
              </a:rPr>
              <a:t>Root System “uprooting” concrete, pavement and other man-made structures</a:t>
            </a:r>
            <a:endParaRPr sz="1200">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sz="1200">
              <a:solidFill>
                <a:srgbClr val="D9D9D9"/>
              </a:solidFill>
              <a:latin typeface="Headland One"/>
              <a:ea typeface="Headland One"/>
              <a:cs typeface="Headland One"/>
              <a:sym typeface="Headland One"/>
            </a:endParaRPr>
          </a:p>
          <a:p>
            <a:pPr marL="457200" lvl="0" indent="-304800" algn="l" rtl="0">
              <a:spcBef>
                <a:spcPts val="0"/>
              </a:spcBef>
              <a:spcAft>
                <a:spcPts val="0"/>
              </a:spcAft>
              <a:buClr>
                <a:srgbClr val="D9D9D9"/>
              </a:buClr>
              <a:buSzPts val="1200"/>
              <a:buFont typeface="Headland One"/>
              <a:buChar char="●"/>
            </a:pPr>
            <a:r>
              <a:rPr lang="en" sz="1200">
                <a:solidFill>
                  <a:srgbClr val="D9D9D9"/>
                </a:solidFill>
                <a:latin typeface="Headland One"/>
                <a:ea typeface="Headland One"/>
                <a:cs typeface="Headland One"/>
                <a:sym typeface="Headland One"/>
              </a:rPr>
              <a:t>Mainly a “Right Tree for the Right Place” issue</a:t>
            </a:r>
            <a:endParaRPr sz="1200">
              <a:solidFill>
                <a:srgbClr val="D9D9D9"/>
              </a:solidFill>
              <a:latin typeface="Headland One"/>
              <a:ea typeface="Headland One"/>
              <a:cs typeface="Headland One"/>
              <a:sym typeface="Headland One"/>
            </a:endParaRPr>
          </a:p>
          <a:p>
            <a:pPr marL="914400" lvl="1" indent="-304800" algn="l" rtl="0">
              <a:spcBef>
                <a:spcPts val="0"/>
              </a:spcBef>
              <a:spcAft>
                <a:spcPts val="0"/>
              </a:spcAft>
              <a:buClr>
                <a:srgbClr val="D9D9D9"/>
              </a:buClr>
              <a:buSzPts val="1200"/>
              <a:buFont typeface="Headland One"/>
              <a:buChar char="○"/>
            </a:pPr>
            <a:r>
              <a:rPr lang="en" sz="1200">
                <a:solidFill>
                  <a:srgbClr val="D9D9D9"/>
                </a:solidFill>
                <a:latin typeface="Headland One"/>
                <a:ea typeface="Headland One"/>
                <a:cs typeface="Headland One"/>
                <a:sym typeface="Headland One"/>
              </a:rPr>
              <a:t>Large specimen trees being planted in too small or not enough adequate growth space.</a:t>
            </a:r>
            <a:endParaRPr sz="1200">
              <a:solidFill>
                <a:srgbClr val="D9D9D9"/>
              </a:solidFill>
              <a:latin typeface="Headland One"/>
              <a:ea typeface="Headland One"/>
              <a:cs typeface="Headland One"/>
              <a:sym typeface="Headland One"/>
            </a:endParaRPr>
          </a:p>
          <a:p>
            <a:pPr marL="914400" lvl="0" indent="0" algn="l" rtl="0">
              <a:spcBef>
                <a:spcPts val="0"/>
              </a:spcBef>
              <a:spcAft>
                <a:spcPts val="0"/>
              </a:spcAft>
              <a:buNone/>
            </a:pPr>
            <a:endParaRPr sz="1200">
              <a:solidFill>
                <a:srgbClr val="D9D9D9"/>
              </a:solidFill>
              <a:latin typeface="Headland One"/>
              <a:ea typeface="Headland One"/>
              <a:cs typeface="Headland One"/>
              <a:sym typeface="Headland One"/>
            </a:endParaRPr>
          </a:p>
        </p:txBody>
      </p:sp>
      <p:pic>
        <p:nvPicPr>
          <p:cNvPr id="117" name="Google Shape;117;p21"/>
          <p:cNvPicPr preferRelativeResize="0"/>
          <p:nvPr/>
        </p:nvPicPr>
        <p:blipFill rotWithShape="1">
          <a:blip r:embed="rId4">
            <a:alphaModFix/>
          </a:blip>
          <a:srcRect b="6515"/>
          <a:stretch/>
        </p:blipFill>
        <p:spPr>
          <a:xfrm>
            <a:off x="1220075" y="2665275"/>
            <a:ext cx="3385699" cy="2376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11700" y="33450"/>
            <a:ext cx="85257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Common Tree Problems</a:t>
            </a:r>
            <a:endParaRPr>
              <a:solidFill>
                <a:schemeClr val="lt1"/>
              </a:solidFill>
              <a:latin typeface="EB Garamond"/>
              <a:ea typeface="EB Garamond"/>
              <a:cs typeface="EB Garamond"/>
              <a:sym typeface="EB Garamond"/>
            </a:endParaRPr>
          </a:p>
        </p:txBody>
      </p:sp>
      <p:pic>
        <p:nvPicPr>
          <p:cNvPr id="123" name="Google Shape;123;p22"/>
          <p:cNvPicPr preferRelativeResize="0"/>
          <p:nvPr/>
        </p:nvPicPr>
        <p:blipFill>
          <a:blip r:embed="rId3">
            <a:alphaModFix/>
          </a:blip>
          <a:stretch>
            <a:fillRect/>
          </a:stretch>
        </p:blipFill>
        <p:spPr>
          <a:xfrm>
            <a:off x="475350" y="1929075"/>
            <a:ext cx="3856975" cy="2888850"/>
          </a:xfrm>
          <a:prstGeom prst="rect">
            <a:avLst/>
          </a:prstGeom>
          <a:noFill/>
          <a:ln>
            <a:noFill/>
          </a:ln>
        </p:spPr>
      </p:pic>
      <p:sp>
        <p:nvSpPr>
          <p:cNvPr id="124" name="Google Shape;124;p22"/>
          <p:cNvSpPr txBox="1"/>
          <p:nvPr/>
        </p:nvSpPr>
        <p:spPr>
          <a:xfrm>
            <a:off x="2958725" y="1321750"/>
            <a:ext cx="41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D9D9D9"/>
                </a:solidFill>
                <a:latin typeface="Headland One"/>
                <a:ea typeface="Headland One"/>
                <a:cs typeface="Headland One"/>
                <a:sym typeface="Headland One"/>
              </a:rPr>
              <a:t>Girdling or Root Space Restriction</a:t>
            </a:r>
            <a:endParaRPr u="sng">
              <a:solidFill>
                <a:srgbClr val="D9D9D9"/>
              </a:solidFill>
              <a:latin typeface="Headland One"/>
              <a:ea typeface="Headland One"/>
              <a:cs typeface="Headland One"/>
              <a:sym typeface="Headland One"/>
            </a:endParaRPr>
          </a:p>
        </p:txBody>
      </p:sp>
      <p:pic>
        <p:nvPicPr>
          <p:cNvPr id="125" name="Google Shape;125;p22"/>
          <p:cNvPicPr preferRelativeResize="0"/>
          <p:nvPr/>
        </p:nvPicPr>
        <p:blipFill>
          <a:blip r:embed="rId4">
            <a:alphaModFix/>
          </a:blip>
          <a:stretch>
            <a:fillRect/>
          </a:stretch>
        </p:blipFill>
        <p:spPr>
          <a:xfrm>
            <a:off x="4856550" y="1963800"/>
            <a:ext cx="3390900" cy="2819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09150" y="-75650"/>
            <a:ext cx="85257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Common Tree Problems</a:t>
            </a:r>
            <a:endParaRPr>
              <a:solidFill>
                <a:schemeClr val="lt1"/>
              </a:solidFill>
              <a:latin typeface="EB Garamond"/>
              <a:ea typeface="EB Garamond"/>
              <a:cs typeface="EB Garamond"/>
              <a:sym typeface="EB Garamond"/>
            </a:endParaRPr>
          </a:p>
        </p:txBody>
      </p:sp>
      <p:pic>
        <p:nvPicPr>
          <p:cNvPr id="131" name="Google Shape;131;p23"/>
          <p:cNvPicPr preferRelativeResize="0"/>
          <p:nvPr/>
        </p:nvPicPr>
        <p:blipFill>
          <a:blip r:embed="rId3">
            <a:alphaModFix/>
          </a:blip>
          <a:stretch>
            <a:fillRect/>
          </a:stretch>
        </p:blipFill>
        <p:spPr>
          <a:xfrm>
            <a:off x="4030950" y="1073675"/>
            <a:ext cx="5113050" cy="3407249"/>
          </a:xfrm>
          <a:prstGeom prst="rect">
            <a:avLst/>
          </a:prstGeom>
          <a:noFill/>
          <a:ln>
            <a:noFill/>
          </a:ln>
        </p:spPr>
      </p:pic>
      <p:sp>
        <p:nvSpPr>
          <p:cNvPr id="132" name="Google Shape;132;p23"/>
          <p:cNvSpPr txBox="1"/>
          <p:nvPr/>
        </p:nvSpPr>
        <p:spPr>
          <a:xfrm>
            <a:off x="388800" y="752700"/>
            <a:ext cx="35508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D9D9D9"/>
                </a:solidFill>
                <a:latin typeface="Headland One"/>
                <a:ea typeface="Headland One"/>
                <a:cs typeface="Headland One"/>
                <a:sym typeface="Headland One"/>
              </a:rPr>
              <a:t>Soil Compaction</a:t>
            </a:r>
            <a:endParaRPr u="sng">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u="sng">
              <a:solidFill>
                <a:srgbClr val="D9D9D9"/>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a:solidFill>
                  <a:srgbClr val="D9D9D9"/>
                </a:solidFill>
                <a:latin typeface="Headland One"/>
                <a:ea typeface="Headland One"/>
                <a:cs typeface="Headland One"/>
                <a:sym typeface="Headland One"/>
              </a:rPr>
              <a:t>Trees restricted in growth due to the man-made structures that can impede growth near site </a:t>
            </a:r>
            <a:endParaRPr>
              <a:solidFill>
                <a:srgbClr val="D9D9D9"/>
              </a:solidFill>
              <a:latin typeface="Headland One"/>
              <a:ea typeface="Headland One"/>
              <a:cs typeface="Headland One"/>
              <a:sym typeface="Headland One"/>
            </a:endParaRPr>
          </a:p>
          <a:p>
            <a:pPr marL="914400" lvl="1" indent="-317500" algn="l" rtl="0">
              <a:spcBef>
                <a:spcPts val="0"/>
              </a:spcBef>
              <a:spcAft>
                <a:spcPts val="0"/>
              </a:spcAft>
              <a:buClr>
                <a:srgbClr val="D9D9D9"/>
              </a:buClr>
              <a:buSzPts val="1400"/>
              <a:buFont typeface="Headland One"/>
              <a:buChar char="○"/>
            </a:pPr>
            <a:r>
              <a:rPr lang="en">
                <a:solidFill>
                  <a:srgbClr val="D9D9D9"/>
                </a:solidFill>
                <a:latin typeface="Headland One"/>
                <a:ea typeface="Headland One"/>
                <a:cs typeface="Headland One"/>
                <a:sym typeface="Headland One"/>
              </a:rPr>
              <a:t>Such as:</a:t>
            </a:r>
            <a:endParaRPr>
              <a:solidFill>
                <a:srgbClr val="D9D9D9"/>
              </a:solidFill>
              <a:latin typeface="Headland One"/>
              <a:ea typeface="Headland One"/>
              <a:cs typeface="Headland One"/>
              <a:sym typeface="Headland One"/>
            </a:endParaRPr>
          </a:p>
          <a:p>
            <a:pPr marL="1371600" lvl="2" indent="-317500" algn="l" rtl="0">
              <a:spcBef>
                <a:spcPts val="0"/>
              </a:spcBef>
              <a:spcAft>
                <a:spcPts val="0"/>
              </a:spcAft>
              <a:buClr>
                <a:srgbClr val="D9D9D9"/>
              </a:buClr>
              <a:buSzPts val="1400"/>
              <a:buFont typeface="Headland One"/>
              <a:buChar char="■"/>
            </a:pPr>
            <a:r>
              <a:rPr lang="en">
                <a:solidFill>
                  <a:srgbClr val="D9D9D9"/>
                </a:solidFill>
                <a:latin typeface="Headland One"/>
                <a:ea typeface="Headland One"/>
                <a:cs typeface="Headland One"/>
                <a:sym typeface="Headland One"/>
              </a:rPr>
              <a:t>Too small planting “boxes” or plots</a:t>
            </a:r>
            <a:endParaRPr>
              <a:solidFill>
                <a:srgbClr val="D9D9D9"/>
              </a:solidFill>
              <a:latin typeface="Headland One"/>
              <a:ea typeface="Headland One"/>
              <a:cs typeface="Headland One"/>
              <a:sym typeface="Headland One"/>
            </a:endParaRPr>
          </a:p>
          <a:p>
            <a:pPr marL="1371600" lvl="2" indent="-317500" algn="l" rtl="0">
              <a:spcBef>
                <a:spcPts val="0"/>
              </a:spcBef>
              <a:spcAft>
                <a:spcPts val="0"/>
              </a:spcAft>
              <a:buClr>
                <a:srgbClr val="D9D9D9"/>
              </a:buClr>
              <a:buSzPts val="1400"/>
              <a:buFont typeface="Headland One"/>
              <a:buChar char="■"/>
            </a:pPr>
            <a:r>
              <a:rPr lang="en">
                <a:solidFill>
                  <a:srgbClr val="D9D9D9"/>
                </a:solidFill>
                <a:latin typeface="Headland One"/>
                <a:ea typeface="Headland One"/>
                <a:cs typeface="Headland One"/>
                <a:sym typeface="Headland One"/>
              </a:rPr>
              <a:t>Planting in a heavily disturbed area with construction without cultivating the soil</a:t>
            </a:r>
            <a:endParaRPr>
              <a:solidFill>
                <a:srgbClr val="D9D9D9"/>
              </a:solidFill>
              <a:latin typeface="Headland One"/>
              <a:ea typeface="Headland One"/>
              <a:cs typeface="Headland One"/>
              <a:sym typeface="Headland One"/>
            </a:endParaRPr>
          </a:p>
          <a:p>
            <a:pPr marL="137160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a:solidFill>
                  <a:srgbClr val="D9D9D9"/>
                </a:solidFill>
                <a:latin typeface="Headland One"/>
                <a:ea typeface="Headland One"/>
                <a:cs typeface="Headland One"/>
                <a:sym typeface="Headland One"/>
              </a:rPr>
              <a:t>Compacted soils are generally depleted of oxygen, nutrients and the “pockets” necessary for root growth and successful tree health</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00" y="33450"/>
            <a:ext cx="85257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Common Tree Problems</a:t>
            </a:r>
            <a:endParaRPr>
              <a:solidFill>
                <a:schemeClr val="lt1"/>
              </a:solidFill>
              <a:latin typeface="EB Garamond"/>
              <a:ea typeface="EB Garamond"/>
              <a:cs typeface="EB Garamond"/>
              <a:sym typeface="EB Garamond"/>
            </a:endParaRPr>
          </a:p>
        </p:txBody>
      </p:sp>
      <p:pic>
        <p:nvPicPr>
          <p:cNvPr id="138" name="Google Shape;138;p24"/>
          <p:cNvPicPr preferRelativeResize="0"/>
          <p:nvPr/>
        </p:nvPicPr>
        <p:blipFill>
          <a:blip r:embed="rId3">
            <a:alphaModFix/>
          </a:blip>
          <a:stretch>
            <a:fillRect/>
          </a:stretch>
        </p:blipFill>
        <p:spPr>
          <a:xfrm>
            <a:off x="160200" y="840250"/>
            <a:ext cx="5404474" cy="4049549"/>
          </a:xfrm>
          <a:prstGeom prst="rect">
            <a:avLst/>
          </a:prstGeom>
          <a:noFill/>
          <a:ln>
            <a:noFill/>
          </a:ln>
        </p:spPr>
      </p:pic>
      <p:sp>
        <p:nvSpPr>
          <p:cNvPr id="139" name="Google Shape;139;p24"/>
          <p:cNvSpPr txBox="1"/>
          <p:nvPr/>
        </p:nvSpPr>
        <p:spPr>
          <a:xfrm>
            <a:off x="5860800" y="936000"/>
            <a:ext cx="29766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D9D9D9"/>
                </a:solidFill>
                <a:latin typeface="Headland One"/>
                <a:ea typeface="Headland One"/>
                <a:cs typeface="Headland One"/>
                <a:sym typeface="Headland One"/>
              </a:rPr>
              <a:t>Salt Spray:</a:t>
            </a:r>
            <a:endParaRPr u="sng">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u="sng">
              <a:solidFill>
                <a:srgbClr val="D9D9D9"/>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a:solidFill>
                  <a:srgbClr val="D9D9D9"/>
                </a:solidFill>
                <a:latin typeface="Headland One"/>
                <a:ea typeface="Headland One"/>
                <a:cs typeface="Headland One"/>
                <a:sym typeface="Headland One"/>
              </a:rPr>
              <a:t>Generally affect trees  near ocean or roadways where salts interactions are common. </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a:solidFill>
                  <a:srgbClr val="D9D9D9"/>
                </a:solidFill>
                <a:latin typeface="Headland One"/>
                <a:ea typeface="Headland One"/>
                <a:cs typeface="Headland One"/>
                <a:sym typeface="Headland One"/>
              </a:rPr>
              <a:t>Can cause severe damage to trees and penetrate into the soil, weaken the tree and cause it to dieback its affected branches or kill the tree. </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58475" y="0"/>
            <a:ext cx="85803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Common Pests to Look out For </a:t>
            </a:r>
            <a:endParaRPr>
              <a:solidFill>
                <a:schemeClr val="lt1"/>
              </a:solidFill>
              <a:latin typeface="EB Garamond"/>
              <a:ea typeface="EB Garamond"/>
              <a:cs typeface="EB Garamond"/>
              <a:sym typeface="EB Garamond"/>
            </a:endParaRPr>
          </a:p>
        </p:txBody>
      </p:sp>
      <p:pic>
        <p:nvPicPr>
          <p:cNvPr id="145" name="Google Shape;145;p25"/>
          <p:cNvPicPr preferRelativeResize="0"/>
          <p:nvPr/>
        </p:nvPicPr>
        <p:blipFill>
          <a:blip r:embed="rId3">
            <a:alphaModFix/>
          </a:blip>
          <a:stretch>
            <a:fillRect/>
          </a:stretch>
        </p:blipFill>
        <p:spPr>
          <a:xfrm>
            <a:off x="358475" y="964325"/>
            <a:ext cx="4419600" cy="2948710"/>
          </a:xfrm>
          <a:prstGeom prst="rect">
            <a:avLst/>
          </a:prstGeom>
          <a:noFill/>
          <a:ln>
            <a:noFill/>
          </a:ln>
        </p:spPr>
      </p:pic>
      <p:sp>
        <p:nvSpPr>
          <p:cNvPr id="146" name="Google Shape;146;p25"/>
          <p:cNvSpPr txBox="1"/>
          <p:nvPr/>
        </p:nvSpPr>
        <p:spPr>
          <a:xfrm>
            <a:off x="5135225" y="964325"/>
            <a:ext cx="3873600" cy="363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D9D9D9"/>
                </a:solidFill>
                <a:latin typeface="Headland One"/>
                <a:ea typeface="Headland One"/>
                <a:cs typeface="Headland One"/>
                <a:sym typeface="Headland One"/>
              </a:rPr>
              <a:t>Asian Longhorned Beetle</a:t>
            </a:r>
            <a:endParaRPr b="1">
              <a:solidFill>
                <a:srgbClr val="D9D9D9"/>
              </a:solidFill>
              <a:latin typeface="Headland One"/>
              <a:ea typeface="Headland One"/>
              <a:cs typeface="Headland One"/>
              <a:sym typeface="Headland One"/>
            </a:endParaRPr>
          </a:p>
          <a:p>
            <a:pPr marL="0" lvl="0" indent="0" algn="ctr" rtl="0">
              <a:spcBef>
                <a:spcPts val="0"/>
              </a:spcBef>
              <a:spcAft>
                <a:spcPts val="0"/>
              </a:spcAft>
              <a:buNone/>
            </a:pPr>
            <a:endParaRPr b="1">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-A wood boring beetle from China found in NY in 1996.</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-It feeds on 13 types of hardwood trees including Maple, Ash, Sycamore &amp; Elms. </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-ALB kills its host tree from eating it from the inside to the outer bark which can cause safety hazards due to weakened integrity of the tree. </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-Trees infested with this beetle must be cut down or destroyed. </a:t>
            </a:r>
            <a:endParaRPr>
              <a:solidFill>
                <a:srgbClr val="D9D9D9"/>
              </a:solidFill>
              <a:latin typeface="Headland One"/>
              <a:ea typeface="Headland One"/>
              <a:cs typeface="Headland One"/>
              <a:sym typeface="Headland One"/>
            </a:endParaRPr>
          </a:p>
        </p:txBody>
      </p:sp>
      <p:pic>
        <p:nvPicPr>
          <p:cNvPr id="147" name="Google Shape;147;p25"/>
          <p:cNvPicPr preferRelativeResize="0"/>
          <p:nvPr/>
        </p:nvPicPr>
        <p:blipFill>
          <a:blip r:embed="rId4">
            <a:alphaModFix/>
          </a:blip>
          <a:stretch>
            <a:fillRect/>
          </a:stretch>
        </p:blipFill>
        <p:spPr>
          <a:xfrm>
            <a:off x="3463625" y="3177025"/>
            <a:ext cx="1219200" cy="1828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60"/>
        <p:cNvGrpSpPr/>
        <p:nvPr/>
      </p:nvGrpSpPr>
      <p:grpSpPr>
        <a:xfrm>
          <a:off x="0" y="0"/>
          <a:ext cx="0" cy="0"/>
          <a:chOff x="0" y="0"/>
          <a:chExt cx="0" cy="0"/>
        </a:xfrm>
      </p:grpSpPr>
      <p:pic>
        <p:nvPicPr>
          <p:cNvPr id="161" name="Google Shape;161;p27"/>
          <p:cNvPicPr preferRelativeResize="0"/>
          <p:nvPr/>
        </p:nvPicPr>
        <p:blipFill rotWithShape="1">
          <a:blip r:embed="rId3">
            <a:alphaModFix/>
          </a:blip>
          <a:srcRect l="6172" t="7381" r="26077"/>
          <a:stretch/>
        </p:blipFill>
        <p:spPr>
          <a:xfrm>
            <a:off x="2463425" y="1839200"/>
            <a:ext cx="1839175" cy="3167075"/>
          </a:xfrm>
          <a:prstGeom prst="rect">
            <a:avLst/>
          </a:prstGeom>
          <a:noFill/>
          <a:ln>
            <a:noFill/>
          </a:ln>
        </p:spPr>
      </p:pic>
      <p:sp>
        <p:nvSpPr>
          <p:cNvPr id="162" name="Google Shape;162;p27"/>
          <p:cNvSpPr txBox="1">
            <a:spLocks noGrp="1"/>
          </p:cNvSpPr>
          <p:nvPr>
            <p:ph type="title"/>
          </p:nvPr>
        </p:nvSpPr>
        <p:spPr>
          <a:xfrm>
            <a:off x="358475" y="103600"/>
            <a:ext cx="85803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Common Pests to Look out For </a:t>
            </a:r>
            <a:endParaRPr>
              <a:solidFill>
                <a:schemeClr val="lt1"/>
              </a:solidFill>
              <a:latin typeface="EB Garamond"/>
              <a:ea typeface="EB Garamond"/>
              <a:cs typeface="EB Garamond"/>
              <a:sym typeface="EB Garamond"/>
            </a:endParaRPr>
          </a:p>
        </p:txBody>
      </p:sp>
      <p:pic>
        <p:nvPicPr>
          <p:cNvPr id="163" name="Google Shape;163;p27"/>
          <p:cNvPicPr preferRelativeResize="0"/>
          <p:nvPr/>
        </p:nvPicPr>
        <p:blipFill>
          <a:blip r:embed="rId4">
            <a:alphaModFix/>
          </a:blip>
          <a:stretch>
            <a:fillRect/>
          </a:stretch>
        </p:blipFill>
        <p:spPr>
          <a:xfrm>
            <a:off x="358475" y="981700"/>
            <a:ext cx="3645150" cy="2026700"/>
          </a:xfrm>
          <a:prstGeom prst="rect">
            <a:avLst/>
          </a:prstGeom>
          <a:noFill/>
          <a:ln>
            <a:noFill/>
          </a:ln>
        </p:spPr>
      </p:pic>
      <p:sp>
        <p:nvSpPr>
          <p:cNvPr id="164" name="Google Shape;164;p27"/>
          <p:cNvSpPr txBox="1"/>
          <p:nvPr/>
        </p:nvSpPr>
        <p:spPr>
          <a:xfrm>
            <a:off x="4507200" y="1080000"/>
            <a:ext cx="4291200" cy="3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D9D9D9"/>
                </a:solidFill>
                <a:latin typeface="Headland One"/>
                <a:ea typeface="Headland One"/>
                <a:cs typeface="Headland One"/>
                <a:sym typeface="Headland One"/>
              </a:rPr>
              <a:t>Spotted Lanternfly</a:t>
            </a:r>
            <a:endParaRPr sz="1500" b="1">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sz="1500">
                <a:solidFill>
                  <a:srgbClr val="D9D9D9"/>
                </a:solidFill>
                <a:latin typeface="Headland One"/>
                <a:ea typeface="Headland One"/>
                <a:cs typeface="Headland One"/>
                <a:sym typeface="Headland One"/>
              </a:rPr>
              <a:t>-an invasive plant hopper from China and Southeast Asia found in NYS in 2017. </a:t>
            </a:r>
            <a:endParaRPr sz="1500">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sz="1500">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sz="1500">
                <a:solidFill>
                  <a:srgbClr val="D9D9D9"/>
                </a:solidFill>
                <a:latin typeface="Headland One"/>
                <a:ea typeface="Headland One"/>
                <a:cs typeface="Headland One"/>
                <a:sym typeface="Headland One"/>
              </a:rPr>
              <a:t>-SLF feeds on over 70+ plants including Tree of Heaven, grapevines, hops, apple, blueberry and other species.</a:t>
            </a:r>
            <a:endParaRPr sz="1500">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sz="1500" i="1">
              <a:solidFill>
                <a:srgbClr val="D9D9D9"/>
              </a:solidFill>
              <a:latin typeface="Headland One"/>
              <a:ea typeface="Headland One"/>
              <a:cs typeface="Headland One"/>
              <a:sym typeface="Headland One"/>
            </a:endParaRPr>
          </a:p>
          <a:p>
            <a:pPr marL="0" lvl="0" indent="0" algn="ctr" rtl="0">
              <a:spcBef>
                <a:spcPts val="0"/>
              </a:spcBef>
              <a:spcAft>
                <a:spcPts val="0"/>
              </a:spcAft>
              <a:buNone/>
            </a:pPr>
            <a:r>
              <a:rPr lang="en" sz="1500" i="1">
                <a:solidFill>
                  <a:srgbClr val="D9D9D9"/>
                </a:solidFill>
                <a:latin typeface="Headland One"/>
                <a:ea typeface="Headland One"/>
                <a:cs typeface="Headland One"/>
                <a:sym typeface="Headland One"/>
              </a:rPr>
              <a:t>Threatens the agriculture, forestry and vineyard industries.</a:t>
            </a:r>
            <a:endParaRPr sz="1500" i="1">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sz="1500">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sz="1500">
                <a:solidFill>
                  <a:srgbClr val="D9D9D9"/>
                </a:solidFill>
                <a:latin typeface="Headland One"/>
                <a:ea typeface="Headland One"/>
                <a:cs typeface="Headland One"/>
                <a:sym typeface="Headland One"/>
              </a:rPr>
              <a:t>-Their style of feeding by sucking the sap from a plant weakens the infested plant and causes it to excrete honeydew during infestation. </a:t>
            </a:r>
            <a:endParaRPr sz="1500">
              <a:solidFill>
                <a:srgbClr val="D9D9D9"/>
              </a:solidFill>
              <a:latin typeface="Headland One"/>
              <a:ea typeface="Headland One"/>
              <a:cs typeface="Headland One"/>
              <a:sym typeface="Headland One"/>
            </a:endParaRPr>
          </a:p>
        </p:txBody>
      </p:sp>
      <p:pic>
        <p:nvPicPr>
          <p:cNvPr id="165" name="Google Shape;165;p27"/>
          <p:cNvPicPr preferRelativeResize="0"/>
          <p:nvPr/>
        </p:nvPicPr>
        <p:blipFill rotWithShape="1">
          <a:blip r:embed="rId5">
            <a:alphaModFix/>
          </a:blip>
          <a:srcRect l="11087" t="8270" r="9547" b="6637"/>
          <a:stretch/>
        </p:blipFill>
        <p:spPr>
          <a:xfrm>
            <a:off x="257950" y="3065225"/>
            <a:ext cx="2416925" cy="1727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58475" y="103600"/>
            <a:ext cx="85803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Common Pests to Look out For </a:t>
            </a:r>
            <a:endParaRPr>
              <a:solidFill>
                <a:schemeClr val="lt1"/>
              </a:solidFill>
              <a:latin typeface="EB Garamond"/>
              <a:ea typeface="EB Garamond"/>
              <a:cs typeface="EB Garamond"/>
              <a:sym typeface="EB Garamond"/>
            </a:endParaRPr>
          </a:p>
        </p:txBody>
      </p:sp>
      <p:pic>
        <p:nvPicPr>
          <p:cNvPr id="171" name="Google Shape;171;p28"/>
          <p:cNvPicPr preferRelativeResize="0"/>
          <p:nvPr/>
        </p:nvPicPr>
        <p:blipFill>
          <a:blip r:embed="rId3">
            <a:alphaModFix/>
          </a:blip>
          <a:stretch>
            <a:fillRect/>
          </a:stretch>
        </p:blipFill>
        <p:spPr>
          <a:xfrm>
            <a:off x="555250" y="932725"/>
            <a:ext cx="3722581" cy="2277500"/>
          </a:xfrm>
          <a:prstGeom prst="rect">
            <a:avLst/>
          </a:prstGeom>
          <a:noFill/>
          <a:ln>
            <a:noFill/>
          </a:ln>
        </p:spPr>
      </p:pic>
      <p:sp>
        <p:nvSpPr>
          <p:cNvPr id="172" name="Google Shape;172;p28"/>
          <p:cNvSpPr txBox="1"/>
          <p:nvPr/>
        </p:nvSpPr>
        <p:spPr>
          <a:xfrm>
            <a:off x="4377600" y="1166400"/>
            <a:ext cx="4478400" cy="363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D9D9D9"/>
                </a:solidFill>
                <a:latin typeface="Headland One"/>
                <a:ea typeface="Headland One"/>
                <a:cs typeface="Headland One"/>
                <a:sym typeface="Headland One"/>
              </a:rPr>
              <a:t>Hemlock Wooly Adelgid </a:t>
            </a:r>
            <a:endParaRPr b="1">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-an aphid-like insect first detected in NY in 1980s</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-HWAs feed on hemlock trees’ plant tissues and the underside of their needles. </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-They are recognized for the white “woolly” masses they produce that are found at the base of needles. These masses are produced by the females and hold the some 40K eggs they can produce in a year. </a:t>
            </a: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endParaRPr>
              <a:solidFill>
                <a:srgbClr val="D9D9D9"/>
              </a:solidFill>
              <a:latin typeface="Headland One"/>
              <a:ea typeface="Headland One"/>
              <a:cs typeface="Headland One"/>
              <a:sym typeface="Headland One"/>
            </a:endParaRPr>
          </a:p>
          <a:p>
            <a:pPr marL="0" lvl="0" indent="0" algn="l" rtl="0">
              <a:spcBef>
                <a:spcPts val="0"/>
              </a:spcBef>
              <a:spcAft>
                <a:spcPts val="0"/>
              </a:spcAft>
              <a:buNone/>
            </a:pPr>
            <a:r>
              <a:rPr lang="en">
                <a:solidFill>
                  <a:srgbClr val="D9D9D9"/>
                </a:solidFill>
                <a:latin typeface="Headland One"/>
                <a:ea typeface="Headland One"/>
                <a:cs typeface="Headland One"/>
                <a:sym typeface="Headland One"/>
              </a:rPr>
              <a:t>-Populations of HWA can blossom in a short time and can kill a hemlock or cause major serious die-back in as little as 4 years. </a:t>
            </a:r>
            <a:endParaRPr>
              <a:solidFill>
                <a:srgbClr val="D9D9D9"/>
              </a:solidFill>
              <a:latin typeface="Headland One"/>
              <a:ea typeface="Headland One"/>
              <a:cs typeface="Headland One"/>
              <a:sym typeface="Headland One"/>
            </a:endParaRPr>
          </a:p>
        </p:txBody>
      </p:sp>
      <p:pic>
        <p:nvPicPr>
          <p:cNvPr id="173" name="Google Shape;173;p28"/>
          <p:cNvPicPr preferRelativeResize="0"/>
          <p:nvPr/>
        </p:nvPicPr>
        <p:blipFill rotWithShape="1">
          <a:blip r:embed="rId4">
            <a:alphaModFix/>
          </a:blip>
          <a:srcRect r="13562"/>
          <a:stretch/>
        </p:blipFill>
        <p:spPr>
          <a:xfrm>
            <a:off x="1907575" y="2928950"/>
            <a:ext cx="2470025" cy="2028825"/>
          </a:xfrm>
          <a:prstGeom prst="rect">
            <a:avLst/>
          </a:prstGeom>
          <a:noFill/>
          <a:ln>
            <a:noFill/>
          </a:ln>
        </p:spPr>
      </p:pic>
      <p:pic>
        <p:nvPicPr>
          <p:cNvPr id="174" name="Google Shape;174;p28"/>
          <p:cNvPicPr preferRelativeResize="0"/>
          <p:nvPr/>
        </p:nvPicPr>
        <p:blipFill rotWithShape="1">
          <a:blip r:embed="rId5">
            <a:alphaModFix/>
          </a:blip>
          <a:srcRect l="23183"/>
          <a:stretch/>
        </p:blipFill>
        <p:spPr>
          <a:xfrm>
            <a:off x="413050" y="2928950"/>
            <a:ext cx="2195075" cy="2028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539018" y="529398"/>
            <a:ext cx="8275798" cy="207816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solidFill>
                  <a:schemeClr val="lt1"/>
                </a:solidFill>
                <a:latin typeface="EB Garamond"/>
                <a:ea typeface="EB Garamond"/>
                <a:cs typeface="EB Garamond"/>
                <a:sym typeface="EB Garamond"/>
              </a:rPr>
              <a:t>How to be a Tree Advocate</a:t>
            </a:r>
            <a:endParaRPr dirty="0">
              <a:solidFill>
                <a:schemeClr val="lt1"/>
              </a:solidFill>
              <a:latin typeface="EB Garamond"/>
              <a:ea typeface="EB Garamond"/>
              <a:cs typeface="EB Garamond"/>
              <a:sym typeface="EB Garamond"/>
            </a:endParaRPr>
          </a:p>
        </p:txBody>
      </p:sp>
    </p:spTree>
    <p:extLst>
      <p:ext uri="{BB962C8B-B14F-4D97-AF65-F5344CB8AC3E}">
        <p14:creationId xmlns:p14="http://schemas.microsoft.com/office/powerpoint/2010/main" val="2180576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119175"/>
            <a:ext cx="86271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solidFill>
                  <a:schemeClr val="lt1"/>
                </a:solidFill>
                <a:latin typeface="EB Garamond"/>
                <a:ea typeface="EB Garamond"/>
                <a:cs typeface="EB Garamond"/>
                <a:sym typeface="EB Garamond"/>
              </a:rPr>
              <a:t>Overview</a:t>
            </a:r>
            <a:endParaRPr dirty="0">
              <a:solidFill>
                <a:schemeClr val="lt1"/>
              </a:solidFill>
              <a:latin typeface="EB Garamond"/>
              <a:ea typeface="EB Garamond"/>
              <a:cs typeface="EB Garamond"/>
              <a:sym typeface="EB Garamond"/>
            </a:endParaRPr>
          </a:p>
        </p:txBody>
      </p:sp>
      <p:sp>
        <p:nvSpPr>
          <p:cNvPr id="69" name="Google Shape;69;p15"/>
          <p:cNvSpPr txBox="1">
            <a:spLocks noGrp="1"/>
          </p:cNvSpPr>
          <p:nvPr>
            <p:ph type="body" idx="1"/>
          </p:nvPr>
        </p:nvSpPr>
        <p:spPr>
          <a:xfrm>
            <a:off x="148736" y="874875"/>
            <a:ext cx="8627100" cy="3789300"/>
          </a:xfrm>
          <a:prstGeom prst="rect">
            <a:avLst/>
          </a:prstGeom>
        </p:spPr>
        <p:txBody>
          <a:bodyPr spcFirstLastPara="1" wrap="square" lIns="91425" tIns="91425" rIns="91425" bIns="91425" anchor="t" anchorCtr="0">
            <a:normAutofit/>
          </a:bodyPr>
          <a:lstStyle/>
          <a:p>
            <a:pPr marL="342900" indent="-342900">
              <a:lnSpc>
                <a:spcPct val="200000"/>
              </a:lnSpc>
            </a:pPr>
            <a:r>
              <a:rPr lang="en-US" sz="2000" dirty="0">
                <a:solidFill>
                  <a:srgbClr val="D9D9D9"/>
                </a:solidFill>
                <a:latin typeface="Headland One"/>
                <a:ea typeface="Headland One"/>
                <a:cs typeface="Headland One"/>
                <a:sym typeface="Headland One"/>
              </a:rPr>
              <a:t>Discuss Importance of Trees and Tree Care</a:t>
            </a:r>
          </a:p>
          <a:p>
            <a:pPr marL="342900" indent="-342900">
              <a:lnSpc>
                <a:spcPct val="200000"/>
              </a:lnSpc>
            </a:pPr>
            <a:r>
              <a:rPr lang="en-US" sz="2000" dirty="0">
                <a:solidFill>
                  <a:srgbClr val="D9D9D9"/>
                </a:solidFill>
                <a:latin typeface="Headland One"/>
                <a:ea typeface="Headland One"/>
                <a:cs typeface="Headland One"/>
                <a:sym typeface="Headland One"/>
              </a:rPr>
              <a:t>Status of Forestry Health in Nassau County &amp; Long Island</a:t>
            </a:r>
          </a:p>
          <a:p>
            <a:pPr marL="342900" indent="-342900">
              <a:lnSpc>
                <a:spcPct val="200000"/>
              </a:lnSpc>
            </a:pPr>
            <a:r>
              <a:rPr lang="en-US" sz="2000" dirty="0">
                <a:solidFill>
                  <a:srgbClr val="D9D9D9"/>
                </a:solidFill>
                <a:latin typeface="Headland One"/>
                <a:ea typeface="Headland One"/>
                <a:cs typeface="Headland One"/>
                <a:sym typeface="Headland One"/>
              </a:rPr>
              <a:t>Touch upon issue of EAB and Ash Trees</a:t>
            </a:r>
          </a:p>
          <a:p>
            <a:pPr marL="342900" indent="-342900">
              <a:lnSpc>
                <a:spcPct val="200000"/>
              </a:lnSpc>
            </a:pPr>
            <a:r>
              <a:rPr lang="en-US" sz="2000" dirty="0">
                <a:solidFill>
                  <a:srgbClr val="D9D9D9"/>
                </a:solidFill>
                <a:latin typeface="Headland One"/>
                <a:ea typeface="Headland One"/>
                <a:cs typeface="Headland One"/>
                <a:sym typeface="Headland One"/>
              </a:rPr>
              <a:t>Discuss other Common Tree Problems</a:t>
            </a:r>
          </a:p>
          <a:p>
            <a:pPr marL="342900" indent="-342900">
              <a:lnSpc>
                <a:spcPct val="200000"/>
              </a:lnSpc>
            </a:pPr>
            <a:r>
              <a:rPr lang="en-US" sz="2000" dirty="0">
                <a:solidFill>
                  <a:srgbClr val="D9D9D9"/>
                </a:solidFill>
                <a:latin typeface="Headland One"/>
                <a:ea typeface="Headland One"/>
                <a:cs typeface="Headland One"/>
                <a:sym typeface="Headland One"/>
              </a:rPr>
              <a:t>Advocacy for Community Trees </a:t>
            </a:r>
            <a:endParaRPr sz="2000" dirty="0">
              <a:solidFill>
                <a:srgbClr val="D9D9D9"/>
              </a:solidFill>
              <a:latin typeface="Headland One"/>
              <a:ea typeface="Headland One"/>
              <a:cs typeface="Headland One"/>
              <a:sym typeface="Headland One"/>
            </a:endParaRPr>
          </a:p>
        </p:txBody>
      </p:sp>
    </p:spTree>
    <p:extLst>
      <p:ext uri="{BB962C8B-B14F-4D97-AF65-F5344CB8AC3E}">
        <p14:creationId xmlns:p14="http://schemas.microsoft.com/office/powerpoint/2010/main" val="1558431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US" dirty="0">
                <a:solidFill>
                  <a:schemeClr val="lt1"/>
                </a:solidFill>
                <a:latin typeface="EB Garamond"/>
                <a:ea typeface="EB Garamond"/>
                <a:cs typeface="EB Garamond"/>
                <a:sym typeface="EB Garamond"/>
              </a:rPr>
              <a:t>How to be a Tree Advocate</a:t>
            </a:r>
            <a:endParaRPr dirty="0">
              <a:solidFill>
                <a:schemeClr val="lt1"/>
              </a:solidFill>
              <a:latin typeface="EB Garamond"/>
              <a:ea typeface="EB Garamond"/>
              <a:cs typeface="EB Garamond"/>
              <a:sym typeface="EB Garamond"/>
            </a:endParaRPr>
          </a:p>
        </p:txBody>
      </p:sp>
      <p:sp>
        <p:nvSpPr>
          <p:cNvPr id="2" name="Text Placeholder 1">
            <a:extLst>
              <a:ext uri="{FF2B5EF4-FFF2-40B4-BE49-F238E27FC236}">
                <a16:creationId xmlns:a16="http://schemas.microsoft.com/office/drawing/2014/main" id="{C04BF9A4-6DB2-44F7-83DB-FFEBC2882121}"/>
              </a:ext>
            </a:extLst>
          </p:cNvPr>
          <p:cNvSpPr>
            <a:spLocks noGrp="1"/>
          </p:cNvSpPr>
          <p:nvPr>
            <p:ph type="body" idx="1"/>
          </p:nvPr>
        </p:nvSpPr>
        <p:spPr/>
        <p:txBody>
          <a:bodyPr>
            <a:normAutofit/>
          </a:bodyPr>
          <a:lstStyle/>
          <a:p>
            <a:pPr marL="139700" indent="0" algn="ctr">
              <a:buNone/>
            </a:pPr>
            <a:r>
              <a:rPr lang="en-US" sz="2400" b="1" u="sng" dirty="0">
                <a:solidFill>
                  <a:schemeClr val="bg1"/>
                </a:solidFill>
                <a:latin typeface="Agency FB" panose="020B0503020202020204" pitchFamily="34" charset="0"/>
              </a:rPr>
              <a:t>As an Individual:</a:t>
            </a:r>
          </a:p>
          <a:p>
            <a:pPr marL="139700" indent="0">
              <a:buNone/>
            </a:pPr>
            <a:endParaRPr lang="en-US" sz="1800" b="1" u="sng" dirty="0">
              <a:solidFill>
                <a:schemeClr val="bg1"/>
              </a:solidFill>
              <a:latin typeface="Agency FB" panose="020B0503020202020204" pitchFamily="34" charset="0"/>
            </a:endParaRPr>
          </a:p>
          <a:p>
            <a:r>
              <a:rPr lang="en-US" sz="1800" dirty="0">
                <a:solidFill>
                  <a:schemeClr val="bg1"/>
                </a:solidFill>
                <a:latin typeface="Century" panose="02040604050505020304" pitchFamily="18" charset="0"/>
              </a:rPr>
              <a:t>Become a student of the trees</a:t>
            </a:r>
          </a:p>
          <a:p>
            <a:endParaRPr lang="en-US" sz="1800" dirty="0">
              <a:solidFill>
                <a:schemeClr val="bg1"/>
              </a:solidFill>
              <a:latin typeface="Century" panose="02040604050505020304" pitchFamily="18" charset="0"/>
            </a:endParaRPr>
          </a:p>
          <a:p>
            <a:r>
              <a:rPr lang="en-US" sz="1800" dirty="0">
                <a:solidFill>
                  <a:schemeClr val="bg1"/>
                </a:solidFill>
                <a:latin typeface="Century" panose="02040604050505020304" pitchFamily="18" charset="0"/>
              </a:rPr>
              <a:t>Plant a variety of tree species</a:t>
            </a:r>
          </a:p>
          <a:p>
            <a:endParaRPr lang="en-US" sz="1800" dirty="0">
              <a:solidFill>
                <a:schemeClr val="bg1"/>
              </a:solidFill>
              <a:latin typeface="Century" panose="02040604050505020304" pitchFamily="18" charset="0"/>
            </a:endParaRPr>
          </a:p>
          <a:p>
            <a:r>
              <a:rPr lang="en-US" sz="1800" dirty="0">
                <a:solidFill>
                  <a:schemeClr val="bg1"/>
                </a:solidFill>
                <a:latin typeface="Century" panose="02040604050505020304" pitchFamily="18" charset="0"/>
              </a:rPr>
              <a:t>Talk to your neighbors and friends</a:t>
            </a:r>
            <a:endParaRPr lang="en-US" sz="1600" dirty="0">
              <a:solidFill>
                <a:schemeClr val="bg1"/>
              </a:solidFill>
              <a:latin typeface="Century" panose="02040604050505020304" pitchFamily="18" charset="0"/>
            </a:endParaRPr>
          </a:p>
        </p:txBody>
      </p:sp>
      <p:sp>
        <p:nvSpPr>
          <p:cNvPr id="3" name="Text Placeholder 2">
            <a:extLst>
              <a:ext uri="{FF2B5EF4-FFF2-40B4-BE49-F238E27FC236}">
                <a16:creationId xmlns:a16="http://schemas.microsoft.com/office/drawing/2014/main" id="{293619D6-8D73-42A3-8E42-D703418658E8}"/>
              </a:ext>
            </a:extLst>
          </p:cNvPr>
          <p:cNvSpPr>
            <a:spLocks noGrp="1"/>
          </p:cNvSpPr>
          <p:nvPr>
            <p:ph type="body" idx="2"/>
          </p:nvPr>
        </p:nvSpPr>
        <p:spPr/>
        <p:txBody>
          <a:bodyPr>
            <a:normAutofit/>
          </a:bodyPr>
          <a:lstStyle/>
          <a:p>
            <a:pPr marL="139700" indent="0" algn="ctr">
              <a:buNone/>
            </a:pPr>
            <a:r>
              <a:rPr lang="en-US" sz="2400" b="1" u="sng" dirty="0">
                <a:solidFill>
                  <a:schemeClr val="bg1"/>
                </a:solidFill>
                <a:latin typeface="Agency FB" panose="020B0503020202020204" pitchFamily="34" charset="0"/>
              </a:rPr>
              <a:t>As a Community</a:t>
            </a:r>
          </a:p>
          <a:p>
            <a:endParaRPr lang="en-US" sz="1800" dirty="0">
              <a:solidFill>
                <a:schemeClr val="bg1"/>
              </a:solidFill>
              <a:latin typeface="Century" panose="02040604050505020304" pitchFamily="18" charset="0"/>
            </a:endParaRPr>
          </a:p>
          <a:p>
            <a:r>
              <a:rPr lang="en-US" sz="1800" dirty="0">
                <a:solidFill>
                  <a:schemeClr val="bg1"/>
                </a:solidFill>
                <a:latin typeface="Century" panose="02040604050505020304" pitchFamily="18" charset="0"/>
              </a:rPr>
              <a:t>Start an Arboretum or School Club </a:t>
            </a:r>
          </a:p>
          <a:p>
            <a:endParaRPr lang="en-US" sz="1800" dirty="0">
              <a:solidFill>
                <a:schemeClr val="bg1"/>
              </a:solidFill>
              <a:latin typeface="Century" panose="02040604050505020304" pitchFamily="18" charset="0"/>
            </a:endParaRPr>
          </a:p>
          <a:p>
            <a:r>
              <a:rPr lang="en-US" sz="1800" dirty="0">
                <a:solidFill>
                  <a:schemeClr val="bg1"/>
                </a:solidFill>
                <a:latin typeface="Century" panose="02040604050505020304" pitchFamily="18" charset="0"/>
              </a:rPr>
              <a:t>Host Tree-centric events</a:t>
            </a:r>
          </a:p>
          <a:p>
            <a:endParaRPr lang="en-US" sz="1800" dirty="0">
              <a:solidFill>
                <a:schemeClr val="bg1"/>
              </a:solidFill>
              <a:latin typeface="Century" panose="02040604050505020304" pitchFamily="18" charset="0"/>
            </a:endParaRPr>
          </a:p>
          <a:p>
            <a:r>
              <a:rPr lang="en-US" sz="1800" dirty="0">
                <a:solidFill>
                  <a:schemeClr val="bg1"/>
                </a:solidFill>
                <a:latin typeface="Century" panose="02040604050505020304" pitchFamily="18" charset="0"/>
              </a:rPr>
              <a:t>Apply to Grants and start Community projects </a:t>
            </a:r>
          </a:p>
        </p:txBody>
      </p:sp>
    </p:spTree>
    <p:extLst>
      <p:ext uri="{BB962C8B-B14F-4D97-AF65-F5344CB8AC3E}">
        <p14:creationId xmlns:p14="http://schemas.microsoft.com/office/powerpoint/2010/main" val="2625935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311700" y="555600"/>
            <a:ext cx="85491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i-Tree as a Tool to quantify tree benefits  </a:t>
            </a:r>
            <a:endParaRPr>
              <a:solidFill>
                <a:schemeClr val="lt1"/>
              </a:solidFill>
              <a:latin typeface="EB Garamond"/>
              <a:ea typeface="EB Garamond"/>
              <a:cs typeface="EB Garamond"/>
              <a:sym typeface="EB Garamond"/>
            </a:endParaRPr>
          </a:p>
        </p:txBody>
      </p:sp>
      <p:sp>
        <p:nvSpPr>
          <p:cNvPr id="180" name="Google Shape;180;p29"/>
          <p:cNvSpPr txBox="1">
            <a:spLocks noGrp="1"/>
          </p:cNvSpPr>
          <p:nvPr>
            <p:ph type="body" idx="1"/>
          </p:nvPr>
        </p:nvSpPr>
        <p:spPr>
          <a:xfrm>
            <a:off x="311700" y="1389600"/>
            <a:ext cx="8342700" cy="31794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en" sz="2200" b="1" u="sng">
                <a:solidFill>
                  <a:schemeClr val="hlink"/>
                </a:solidFill>
                <a:latin typeface="Headland One"/>
                <a:ea typeface="Headland One"/>
                <a:cs typeface="Headland One"/>
                <a:sym typeface="Headland One"/>
                <a:hlinkClick r:id="rId3"/>
              </a:rPr>
              <a:t>https://design.itreetools.org/</a:t>
            </a:r>
            <a:endParaRPr sz="2200" b="1">
              <a:solidFill>
                <a:srgbClr val="D9D9D9"/>
              </a:solidFill>
              <a:latin typeface="Headland One"/>
              <a:ea typeface="Headland One"/>
              <a:cs typeface="Headland One"/>
              <a:sym typeface="Headland On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84"/>
        <p:cNvGrpSpPr/>
        <p:nvPr/>
      </p:nvGrpSpPr>
      <p:grpSpPr>
        <a:xfrm>
          <a:off x="0" y="0"/>
          <a:ext cx="0" cy="0"/>
          <a:chOff x="0" y="0"/>
          <a:chExt cx="0" cy="0"/>
        </a:xfrm>
      </p:grpSpPr>
      <p:sp>
        <p:nvSpPr>
          <p:cNvPr id="185" name="Google Shape;185;p30"/>
          <p:cNvSpPr txBox="1">
            <a:spLocks noGrp="1"/>
          </p:cNvSpPr>
          <p:nvPr>
            <p:ph type="title"/>
          </p:nvPr>
        </p:nvSpPr>
        <p:spPr>
          <a:xfrm>
            <a:off x="249350" y="-1068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Tutorial </a:t>
            </a:r>
            <a:endParaRPr>
              <a:solidFill>
                <a:schemeClr val="lt1"/>
              </a:solidFill>
              <a:latin typeface="Headland One"/>
              <a:ea typeface="Headland One"/>
              <a:cs typeface="Headland One"/>
              <a:sym typeface="Headland One"/>
            </a:endParaRPr>
          </a:p>
        </p:txBody>
      </p:sp>
      <p:pic>
        <p:nvPicPr>
          <p:cNvPr id="186" name="Google Shape;186;p30"/>
          <p:cNvPicPr preferRelativeResize="0"/>
          <p:nvPr/>
        </p:nvPicPr>
        <p:blipFill rotWithShape="1">
          <a:blip r:embed="rId3">
            <a:alphaModFix/>
          </a:blip>
          <a:srcRect l="17353" t="12454" r="15410" b="3107"/>
          <a:stretch/>
        </p:blipFill>
        <p:spPr>
          <a:xfrm>
            <a:off x="1613175" y="603375"/>
            <a:ext cx="6616450" cy="44578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249350" y="-1302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Tutorial </a:t>
            </a:r>
            <a:endParaRPr>
              <a:solidFill>
                <a:schemeClr val="lt1"/>
              </a:solidFill>
              <a:latin typeface="Headland One"/>
              <a:ea typeface="Headland One"/>
              <a:cs typeface="Headland One"/>
              <a:sym typeface="Headland One"/>
            </a:endParaRPr>
          </a:p>
        </p:txBody>
      </p:sp>
      <p:pic>
        <p:nvPicPr>
          <p:cNvPr id="192" name="Google Shape;192;p31"/>
          <p:cNvPicPr preferRelativeResize="0"/>
          <p:nvPr/>
        </p:nvPicPr>
        <p:blipFill rotWithShape="1">
          <a:blip r:embed="rId3">
            <a:alphaModFix/>
          </a:blip>
          <a:srcRect l="17902" t="20012" r="16904"/>
          <a:stretch/>
        </p:blipFill>
        <p:spPr>
          <a:xfrm>
            <a:off x="1558625" y="625500"/>
            <a:ext cx="6632520" cy="4365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225975" y="-9902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Tutorial </a:t>
            </a:r>
            <a:endParaRPr>
              <a:solidFill>
                <a:schemeClr val="lt1"/>
              </a:solidFill>
              <a:latin typeface="Headland One"/>
              <a:ea typeface="Headland One"/>
              <a:cs typeface="Headland One"/>
              <a:sym typeface="Headland One"/>
            </a:endParaRPr>
          </a:p>
        </p:txBody>
      </p:sp>
      <p:pic>
        <p:nvPicPr>
          <p:cNvPr id="198" name="Google Shape;198;p32"/>
          <p:cNvPicPr preferRelativeResize="0"/>
          <p:nvPr/>
        </p:nvPicPr>
        <p:blipFill rotWithShape="1">
          <a:blip r:embed="rId3">
            <a:alphaModFix/>
          </a:blip>
          <a:srcRect l="17137" t="11769" r="15181"/>
          <a:stretch/>
        </p:blipFill>
        <p:spPr>
          <a:xfrm>
            <a:off x="1488500" y="565700"/>
            <a:ext cx="6328051" cy="4425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249350" y="-9122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 </a:t>
            </a:r>
            <a:endParaRPr>
              <a:solidFill>
                <a:schemeClr val="lt1"/>
              </a:solidFill>
              <a:latin typeface="Headland One"/>
              <a:ea typeface="Headland One"/>
              <a:cs typeface="Headland One"/>
              <a:sym typeface="Headland One"/>
            </a:endParaRPr>
          </a:p>
        </p:txBody>
      </p:sp>
      <p:pic>
        <p:nvPicPr>
          <p:cNvPr id="204" name="Google Shape;204;p33"/>
          <p:cNvPicPr preferRelativeResize="0"/>
          <p:nvPr/>
        </p:nvPicPr>
        <p:blipFill rotWithShape="1">
          <a:blip r:embed="rId3">
            <a:alphaModFix/>
          </a:blip>
          <a:srcRect l="15963" t="12357" r="20333"/>
          <a:stretch/>
        </p:blipFill>
        <p:spPr>
          <a:xfrm>
            <a:off x="1652150" y="517850"/>
            <a:ext cx="6070901" cy="44810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257150" y="7242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a:t>
            </a:r>
            <a:endParaRPr>
              <a:solidFill>
                <a:schemeClr val="lt1"/>
              </a:solidFill>
              <a:latin typeface="Headland One"/>
              <a:ea typeface="Headland One"/>
              <a:cs typeface="Headland One"/>
              <a:sym typeface="Headland One"/>
            </a:endParaRPr>
          </a:p>
          <a:p>
            <a:pPr marL="0" lvl="0" indent="0" algn="l" rtl="0">
              <a:spcBef>
                <a:spcPts val="0"/>
              </a:spcBef>
              <a:spcAft>
                <a:spcPts val="0"/>
              </a:spcAft>
              <a:buNone/>
            </a:pPr>
            <a:endParaRPr>
              <a:solidFill>
                <a:schemeClr val="lt1"/>
              </a:solidFill>
              <a:latin typeface="Headland One"/>
              <a:ea typeface="Headland One"/>
              <a:cs typeface="Headland One"/>
              <a:sym typeface="Headland One"/>
            </a:endParaRPr>
          </a:p>
        </p:txBody>
      </p:sp>
      <p:pic>
        <p:nvPicPr>
          <p:cNvPr id="210" name="Google Shape;210;p34"/>
          <p:cNvPicPr preferRelativeResize="0"/>
          <p:nvPr/>
        </p:nvPicPr>
        <p:blipFill rotWithShape="1">
          <a:blip r:embed="rId3">
            <a:alphaModFix/>
          </a:blip>
          <a:srcRect l="15477" t="12280" r="19788"/>
          <a:stretch/>
        </p:blipFill>
        <p:spPr>
          <a:xfrm>
            <a:off x="1309250" y="481475"/>
            <a:ext cx="6203376" cy="45096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257150" y="7242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a:t>
            </a:r>
            <a:endParaRPr>
              <a:solidFill>
                <a:schemeClr val="lt1"/>
              </a:solidFill>
              <a:latin typeface="Headland One"/>
              <a:ea typeface="Headland One"/>
              <a:cs typeface="Headland One"/>
              <a:sym typeface="Headland One"/>
            </a:endParaRPr>
          </a:p>
          <a:p>
            <a:pPr marL="0" lvl="0" indent="0" algn="l" rtl="0">
              <a:spcBef>
                <a:spcPts val="0"/>
              </a:spcBef>
              <a:spcAft>
                <a:spcPts val="0"/>
              </a:spcAft>
              <a:buNone/>
            </a:pPr>
            <a:endParaRPr>
              <a:solidFill>
                <a:schemeClr val="lt1"/>
              </a:solidFill>
              <a:latin typeface="Headland One"/>
              <a:ea typeface="Headland One"/>
              <a:cs typeface="Headland One"/>
              <a:sym typeface="Headland One"/>
            </a:endParaRPr>
          </a:p>
        </p:txBody>
      </p:sp>
      <p:pic>
        <p:nvPicPr>
          <p:cNvPr id="216" name="Google Shape;216;p35"/>
          <p:cNvPicPr preferRelativeResize="0"/>
          <p:nvPr/>
        </p:nvPicPr>
        <p:blipFill rotWithShape="1">
          <a:blip r:embed="rId3">
            <a:alphaModFix/>
          </a:blip>
          <a:srcRect l="15995" t="11886" r="18955"/>
          <a:stretch/>
        </p:blipFill>
        <p:spPr>
          <a:xfrm>
            <a:off x="1348225" y="454975"/>
            <a:ext cx="6242323" cy="4536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257150" y="72425"/>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a:t>
            </a:r>
            <a:endParaRPr>
              <a:solidFill>
                <a:schemeClr val="lt1"/>
              </a:solidFill>
              <a:latin typeface="Headland One"/>
              <a:ea typeface="Headland One"/>
              <a:cs typeface="Headland One"/>
              <a:sym typeface="Headland One"/>
            </a:endParaRPr>
          </a:p>
          <a:p>
            <a:pPr marL="0" lvl="0" indent="0" algn="l" rtl="0">
              <a:spcBef>
                <a:spcPts val="0"/>
              </a:spcBef>
              <a:spcAft>
                <a:spcPts val="0"/>
              </a:spcAft>
              <a:buNone/>
            </a:pPr>
            <a:endParaRPr>
              <a:solidFill>
                <a:schemeClr val="lt1"/>
              </a:solidFill>
              <a:latin typeface="Headland One"/>
              <a:ea typeface="Headland One"/>
              <a:cs typeface="Headland One"/>
              <a:sym typeface="Headland One"/>
            </a:endParaRPr>
          </a:p>
        </p:txBody>
      </p:sp>
      <p:pic>
        <p:nvPicPr>
          <p:cNvPr id="222" name="Google Shape;222;p36"/>
          <p:cNvPicPr preferRelativeResize="0"/>
          <p:nvPr/>
        </p:nvPicPr>
        <p:blipFill rotWithShape="1">
          <a:blip r:embed="rId3">
            <a:alphaModFix/>
          </a:blip>
          <a:srcRect l="15995" t="12472" r="19271"/>
          <a:stretch/>
        </p:blipFill>
        <p:spPr>
          <a:xfrm>
            <a:off x="1566425" y="403150"/>
            <a:ext cx="6335851" cy="45957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257150" y="72425"/>
            <a:ext cx="40836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 - 10 years</a:t>
            </a:r>
            <a:endParaRPr>
              <a:solidFill>
                <a:schemeClr val="lt1"/>
              </a:solidFill>
              <a:latin typeface="Headland One"/>
              <a:ea typeface="Headland One"/>
              <a:cs typeface="Headland One"/>
              <a:sym typeface="Headland One"/>
            </a:endParaRPr>
          </a:p>
          <a:p>
            <a:pPr marL="0" lvl="0" indent="0" algn="l" rtl="0">
              <a:spcBef>
                <a:spcPts val="0"/>
              </a:spcBef>
              <a:spcAft>
                <a:spcPts val="0"/>
              </a:spcAft>
              <a:buNone/>
            </a:pPr>
            <a:endParaRPr>
              <a:solidFill>
                <a:schemeClr val="lt1"/>
              </a:solidFill>
              <a:latin typeface="Headland One"/>
              <a:ea typeface="Headland One"/>
              <a:cs typeface="Headland One"/>
              <a:sym typeface="Headland One"/>
            </a:endParaRPr>
          </a:p>
        </p:txBody>
      </p:sp>
      <p:pic>
        <p:nvPicPr>
          <p:cNvPr id="228" name="Google Shape;228;p37"/>
          <p:cNvPicPr preferRelativeResize="0"/>
          <p:nvPr/>
        </p:nvPicPr>
        <p:blipFill rotWithShape="1">
          <a:blip r:embed="rId3">
            <a:alphaModFix/>
          </a:blip>
          <a:srcRect l="16413" t="11496" r="20625"/>
          <a:stretch/>
        </p:blipFill>
        <p:spPr>
          <a:xfrm>
            <a:off x="1379400" y="448625"/>
            <a:ext cx="6024125" cy="4542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119175"/>
            <a:ext cx="86271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solidFill>
                  <a:schemeClr val="lt1"/>
                </a:solidFill>
                <a:latin typeface="EB Garamond"/>
                <a:ea typeface="EB Garamond"/>
                <a:cs typeface="EB Garamond"/>
                <a:sym typeface="EB Garamond"/>
              </a:rPr>
              <a:t>What is Urban &amp; Community Forestry?</a:t>
            </a:r>
            <a:endParaRPr dirty="0">
              <a:solidFill>
                <a:schemeClr val="lt1"/>
              </a:solidFill>
              <a:latin typeface="EB Garamond"/>
              <a:ea typeface="EB Garamond"/>
              <a:cs typeface="EB Garamond"/>
              <a:sym typeface="EB Garamond"/>
            </a:endParaRPr>
          </a:p>
        </p:txBody>
      </p:sp>
      <p:sp>
        <p:nvSpPr>
          <p:cNvPr id="69" name="Google Shape;69;p15"/>
          <p:cNvSpPr txBox="1">
            <a:spLocks noGrp="1"/>
          </p:cNvSpPr>
          <p:nvPr>
            <p:ph type="body" idx="1"/>
          </p:nvPr>
        </p:nvSpPr>
        <p:spPr>
          <a:xfrm>
            <a:off x="148736" y="874875"/>
            <a:ext cx="8627100" cy="3789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331" dirty="0">
                <a:solidFill>
                  <a:srgbClr val="D9D9D9"/>
                </a:solidFill>
                <a:latin typeface="Headland One"/>
                <a:ea typeface="Headland One"/>
                <a:cs typeface="Headland One"/>
                <a:sym typeface="Headland One"/>
              </a:rPr>
              <a:t>Urban Forest: a collection or trees that grow within a town, village or city</a:t>
            </a:r>
            <a:endParaRPr sz="4331" dirty="0">
              <a:solidFill>
                <a:srgbClr val="D9D9D9"/>
              </a:solidFill>
              <a:latin typeface="Headland One"/>
              <a:ea typeface="Headland One"/>
              <a:cs typeface="Headland One"/>
              <a:sym typeface="Headland One"/>
            </a:endParaRPr>
          </a:p>
          <a:p>
            <a:pPr marL="0" lvl="0" indent="0" algn="l" rtl="0">
              <a:spcBef>
                <a:spcPts val="1200"/>
              </a:spcBef>
              <a:spcAft>
                <a:spcPts val="0"/>
              </a:spcAft>
              <a:buNone/>
            </a:pPr>
            <a:r>
              <a:rPr lang="en" sz="4331" dirty="0">
                <a:solidFill>
                  <a:srgbClr val="D9D9D9"/>
                </a:solidFill>
                <a:latin typeface="Headland One"/>
                <a:ea typeface="Headland One"/>
                <a:cs typeface="Headland One"/>
                <a:sym typeface="Headland One"/>
              </a:rPr>
              <a:t>Community Forest: all of the trees within a town, village, or city that benefits the community in a direct impact </a:t>
            </a:r>
            <a:endParaRPr sz="4331" dirty="0">
              <a:solidFill>
                <a:srgbClr val="D9D9D9"/>
              </a:solidFill>
              <a:latin typeface="Headland One"/>
              <a:ea typeface="Headland One"/>
              <a:cs typeface="Headland One"/>
              <a:sym typeface="Headland One"/>
            </a:endParaRPr>
          </a:p>
          <a:p>
            <a:pPr marL="914400" lvl="1" indent="-297369" algn="l" rtl="0">
              <a:spcBef>
                <a:spcPts val="1200"/>
              </a:spcBef>
              <a:spcAft>
                <a:spcPts val="0"/>
              </a:spcAft>
              <a:buClr>
                <a:srgbClr val="D9D9D9"/>
              </a:buClr>
              <a:buSzPct val="100000"/>
              <a:buFont typeface="Headland One"/>
              <a:buChar char="○"/>
            </a:pPr>
            <a:r>
              <a:rPr lang="en" sz="4331" dirty="0">
                <a:solidFill>
                  <a:srgbClr val="D9D9D9"/>
                </a:solidFill>
                <a:latin typeface="Headland One"/>
                <a:ea typeface="Headland One"/>
                <a:cs typeface="Headland One"/>
                <a:sym typeface="Headland One"/>
              </a:rPr>
              <a:t>Ex: street, yard trees, parks, cemeteries, school grounds, cemeteries and underdeveloped green spaces.</a:t>
            </a:r>
            <a:endParaRPr sz="4331" dirty="0">
              <a:solidFill>
                <a:srgbClr val="D9D9D9"/>
              </a:solidFill>
              <a:latin typeface="Headland One"/>
              <a:ea typeface="Headland One"/>
              <a:cs typeface="Headland One"/>
              <a:sym typeface="Headland One"/>
            </a:endParaRPr>
          </a:p>
          <a:p>
            <a:pPr marL="914400" lvl="1" indent="-297369" algn="l" rtl="0">
              <a:spcBef>
                <a:spcPts val="0"/>
              </a:spcBef>
              <a:spcAft>
                <a:spcPts val="0"/>
              </a:spcAft>
              <a:buClr>
                <a:srgbClr val="D9D9D9"/>
              </a:buClr>
              <a:buSzPct val="100000"/>
              <a:buFont typeface="Headland One"/>
              <a:buChar char="○"/>
            </a:pPr>
            <a:r>
              <a:rPr lang="en" sz="4331" dirty="0">
                <a:solidFill>
                  <a:srgbClr val="D9D9D9"/>
                </a:solidFill>
                <a:latin typeface="Headland One"/>
                <a:ea typeface="Headland One"/>
                <a:cs typeface="Headland One"/>
                <a:sym typeface="Headland One"/>
              </a:rPr>
              <a:t>The urban and community forest also contains wildlife, waterways, built structures and people </a:t>
            </a:r>
            <a:endParaRPr sz="4331" dirty="0">
              <a:solidFill>
                <a:srgbClr val="D9D9D9"/>
              </a:solidFill>
              <a:latin typeface="Headland One"/>
              <a:ea typeface="Headland One"/>
              <a:cs typeface="Headland One"/>
              <a:sym typeface="Headland One"/>
            </a:endParaRPr>
          </a:p>
          <a:p>
            <a:pPr marL="0" lvl="0" indent="0" algn="l" rtl="0">
              <a:spcBef>
                <a:spcPts val="1200"/>
              </a:spcBef>
              <a:spcAft>
                <a:spcPts val="0"/>
              </a:spcAft>
              <a:buNone/>
            </a:pPr>
            <a:r>
              <a:rPr lang="en" sz="4331" b="1" dirty="0">
                <a:solidFill>
                  <a:srgbClr val="D9D9D9"/>
                </a:solidFill>
                <a:latin typeface="Headland One"/>
                <a:ea typeface="Headland One"/>
                <a:cs typeface="Headland One"/>
                <a:sym typeface="Headland One"/>
              </a:rPr>
              <a:t>Urban and Community Forestry</a:t>
            </a:r>
            <a:r>
              <a:rPr lang="en" sz="4331" i="1" dirty="0">
                <a:solidFill>
                  <a:srgbClr val="D9D9D9"/>
                </a:solidFill>
                <a:latin typeface="Headland One"/>
                <a:ea typeface="Headland One"/>
                <a:cs typeface="Headland One"/>
                <a:sym typeface="Headland One"/>
              </a:rPr>
              <a:t> is the management of community forests to establish and maintain healthy trees for various benefits including, economic, environmental and other benefits that will enhance the quality of life for urban residents.</a:t>
            </a:r>
            <a:endParaRPr sz="4331" i="1" dirty="0">
              <a:solidFill>
                <a:srgbClr val="D9D9D9"/>
              </a:solidFill>
              <a:latin typeface="Headland One"/>
              <a:ea typeface="Headland One"/>
              <a:cs typeface="Headland One"/>
              <a:sym typeface="Headland One"/>
            </a:endParaRPr>
          </a:p>
          <a:p>
            <a:pPr marL="0" lvl="0" indent="0" algn="l" rtl="0">
              <a:spcBef>
                <a:spcPts val="1200"/>
              </a:spcBef>
              <a:spcAft>
                <a:spcPts val="0"/>
              </a:spcAft>
              <a:buNone/>
            </a:pPr>
            <a:r>
              <a:rPr lang="en" sz="4331" dirty="0">
                <a:solidFill>
                  <a:srgbClr val="D9D9D9"/>
                </a:solidFill>
                <a:latin typeface="Headland One"/>
                <a:ea typeface="Headland One"/>
                <a:cs typeface="Headland One"/>
                <a:sym typeface="Headland One"/>
              </a:rPr>
              <a:t>Management Practices may include:</a:t>
            </a:r>
            <a:endParaRPr sz="4331" dirty="0">
              <a:solidFill>
                <a:srgbClr val="D9D9D9"/>
              </a:solidFill>
              <a:latin typeface="Headland One"/>
              <a:ea typeface="Headland One"/>
              <a:cs typeface="Headland One"/>
              <a:sym typeface="Headland One"/>
            </a:endParaRPr>
          </a:p>
          <a:p>
            <a:pPr marL="457200" lvl="0" indent="-297369" algn="l" rtl="0">
              <a:spcBef>
                <a:spcPts val="1200"/>
              </a:spcBef>
              <a:spcAft>
                <a:spcPts val="0"/>
              </a:spcAft>
              <a:buClr>
                <a:srgbClr val="D9D9D9"/>
              </a:buClr>
              <a:buSzPct val="100000"/>
              <a:buFont typeface="Headland One"/>
              <a:buChar char="➢"/>
            </a:pPr>
            <a:r>
              <a:rPr lang="en" sz="4331" dirty="0">
                <a:solidFill>
                  <a:srgbClr val="D9D9D9"/>
                </a:solidFill>
                <a:latin typeface="Headland One"/>
                <a:ea typeface="Headland One"/>
                <a:cs typeface="Headland One"/>
                <a:sym typeface="Headland One"/>
              </a:rPr>
              <a:t>Disease &amp; invasive species prevention</a:t>
            </a:r>
            <a:endParaRPr sz="4331" dirty="0">
              <a:solidFill>
                <a:srgbClr val="D9D9D9"/>
              </a:solidFill>
              <a:latin typeface="Headland One"/>
              <a:ea typeface="Headland One"/>
              <a:cs typeface="Headland One"/>
              <a:sym typeface="Headland One"/>
            </a:endParaRPr>
          </a:p>
          <a:p>
            <a:pPr marL="457200" lvl="0" indent="-297369" algn="l" rtl="0">
              <a:spcBef>
                <a:spcPts val="0"/>
              </a:spcBef>
              <a:spcAft>
                <a:spcPts val="0"/>
              </a:spcAft>
              <a:buClr>
                <a:srgbClr val="D9D9D9"/>
              </a:buClr>
              <a:buSzPct val="100000"/>
              <a:buFont typeface="Headland One"/>
              <a:buChar char="➢"/>
            </a:pPr>
            <a:r>
              <a:rPr lang="en" sz="4331" dirty="0">
                <a:solidFill>
                  <a:srgbClr val="D9D9D9"/>
                </a:solidFill>
                <a:latin typeface="Headland One"/>
                <a:ea typeface="Headland One"/>
                <a:cs typeface="Headland One"/>
                <a:sym typeface="Headland One"/>
              </a:rPr>
              <a:t>Natural catastrophic events (including wildfires)</a:t>
            </a:r>
            <a:endParaRPr sz="4331" dirty="0">
              <a:solidFill>
                <a:srgbClr val="D9D9D9"/>
              </a:solidFill>
              <a:latin typeface="Headland One"/>
              <a:ea typeface="Headland One"/>
              <a:cs typeface="Headland One"/>
              <a:sym typeface="Headland One"/>
            </a:endParaRPr>
          </a:p>
          <a:p>
            <a:pPr marL="457200" lvl="0" indent="-297369" algn="l" rtl="0">
              <a:spcBef>
                <a:spcPts val="0"/>
              </a:spcBef>
              <a:spcAft>
                <a:spcPts val="0"/>
              </a:spcAft>
              <a:buClr>
                <a:srgbClr val="D9D9D9"/>
              </a:buClr>
              <a:buSzPct val="100000"/>
              <a:buFont typeface="Headland One"/>
              <a:buChar char="➢"/>
            </a:pPr>
            <a:r>
              <a:rPr lang="en" sz="4331" dirty="0">
                <a:solidFill>
                  <a:srgbClr val="D9D9D9"/>
                </a:solidFill>
                <a:latin typeface="Headland One"/>
                <a:ea typeface="Headland One"/>
                <a:cs typeface="Headland One"/>
                <a:sym typeface="Headland One"/>
              </a:rPr>
              <a:t>Climate change</a:t>
            </a:r>
            <a:endParaRPr sz="4331" dirty="0">
              <a:solidFill>
                <a:srgbClr val="D9D9D9"/>
              </a:solidFill>
              <a:latin typeface="Headland One"/>
              <a:ea typeface="Headland One"/>
              <a:cs typeface="Headland One"/>
              <a:sym typeface="Headland One"/>
            </a:endParaRPr>
          </a:p>
          <a:p>
            <a:pPr marL="457200" lvl="0" indent="-297369" algn="l" rtl="0">
              <a:spcBef>
                <a:spcPts val="0"/>
              </a:spcBef>
              <a:spcAft>
                <a:spcPts val="0"/>
              </a:spcAft>
              <a:buClr>
                <a:srgbClr val="D9D9D9"/>
              </a:buClr>
              <a:buSzPct val="100000"/>
              <a:buFont typeface="Headland One"/>
              <a:buChar char="➢"/>
            </a:pPr>
            <a:r>
              <a:rPr lang="en" sz="4331" dirty="0">
                <a:solidFill>
                  <a:srgbClr val="D9D9D9"/>
                </a:solidFill>
                <a:latin typeface="Headland One"/>
                <a:ea typeface="Headland One"/>
                <a:cs typeface="Headland One"/>
                <a:sym typeface="Headland One"/>
              </a:rPr>
              <a:t>Education and best practice techniques </a:t>
            </a:r>
            <a:endParaRPr sz="4331" dirty="0">
              <a:solidFill>
                <a:srgbClr val="D9D9D9"/>
              </a:solidFill>
              <a:latin typeface="Headland One"/>
              <a:ea typeface="Headland One"/>
              <a:cs typeface="Headland One"/>
              <a:sym typeface="Headland One"/>
            </a:endParaRPr>
          </a:p>
          <a:p>
            <a:pPr marL="914400" lvl="1" indent="-297369" algn="l" rtl="0">
              <a:spcBef>
                <a:spcPts val="0"/>
              </a:spcBef>
              <a:spcAft>
                <a:spcPts val="0"/>
              </a:spcAft>
              <a:buClr>
                <a:srgbClr val="D9D9D9"/>
              </a:buClr>
              <a:buSzPct val="100000"/>
              <a:buFont typeface="Headland One"/>
              <a:buChar char="○"/>
            </a:pPr>
            <a:r>
              <a:rPr lang="en" sz="4331" dirty="0">
                <a:solidFill>
                  <a:srgbClr val="D9D9D9"/>
                </a:solidFill>
                <a:latin typeface="Headland One"/>
                <a:ea typeface="Headland One"/>
                <a:cs typeface="Headland One"/>
                <a:sym typeface="Headland One"/>
              </a:rPr>
              <a:t>Planting, pruning, advocating for planting, etc. </a:t>
            </a:r>
            <a:endParaRPr sz="4331" dirty="0">
              <a:solidFill>
                <a:srgbClr val="D9D9D9"/>
              </a:solidFill>
              <a:latin typeface="Headland One"/>
              <a:ea typeface="Headland One"/>
              <a:cs typeface="Headland One"/>
              <a:sym typeface="Headland One"/>
            </a:endParaRPr>
          </a:p>
        </p:txBody>
      </p:sp>
      <p:pic>
        <p:nvPicPr>
          <p:cNvPr id="70" name="Google Shape;70;p15"/>
          <p:cNvPicPr preferRelativeResize="0"/>
          <p:nvPr/>
        </p:nvPicPr>
        <p:blipFill>
          <a:blip r:embed="rId3">
            <a:alphaModFix/>
          </a:blip>
          <a:stretch>
            <a:fillRect/>
          </a:stretch>
        </p:blipFill>
        <p:spPr>
          <a:xfrm>
            <a:off x="4671238" y="2707758"/>
            <a:ext cx="4207812" cy="223359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32"/>
        <p:cNvGrpSpPr/>
        <p:nvPr/>
      </p:nvGrpSpPr>
      <p:grpSpPr>
        <a:xfrm>
          <a:off x="0" y="0"/>
          <a:ext cx="0" cy="0"/>
          <a:chOff x="0" y="0"/>
          <a:chExt cx="0" cy="0"/>
        </a:xfrm>
      </p:grpSpPr>
      <p:sp>
        <p:nvSpPr>
          <p:cNvPr id="233" name="Google Shape;233;p38"/>
          <p:cNvSpPr txBox="1">
            <a:spLocks noGrp="1"/>
          </p:cNvSpPr>
          <p:nvPr>
            <p:ph type="title"/>
          </p:nvPr>
        </p:nvSpPr>
        <p:spPr>
          <a:xfrm>
            <a:off x="257150" y="72425"/>
            <a:ext cx="40836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 - 10 years</a:t>
            </a:r>
            <a:endParaRPr>
              <a:solidFill>
                <a:schemeClr val="lt1"/>
              </a:solidFill>
              <a:latin typeface="Headland One"/>
              <a:ea typeface="Headland One"/>
              <a:cs typeface="Headland One"/>
              <a:sym typeface="Headland One"/>
            </a:endParaRPr>
          </a:p>
          <a:p>
            <a:pPr marL="0" lvl="0" indent="0" algn="l" rtl="0">
              <a:spcBef>
                <a:spcPts val="0"/>
              </a:spcBef>
              <a:spcAft>
                <a:spcPts val="0"/>
              </a:spcAft>
              <a:buNone/>
            </a:pPr>
            <a:endParaRPr>
              <a:solidFill>
                <a:schemeClr val="lt1"/>
              </a:solidFill>
              <a:latin typeface="Headland One"/>
              <a:ea typeface="Headland One"/>
              <a:cs typeface="Headland One"/>
              <a:sym typeface="Headland One"/>
            </a:endParaRPr>
          </a:p>
        </p:txBody>
      </p:sp>
      <p:pic>
        <p:nvPicPr>
          <p:cNvPr id="234" name="Google Shape;234;p38"/>
          <p:cNvPicPr preferRelativeResize="0"/>
          <p:nvPr/>
        </p:nvPicPr>
        <p:blipFill rotWithShape="1">
          <a:blip r:embed="rId3">
            <a:alphaModFix/>
          </a:blip>
          <a:srcRect l="16616" t="11496" r="21147"/>
          <a:stretch/>
        </p:blipFill>
        <p:spPr>
          <a:xfrm>
            <a:off x="1394975" y="454825"/>
            <a:ext cx="5946202" cy="4536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257150" y="72425"/>
            <a:ext cx="40836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 - 10 years</a:t>
            </a:r>
            <a:endParaRPr>
              <a:solidFill>
                <a:schemeClr val="lt1"/>
              </a:solidFill>
              <a:latin typeface="Headland One"/>
              <a:ea typeface="Headland One"/>
              <a:cs typeface="Headland One"/>
              <a:sym typeface="Headland One"/>
            </a:endParaRPr>
          </a:p>
          <a:p>
            <a:pPr marL="0" lvl="0" indent="0" algn="l" rtl="0">
              <a:spcBef>
                <a:spcPts val="0"/>
              </a:spcBef>
              <a:spcAft>
                <a:spcPts val="0"/>
              </a:spcAft>
              <a:buNone/>
            </a:pPr>
            <a:endParaRPr>
              <a:solidFill>
                <a:schemeClr val="lt1"/>
              </a:solidFill>
              <a:latin typeface="Headland One"/>
              <a:ea typeface="Headland One"/>
              <a:cs typeface="Headland One"/>
              <a:sym typeface="Headland One"/>
            </a:endParaRPr>
          </a:p>
        </p:txBody>
      </p:sp>
      <p:pic>
        <p:nvPicPr>
          <p:cNvPr id="240" name="Google Shape;240;p39"/>
          <p:cNvPicPr preferRelativeResize="0"/>
          <p:nvPr/>
        </p:nvPicPr>
        <p:blipFill rotWithShape="1">
          <a:blip r:embed="rId3">
            <a:alphaModFix/>
          </a:blip>
          <a:srcRect l="16719" t="11308" r="21149"/>
          <a:stretch/>
        </p:blipFill>
        <p:spPr>
          <a:xfrm>
            <a:off x="1402775" y="425300"/>
            <a:ext cx="5961773" cy="45657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44"/>
        <p:cNvGrpSpPr/>
        <p:nvPr/>
      </p:nvGrpSpPr>
      <p:grpSpPr>
        <a:xfrm>
          <a:off x="0" y="0"/>
          <a:ext cx="0" cy="0"/>
          <a:chOff x="0" y="0"/>
          <a:chExt cx="0" cy="0"/>
        </a:xfrm>
      </p:grpSpPr>
      <p:sp>
        <p:nvSpPr>
          <p:cNvPr id="245" name="Google Shape;245;p40"/>
          <p:cNvSpPr txBox="1">
            <a:spLocks noGrp="1"/>
          </p:cNvSpPr>
          <p:nvPr>
            <p:ph type="title"/>
          </p:nvPr>
        </p:nvSpPr>
        <p:spPr>
          <a:xfrm>
            <a:off x="225975" y="-99050"/>
            <a:ext cx="64137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solidFill>
                  <a:schemeClr val="lt1"/>
                </a:solidFill>
                <a:latin typeface="Headland One"/>
                <a:ea typeface="Headland One"/>
                <a:cs typeface="Headland One"/>
                <a:sym typeface="Headland One"/>
              </a:rPr>
              <a:t>iTree Report - Now&gt;&gt; 10 years</a:t>
            </a:r>
            <a:endParaRPr>
              <a:solidFill>
                <a:schemeClr val="lt1"/>
              </a:solidFill>
              <a:latin typeface="Headland One"/>
              <a:ea typeface="Headland One"/>
              <a:cs typeface="Headland One"/>
              <a:sym typeface="Headland One"/>
            </a:endParaRPr>
          </a:p>
        </p:txBody>
      </p:sp>
      <p:pic>
        <p:nvPicPr>
          <p:cNvPr id="246" name="Google Shape;246;p40"/>
          <p:cNvPicPr preferRelativeResize="0"/>
          <p:nvPr/>
        </p:nvPicPr>
        <p:blipFill rotWithShape="1">
          <a:blip r:embed="rId3">
            <a:alphaModFix/>
          </a:blip>
          <a:srcRect l="15540" t="12709" r="20479"/>
          <a:stretch/>
        </p:blipFill>
        <p:spPr>
          <a:xfrm>
            <a:off x="1363800" y="598900"/>
            <a:ext cx="6000749" cy="43922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490250" y="-928050"/>
            <a:ext cx="44634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solidFill>
                  <a:srgbClr val="D9D9D9"/>
                </a:solidFill>
                <a:latin typeface="Headland One"/>
                <a:ea typeface="Headland One"/>
                <a:cs typeface="Headland One"/>
                <a:sym typeface="Headland One"/>
              </a:rPr>
              <a:t>Questions or Comments?</a:t>
            </a:r>
            <a:endParaRPr>
              <a:solidFill>
                <a:srgbClr val="D9D9D9"/>
              </a:solidFill>
              <a:latin typeface="Headland One"/>
              <a:ea typeface="Headland One"/>
              <a:cs typeface="Headland One"/>
              <a:sym typeface="Headland One"/>
            </a:endParaRPr>
          </a:p>
        </p:txBody>
      </p:sp>
      <p:sp>
        <p:nvSpPr>
          <p:cNvPr id="252" name="Google Shape;252;p41"/>
          <p:cNvSpPr txBox="1"/>
          <p:nvPr/>
        </p:nvSpPr>
        <p:spPr>
          <a:xfrm>
            <a:off x="4420800" y="2952000"/>
            <a:ext cx="42048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200">
                <a:solidFill>
                  <a:srgbClr val="D9D9D9"/>
                </a:solidFill>
                <a:latin typeface="Headland One"/>
                <a:ea typeface="Headland One"/>
                <a:cs typeface="Headland One"/>
                <a:sym typeface="Headland One"/>
              </a:rPr>
              <a:t>Christina McLaughlin</a:t>
            </a:r>
            <a:endParaRPr sz="2200">
              <a:solidFill>
                <a:srgbClr val="D9D9D9"/>
              </a:solidFill>
              <a:latin typeface="Headland One"/>
              <a:ea typeface="Headland One"/>
              <a:cs typeface="Headland One"/>
              <a:sym typeface="Headland One"/>
            </a:endParaRPr>
          </a:p>
          <a:p>
            <a:pPr marL="0" lvl="0" indent="0" algn="ctr" rtl="0">
              <a:spcBef>
                <a:spcPts val="0"/>
              </a:spcBef>
              <a:spcAft>
                <a:spcPts val="0"/>
              </a:spcAft>
              <a:buClr>
                <a:schemeClr val="dk1"/>
              </a:buClr>
              <a:buSzPts val="1100"/>
              <a:buFont typeface="Arial"/>
              <a:buNone/>
            </a:pPr>
            <a:r>
              <a:rPr lang="en" sz="2200">
                <a:solidFill>
                  <a:srgbClr val="D9D9D9"/>
                </a:solidFill>
                <a:latin typeface="Headland One"/>
                <a:ea typeface="Headland One"/>
                <a:cs typeface="Headland One"/>
                <a:sym typeface="Headland One"/>
              </a:rPr>
              <a:t>Natural Resource Educator</a:t>
            </a:r>
            <a:endParaRPr sz="2200">
              <a:solidFill>
                <a:srgbClr val="D9D9D9"/>
              </a:solidFill>
              <a:latin typeface="Headland One"/>
              <a:ea typeface="Headland One"/>
              <a:cs typeface="Headland One"/>
              <a:sym typeface="Headland One"/>
            </a:endParaRPr>
          </a:p>
          <a:p>
            <a:pPr marL="0" lvl="0" indent="0" algn="ctr" rtl="0">
              <a:spcBef>
                <a:spcPts val="0"/>
              </a:spcBef>
              <a:spcAft>
                <a:spcPts val="0"/>
              </a:spcAft>
              <a:buClr>
                <a:schemeClr val="dk1"/>
              </a:buClr>
              <a:buSzPts val="1100"/>
              <a:buFont typeface="Arial"/>
              <a:buNone/>
            </a:pPr>
            <a:r>
              <a:rPr lang="en" sz="2200">
                <a:solidFill>
                  <a:srgbClr val="D9D9D9"/>
                </a:solidFill>
                <a:latin typeface="Headland One"/>
                <a:ea typeface="Headland One"/>
                <a:cs typeface="Headland One"/>
                <a:sym typeface="Headland One"/>
              </a:rPr>
              <a:t>Cmm482@cornell.edu</a:t>
            </a:r>
            <a:endParaRPr sz="1300">
              <a:solidFill>
                <a:srgbClr val="D9D9D9"/>
              </a:solidFill>
              <a:latin typeface="Headland One"/>
              <a:ea typeface="Headland One"/>
              <a:cs typeface="Headland One"/>
              <a:sym typeface="Headland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1644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Benefits of the Tree Canopy</a:t>
            </a:r>
            <a:endParaRPr>
              <a:solidFill>
                <a:schemeClr val="lt1"/>
              </a:solidFill>
              <a:latin typeface="EB Garamond"/>
              <a:ea typeface="EB Garamond"/>
              <a:cs typeface="EB Garamond"/>
              <a:sym typeface="EB Garamond"/>
            </a:endParaRPr>
          </a:p>
        </p:txBody>
      </p:sp>
      <p:sp>
        <p:nvSpPr>
          <p:cNvPr id="62" name="Google Shape;62;p14"/>
          <p:cNvSpPr txBox="1">
            <a:spLocks noGrp="1"/>
          </p:cNvSpPr>
          <p:nvPr>
            <p:ph type="body" idx="1"/>
          </p:nvPr>
        </p:nvSpPr>
        <p:spPr>
          <a:xfrm>
            <a:off x="311700" y="1152475"/>
            <a:ext cx="3999900" cy="3570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dirty="0">
                <a:solidFill>
                  <a:schemeClr val="bg1"/>
                </a:solidFill>
                <a:latin typeface="Headland One"/>
                <a:ea typeface="Headland One"/>
                <a:cs typeface="Headland One"/>
                <a:sym typeface="Headland One"/>
              </a:rPr>
              <a:t>Environmental Benefits</a:t>
            </a:r>
            <a:endParaRPr u="sng" dirty="0">
              <a:solidFill>
                <a:schemeClr val="bg1"/>
              </a:solidFill>
              <a:latin typeface="Headland One"/>
              <a:ea typeface="Headland One"/>
              <a:cs typeface="Headland One"/>
              <a:sym typeface="Headland One"/>
            </a:endParaRPr>
          </a:p>
          <a:p>
            <a:pPr marL="457200" lvl="0" indent="-317500" algn="l" rtl="0">
              <a:spcBef>
                <a:spcPts val="120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Improve air quality</a:t>
            </a:r>
            <a:endParaRPr dirty="0">
              <a:solidFill>
                <a:schemeClr val="bg1"/>
              </a:solidFill>
              <a:latin typeface="Headland One"/>
              <a:ea typeface="Headland One"/>
              <a:cs typeface="Headland One"/>
              <a:sym typeface="Headland One"/>
            </a:endParaRPr>
          </a:p>
          <a:p>
            <a:pPr marL="914400" lvl="1" indent="-304800" algn="l" rtl="0">
              <a:spcBef>
                <a:spcPts val="0"/>
              </a:spcBef>
              <a:spcAft>
                <a:spcPts val="0"/>
              </a:spcAft>
              <a:buClr>
                <a:srgbClr val="D9D9D9"/>
              </a:buClr>
              <a:buSzPts val="1200"/>
              <a:buFont typeface="Headland One"/>
              <a:buChar char="○"/>
            </a:pPr>
            <a:r>
              <a:rPr lang="en" dirty="0">
                <a:solidFill>
                  <a:schemeClr val="bg1"/>
                </a:solidFill>
                <a:latin typeface="Headland One"/>
                <a:ea typeface="Headland One"/>
                <a:cs typeface="Headland One"/>
                <a:sym typeface="Headland One"/>
              </a:rPr>
              <a:t>Cools the air through transpiration</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Sequesters carbon, reduces greenhouse effect</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Conserves energy (heating/cooling)</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Slows climate change</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Moderates sun, wind and rain impacts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Reduce stormwater runoff and soil erosion</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Provides and improve habitat for wildlife</a:t>
            </a:r>
            <a:endParaRPr dirty="0">
              <a:solidFill>
                <a:schemeClr val="bg1"/>
              </a:solidFill>
              <a:latin typeface="Headland One"/>
              <a:ea typeface="Headland One"/>
              <a:cs typeface="Headland One"/>
              <a:sym typeface="Headland One"/>
            </a:endParaRPr>
          </a:p>
        </p:txBody>
      </p:sp>
      <p:sp>
        <p:nvSpPr>
          <p:cNvPr id="63" name="Google Shape;63;p14"/>
          <p:cNvSpPr txBox="1">
            <a:spLocks noGrp="1"/>
          </p:cNvSpPr>
          <p:nvPr>
            <p:ph type="body" idx="2"/>
          </p:nvPr>
        </p:nvSpPr>
        <p:spPr>
          <a:xfrm>
            <a:off x="4832400" y="1152475"/>
            <a:ext cx="3999900" cy="36282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u="sng" dirty="0">
                <a:solidFill>
                  <a:schemeClr val="bg1"/>
                </a:solidFill>
                <a:latin typeface="Headland One"/>
                <a:ea typeface="Headland One"/>
                <a:cs typeface="Headland One"/>
                <a:sym typeface="Headland One"/>
              </a:rPr>
              <a:t>Economic Benefits</a:t>
            </a:r>
            <a:endParaRPr u="sng" dirty="0">
              <a:solidFill>
                <a:schemeClr val="bg1"/>
              </a:solidFill>
              <a:latin typeface="Headland One"/>
              <a:ea typeface="Headland One"/>
              <a:cs typeface="Headland One"/>
              <a:sym typeface="Headland One"/>
            </a:endParaRPr>
          </a:p>
          <a:p>
            <a:pPr marL="457200" lvl="0" indent="-317500" algn="l" rtl="0">
              <a:spcBef>
                <a:spcPts val="120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Increase residential/business property values (5-20%)</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Increase tax base for a community</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Lower energy use cost (Heating/cooling)</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Attract visitors, business and new residents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Encourage shoppers to linger and buy more</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Defer maintenance on materials that are degraded by heat (Sidewalks)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Reduce worker sick days</a:t>
            </a:r>
            <a:endParaRPr dirty="0">
              <a:solidFill>
                <a:schemeClr val="bg1"/>
              </a:solidFill>
              <a:latin typeface="Headland One"/>
              <a:ea typeface="Headland One"/>
              <a:cs typeface="Headland One"/>
              <a:sym typeface="Headland O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1644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Human Benefits related to the Tree Canopy</a:t>
            </a:r>
            <a:endParaRPr>
              <a:solidFill>
                <a:schemeClr val="lt1"/>
              </a:solidFill>
              <a:latin typeface="EB Garamond"/>
              <a:ea typeface="EB Garamond"/>
              <a:cs typeface="EB Garamond"/>
              <a:sym typeface="EB Garamond"/>
            </a:endParaRPr>
          </a:p>
        </p:txBody>
      </p:sp>
      <p:sp>
        <p:nvSpPr>
          <p:cNvPr id="76" name="Google Shape;76;p16"/>
          <p:cNvSpPr txBox="1">
            <a:spLocks noGrp="1"/>
          </p:cNvSpPr>
          <p:nvPr>
            <p:ph type="body" idx="1"/>
          </p:nvPr>
        </p:nvSpPr>
        <p:spPr>
          <a:xfrm>
            <a:off x="381850" y="1110400"/>
            <a:ext cx="3489900" cy="3570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dirty="0">
                <a:solidFill>
                  <a:schemeClr val="bg1"/>
                </a:solidFill>
                <a:latin typeface="Headland One"/>
                <a:ea typeface="Headland One"/>
                <a:cs typeface="Headland One"/>
                <a:sym typeface="Headland One"/>
              </a:rPr>
              <a:t>Mental or Physical Health Benefits</a:t>
            </a:r>
            <a:endParaRPr u="sng" dirty="0">
              <a:solidFill>
                <a:schemeClr val="bg1"/>
              </a:solidFill>
              <a:latin typeface="Headland One"/>
              <a:ea typeface="Headland One"/>
              <a:cs typeface="Headland One"/>
              <a:sym typeface="Headland One"/>
            </a:endParaRPr>
          </a:p>
          <a:p>
            <a:pPr marL="457200" lvl="0" indent="-317500" algn="l" rtl="0">
              <a:spcBef>
                <a:spcPts val="120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Reduce stress and mental fatigue</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Enhance mental health</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Reduces obesity</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Improves heart health</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Enhance recuperation rates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Reduce need for medication</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Reduce psychological precursors to crime</a:t>
            </a:r>
            <a:endParaRPr dirty="0">
              <a:solidFill>
                <a:schemeClr val="bg1"/>
              </a:solidFill>
              <a:latin typeface="Headland One"/>
              <a:ea typeface="Headland One"/>
              <a:cs typeface="Headland One"/>
              <a:sym typeface="Headland One"/>
            </a:endParaRPr>
          </a:p>
          <a:p>
            <a:pPr marL="0" lvl="0" indent="0" algn="l" rtl="0">
              <a:spcBef>
                <a:spcPts val="1200"/>
              </a:spcBef>
              <a:spcAft>
                <a:spcPts val="0"/>
              </a:spcAft>
              <a:buNone/>
            </a:pPr>
            <a:endParaRPr dirty="0">
              <a:solidFill>
                <a:srgbClr val="D9D9D9"/>
              </a:solidFill>
              <a:latin typeface="Headland One"/>
              <a:ea typeface="Headland One"/>
              <a:cs typeface="Headland One"/>
              <a:sym typeface="Headland One"/>
            </a:endParaRPr>
          </a:p>
          <a:p>
            <a:pPr marL="0" lvl="0" indent="0" algn="l" rtl="0">
              <a:spcBef>
                <a:spcPts val="1200"/>
              </a:spcBef>
              <a:spcAft>
                <a:spcPts val="1200"/>
              </a:spcAft>
              <a:buNone/>
            </a:pPr>
            <a:endParaRPr dirty="0">
              <a:solidFill>
                <a:srgbClr val="D9D9D9"/>
              </a:solidFill>
              <a:latin typeface="Headland One"/>
              <a:ea typeface="Headland One"/>
              <a:cs typeface="Headland One"/>
              <a:sym typeface="Headland One"/>
            </a:endParaRPr>
          </a:p>
        </p:txBody>
      </p:sp>
      <p:sp>
        <p:nvSpPr>
          <p:cNvPr id="77" name="Google Shape;77;p16"/>
          <p:cNvSpPr txBox="1">
            <a:spLocks noGrp="1"/>
          </p:cNvSpPr>
          <p:nvPr>
            <p:ph type="body" idx="1"/>
          </p:nvPr>
        </p:nvSpPr>
        <p:spPr>
          <a:xfrm>
            <a:off x="4649950" y="1110400"/>
            <a:ext cx="3489900" cy="3570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dirty="0">
                <a:solidFill>
                  <a:schemeClr val="bg1"/>
                </a:solidFill>
                <a:latin typeface="Headland One"/>
                <a:ea typeface="Headland One"/>
                <a:cs typeface="Headland One"/>
                <a:sym typeface="Headland One"/>
              </a:rPr>
              <a:t>Social or Community Benefits</a:t>
            </a:r>
            <a:endParaRPr u="sng" dirty="0">
              <a:solidFill>
                <a:schemeClr val="bg1"/>
              </a:solidFill>
              <a:latin typeface="Headland One"/>
              <a:ea typeface="Headland One"/>
              <a:cs typeface="Headland One"/>
              <a:sym typeface="Headland One"/>
            </a:endParaRPr>
          </a:p>
          <a:p>
            <a:pPr marL="457200" lvl="0" indent="-317500" algn="l" rtl="0">
              <a:spcBef>
                <a:spcPts val="120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Enhance community pride</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Increase recreational opportunities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Beautify public spaces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Bring natural elements into urban spaces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Screen unwanted views</a:t>
            </a:r>
            <a:endParaRPr dirty="0">
              <a:solidFill>
                <a:schemeClr val="bg1"/>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chemeClr val="bg1"/>
                </a:solidFill>
                <a:latin typeface="Headland One"/>
                <a:ea typeface="Headland One"/>
                <a:cs typeface="Headland One"/>
                <a:sym typeface="Headland One"/>
              </a:rPr>
              <a:t>Reduce glare or reflections</a:t>
            </a:r>
            <a:endParaRPr dirty="0">
              <a:solidFill>
                <a:schemeClr val="bg1"/>
              </a:solidFill>
              <a:latin typeface="Headland One"/>
              <a:ea typeface="Headland One"/>
              <a:cs typeface="Headland One"/>
              <a:sym typeface="Headland On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905250" y="109200"/>
            <a:ext cx="73335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latin typeface="EB Garamond"/>
                <a:ea typeface="EB Garamond"/>
                <a:cs typeface="EB Garamond"/>
                <a:sym typeface="EB Garamond"/>
              </a:rPr>
              <a:t>Tree Canopy by the Numbers</a:t>
            </a:r>
            <a:endParaRPr>
              <a:solidFill>
                <a:schemeClr val="lt1"/>
              </a:solidFill>
              <a:latin typeface="EB Garamond"/>
              <a:ea typeface="EB Garamond"/>
              <a:cs typeface="EB Garamond"/>
              <a:sym typeface="EB Garamond"/>
            </a:endParaRPr>
          </a:p>
        </p:txBody>
      </p:sp>
      <p:sp>
        <p:nvSpPr>
          <p:cNvPr id="97" name="Google Shape;97;p19"/>
          <p:cNvSpPr txBox="1">
            <a:spLocks noGrp="1"/>
          </p:cNvSpPr>
          <p:nvPr>
            <p:ph type="body" idx="1"/>
          </p:nvPr>
        </p:nvSpPr>
        <p:spPr>
          <a:xfrm>
            <a:off x="174600" y="864900"/>
            <a:ext cx="4290900" cy="16029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1700" b="1">
                <a:solidFill>
                  <a:schemeClr val="accent6"/>
                </a:solidFill>
                <a:latin typeface="Courier Prime"/>
                <a:ea typeface="Courier Prime"/>
                <a:cs typeface="Courier Prime"/>
                <a:sym typeface="Courier Prime"/>
              </a:rPr>
              <a:t>Estimated </a:t>
            </a:r>
            <a:r>
              <a:rPr lang="en" sz="4300" b="1">
                <a:solidFill>
                  <a:schemeClr val="accent6"/>
                </a:solidFill>
                <a:latin typeface="Courier Prime"/>
                <a:ea typeface="Courier Prime"/>
                <a:cs typeface="Courier Prime"/>
                <a:sym typeface="Courier Prime"/>
              </a:rPr>
              <a:t>3.8B</a:t>
            </a:r>
            <a:r>
              <a:rPr lang="en" sz="1700" b="1">
                <a:solidFill>
                  <a:schemeClr val="accent6"/>
                </a:solidFill>
                <a:latin typeface="Courier Prime"/>
                <a:ea typeface="Courier Prime"/>
                <a:cs typeface="Courier Prime"/>
                <a:sym typeface="Courier Prime"/>
              </a:rPr>
              <a:t> trees with an asset value of </a:t>
            </a:r>
            <a:r>
              <a:rPr lang="en" sz="3300" b="1">
                <a:solidFill>
                  <a:schemeClr val="accent6"/>
                </a:solidFill>
                <a:latin typeface="Courier Prime"/>
                <a:ea typeface="Courier Prime"/>
                <a:cs typeface="Courier Prime"/>
                <a:sym typeface="Courier Prime"/>
              </a:rPr>
              <a:t>$2.4T</a:t>
            </a:r>
            <a:r>
              <a:rPr lang="en" sz="1700" b="1">
                <a:solidFill>
                  <a:schemeClr val="accent6"/>
                </a:solidFill>
                <a:latin typeface="Courier Prime"/>
                <a:ea typeface="Courier Prime"/>
                <a:cs typeface="Courier Prime"/>
                <a:sym typeface="Courier Prime"/>
              </a:rPr>
              <a:t>.</a:t>
            </a:r>
            <a:endParaRPr sz="1700" b="1">
              <a:solidFill>
                <a:schemeClr val="accent6"/>
              </a:solidFill>
              <a:latin typeface="Courier Prime"/>
              <a:ea typeface="Courier Prime"/>
              <a:cs typeface="Courier Prime"/>
              <a:sym typeface="Courier Prime"/>
            </a:endParaRPr>
          </a:p>
        </p:txBody>
      </p:sp>
      <p:sp>
        <p:nvSpPr>
          <p:cNvPr id="98" name="Google Shape;98;p19"/>
          <p:cNvSpPr txBox="1"/>
          <p:nvPr/>
        </p:nvSpPr>
        <p:spPr>
          <a:xfrm>
            <a:off x="7122900" y="1028575"/>
            <a:ext cx="20211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rgbClr val="00FF00"/>
                </a:solidFill>
                <a:latin typeface="Lobster"/>
                <a:ea typeface="Lobster"/>
                <a:cs typeface="Lobster"/>
                <a:sym typeface="Lobster"/>
              </a:rPr>
              <a:t>Planting </a:t>
            </a:r>
            <a:r>
              <a:rPr lang="en" sz="3200">
                <a:solidFill>
                  <a:srgbClr val="00FF00"/>
                </a:solidFill>
                <a:latin typeface="Lobster"/>
                <a:ea typeface="Lobster"/>
                <a:cs typeface="Lobster"/>
                <a:sym typeface="Lobster"/>
              </a:rPr>
              <a:t>100M </a:t>
            </a:r>
            <a:r>
              <a:rPr lang="en" sz="2300">
                <a:solidFill>
                  <a:srgbClr val="00FF00"/>
                </a:solidFill>
                <a:latin typeface="Lobster"/>
                <a:ea typeface="Lobster"/>
                <a:cs typeface="Lobster"/>
                <a:sym typeface="Lobster"/>
              </a:rPr>
              <a:t>mature trees around homes can save about </a:t>
            </a:r>
            <a:r>
              <a:rPr lang="en" sz="3400">
                <a:solidFill>
                  <a:srgbClr val="00FF00"/>
                </a:solidFill>
                <a:latin typeface="Lobster"/>
                <a:ea typeface="Lobster"/>
                <a:cs typeface="Lobster"/>
                <a:sym typeface="Lobster"/>
              </a:rPr>
              <a:t>$2B</a:t>
            </a:r>
            <a:r>
              <a:rPr lang="en" sz="2300">
                <a:solidFill>
                  <a:srgbClr val="00FF00"/>
                </a:solidFill>
                <a:latin typeface="Lobster"/>
                <a:ea typeface="Lobster"/>
                <a:cs typeface="Lobster"/>
                <a:sym typeface="Lobster"/>
              </a:rPr>
              <a:t> in energy costs.</a:t>
            </a:r>
            <a:endParaRPr sz="2300">
              <a:solidFill>
                <a:srgbClr val="00FF00"/>
              </a:solidFill>
              <a:latin typeface="Lobster"/>
              <a:ea typeface="Lobster"/>
              <a:cs typeface="Lobster"/>
              <a:sym typeface="Lobster"/>
            </a:endParaRPr>
          </a:p>
        </p:txBody>
      </p:sp>
      <p:sp>
        <p:nvSpPr>
          <p:cNvPr id="99" name="Google Shape;99;p19"/>
          <p:cNvSpPr txBox="1"/>
          <p:nvPr/>
        </p:nvSpPr>
        <p:spPr>
          <a:xfrm>
            <a:off x="174600" y="4189500"/>
            <a:ext cx="9111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i="1">
                <a:solidFill>
                  <a:srgbClr val="FF0000"/>
                </a:solidFill>
                <a:latin typeface="Concert One"/>
                <a:ea typeface="Concert One"/>
                <a:cs typeface="Concert One"/>
                <a:sym typeface="Concert One"/>
              </a:rPr>
              <a:t>Urban Trees in the U.S. remove about</a:t>
            </a:r>
            <a:r>
              <a:rPr lang="en" sz="1800" i="1">
                <a:solidFill>
                  <a:srgbClr val="FF0000"/>
                </a:solidFill>
                <a:latin typeface="Concert One"/>
                <a:ea typeface="Concert One"/>
                <a:cs typeface="Concert One"/>
                <a:sym typeface="Concert One"/>
              </a:rPr>
              <a:t> </a:t>
            </a:r>
            <a:r>
              <a:rPr lang="en" sz="2700" i="1">
                <a:solidFill>
                  <a:srgbClr val="FF0000"/>
                </a:solidFill>
                <a:latin typeface="Concert One"/>
                <a:ea typeface="Concert One"/>
                <a:cs typeface="Concert One"/>
                <a:sym typeface="Concert One"/>
              </a:rPr>
              <a:t>784K</a:t>
            </a:r>
            <a:r>
              <a:rPr lang="en" sz="3200" i="1">
                <a:solidFill>
                  <a:srgbClr val="FF0000"/>
                </a:solidFill>
                <a:latin typeface="Concert One"/>
                <a:ea typeface="Concert One"/>
                <a:cs typeface="Concert One"/>
                <a:sym typeface="Concert One"/>
              </a:rPr>
              <a:t> </a:t>
            </a:r>
            <a:r>
              <a:rPr lang="en" sz="1500" i="1">
                <a:solidFill>
                  <a:srgbClr val="FF0000"/>
                </a:solidFill>
                <a:latin typeface="Concert One"/>
                <a:ea typeface="Concert One"/>
                <a:cs typeface="Concert One"/>
                <a:sym typeface="Concert One"/>
              </a:rPr>
              <a:t>tons of air pollution annually, valued at</a:t>
            </a:r>
            <a:r>
              <a:rPr lang="en" sz="1800" i="1">
                <a:solidFill>
                  <a:srgbClr val="FF0000"/>
                </a:solidFill>
                <a:latin typeface="Concert One"/>
                <a:ea typeface="Concert One"/>
                <a:cs typeface="Concert One"/>
                <a:sym typeface="Concert One"/>
              </a:rPr>
              <a:t> </a:t>
            </a:r>
            <a:r>
              <a:rPr lang="en" sz="2700" i="1">
                <a:solidFill>
                  <a:srgbClr val="FF0000"/>
                </a:solidFill>
                <a:latin typeface="Concert One"/>
                <a:ea typeface="Concert One"/>
                <a:cs typeface="Concert One"/>
                <a:sym typeface="Concert One"/>
              </a:rPr>
              <a:t>$3.8B.</a:t>
            </a:r>
            <a:endParaRPr sz="2700" i="1">
              <a:solidFill>
                <a:srgbClr val="FF0000"/>
              </a:solidFill>
              <a:latin typeface="Concert One"/>
              <a:ea typeface="Concert One"/>
              <a:cs typeface="Concert One"/>
              <a:sym typeface="Concert One"/>
            </a:endParaRPr>
          </a:p>
        </p:txBody>
      </p:sp>
      <p:sp>
        <p:nvSpPr>
          <p:cNvPr id="100" name="Google Shape;100;p19"/>
          <p:cNvSpPr txBox="1"/>
          <p:nvPr/>
        </p:nvSpPr>
        <p:spPr>
          <a:xfrm>
            <a:off x="3976725" y="977263"/>
            <a:ext cx="3507000" cy="297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accent1"/>
                </a:solidFill>
                <a:latin typeface="Amatic SC"/>
                <a:ea typeface="Amatic SC"/>
                <a:cs typeface="Amatic SC"/>
                <a:sym typeface="Amatic SC"/>
              </a:rPr>
              <a:t>Urban Trees store </a:t>
            </a:r>
            <a:r>
              <a:rPr lang="en" sz="5900" b="1">
                <a:solidFill>
                  <a:schemeClr val="accent1"/>
                </a:solidFill>
                <a:latin typeface="Amatic SC"/>
                <a:ea typeface="Amatic SC"/>
                <a:cs typeface="Amatic SC"/>
                <a:sym typeface="Amatic SC"/>
              </a:rPr>
              <a:t>770+M</a:t>
            </a:r>
            <a:r>
              <a:rPr lang="en" sz="3400" b="1">
                <a:solidFill>
                  <a:schemeClr val="accent1"/>
                </a:solidFill>
                <a:latin typeface="Amatic SC"/>
                <a:ea typeface="Amatic SC"/>
                <a:cs typeface="Amatic SC"/>
                <a:sym typeface="Amatic SC"/>
              </a:rPr>
              <a:t> tons of carbon,</a:t>
            </a:r>
            <a:endParaRPr sz="3400" b="1">
              <a:solidFill>
                <a:schemeClr val="accent1"/>
              </a:solidFill>
              <a:latin typeface="Amatic SC"/>
              <a:ea typeface="Amatic SC"/>
              <a:cs typeface="Amatic SC"/>
              <a:sym typeface="Amatic SC"/>
            </a:endParaRPr>
          </a:p>
          <a:p>
            <a:pPr marL="0" lvl="0" indent="0" algn="ctr" rtl="0">
              <a:spcBef>
                <a:spcPts val="0"/>
              </a:spcBef>
              <a:spcAft>
                <a:spcPts val="0"/>
              </a:spcAft>
              <a:buNone/>
            </a:pPr>
            <a:r>
              <a:rPr lang="en" sz="3400" b="1">
                <a:solidFill>
                  <a:schemeClr val="accent1"/>
                </a:solidFill>
                <a:latin typeface="Amatic SC"/>
                <a:ea typeface="Amatic SC"/>
                <a:cs typeface="Amatic SC"/>
                <a:sym typeface="Amatic SC"/>
              </a:rPr>
              <a:t> valued at </a:t>
            </a:r>
            <a:r>
              <a:rPr lang="en" sz="5400" b="1">
                <a:solidFill>
                  <a:schemeClr val="accent1"/>
                </a:solidFill>
                <a:latin typeface="Amatic SC"/>
                <a:ea typeface="Amatic SC"/>
                <a:cs typeface="Amatic SC"/>
                <a:sym typeface="Amatic SC"/>
              </a:rPr>
              <a:t>14.3B. </a:t>
            </a:r>
            <a:endParaRPr sz="5400" b="1">
              <a:solidFill>
                <a:schemeClr val="accent1"/>
              </a:solidFill>
              <a:latin typeface="Amatic SC"/>
              <a:ea typeface="Amatic SC"/>
              <a:cs typeface="Amatic SC"/>
              <a:sym typeface="Amatic SC"/>
            </a:endParaRPr>
          </a:p>
        </p:txBody>
      </p:sp>
      <p:sp>
        <p:nvSpPr>
          <p:cNvPr id="101" name="Google Shape;101;p19"/>
          <p:cNvSpPr txBox="1"/>
          <p:nvPr/>
        </p:nvSpPr>
        <p:spPr>
          <a:xfrm>
            <a:off x="-648000" y="2467800"/>
            <a:ext cx="58608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rgbClr val="FF00FF"/>
                </a:solidFill>
                <a:latin typeface="Comic Sans MS"/>
                <a:ea typeface="Comic Sans MS"/>
                <a:cs typeface="Comic Sans MS"/>
                <a:sym typeface="Comic Sans MS"/>
              </a:rPr>
              <a:t>In 50 years, One Tree recycles:</a:t>
            </a:r>
            <a:endParaRPr sz="2100">
              <a:solidFill>
                <a:srgbClr val="FF00FF"/>
              </a:solidFill>
              <a:latin typeface="Comic Sans MS"/>
              <a:ea typeface="Comic Sans MS"/>
              <a:cs typeface="Comic Sans MS"/>
              <a:sym typeface="Comic Sans MS"/>
            </a:endParaRPr>
          </a:p>
          <a:p>
            <a:pPr marL="0" lvl="0" indent="0" algn="ctr" rtl="0">
              <a:spcBef>
                <a:spcPts val="0"/>
              </a:spcBef>
              <a:spcAft>
                <a:spcPts val="0"/>
              </a:spcAft>
              <a:buNone/>
            </a:pPr>
            <a:r>
              <a:rPr lang="en" sz="2100">
                <a:solidFill>
                  <a:srgbClr val="FF00FF"/>
                </a:solidFill>
                <a:latin typeface="Comic Sans MS"/>
                <a:ea typeface="Comic Sans MS"/>
                <a:cs typeface="Comic Sans MS"/>
                <a:sym typeface="Comic Sans MS"/>
              </a:rPr>
              <a:t>more than $37K worth of water</a:t>
            </a:r>
            <a:endParaRPr sz="2100">
              <a:solidFill>
                <a:srgbClr val="FF00FF"/>
              </a:solidFill>
              <a:latin typeface="Comic Sans MS"/>
              <a:ea typeface="Comic Sans MS"/>
              <a:cs typeface="Comic Sans MS"/>
              <a:sym typeface="Comic Sans MS"/>
            </a:endParaRPr>
          </a:p>
          <a:p>
            <a:pPr marL="0" lvl="0" indent="0" algn="ctr" rtl="0">
              <a:spcBef>
                <a:spcPts val="0"/>
              </a:spcBef>
              <a:spcAft>
                <a:spcPts val="0"/>
              </a:spcAft>
              <a:buNone/>
            </a:pPr>
            <a:r>
              <a:rPr lang="en" sz="2100">
                <a:solidFill>
                  <a:srgbClr val="FF00FF"/>
                </a:solidFill>
                <a:latin typeface="Comic Sans MS"/>
                <a:ea typeface="Comic Sans MS"/>
                <a:cs typeface="Comic Sans MS"/>
                <a:sym typeface="Comic Sans MS"/>
              </a:rPr>
              <a:t> $31K worth of erosion control</a:t>
            </a:r>
            <a:endParaRPr sz="2100">
              <a:solidFill>
                <a:srgbClr val="FF00FF"/>
              </a:solidFill>
              <a:latin typeface="Comic Sans MS"/>
              <a:ea typeface="Comic Sans MS"/>
              <a:cs typeface="Comic Sans MS"/>
              <a:sym typeface="Comic Sans MS"/>
            </a:endParaRPr>
          </a:p>
          <a:p>
            <a:pPr marL="0" lvl="0" indent="0" algn="ctr" rtl="0">
              <a:spcBef>
                <a:spcPts val="0"/>
              </a:spcBef>
              <a:spcAft>
                <a:spcPts val="0"/>
              </a:spcAft>
              <a:buNone/>
            </a:pPr>
            <a:r>
              <a:rPr lang="en" sz="2100">
                <a:solidFill>
                  <a:srgbClr val="FF00FF"/>
                </a:solidFill>
                <a:latin typeface="Comic Sans MS"/>
                <a:ea typeface="Comic Sans MS"/>
                <a:cs typeface="Comic Sans MS"/>
                <a:sym typeface="Comic Sans MS"/>
              </a:rPr>
              <a:t> $63K worth of air pollution </a:t>
            </a:r>
            <a:endParaRPr sz="2100">
              <a:solidFill>
                <a:srgbClr val="FF00FF"/>
              </a:solidFill>
              <a:latin typeface="Comic Sans MS"/>
              <a:ea typeface="Comic Sans MS"/>
              <a:cs typeface="Comic Sans MS"/>
              <a:sym typeface="Comic Sans MS"/>
            </a:endParaRPr>
          </a:p>
          <a:p>
            <a:pPr marL="0" lvl="0" indent="0" algn="ctr" rtl="0">
              <a:spcBef>
                <a:spcPts val="0"/>
              </a:spcBef>
              <a:spcAft>
                <a:spcPts val="0"/>
              </a:spcAft>
              <a:buNone/>
            </a:pPr>
            <a:r>
              <a:rPr lang="en" sz="2100">
                <a:solidFill>
                  <a:srgbClr val="FF00FF"/>
                </a:solidFill>
                <a:latin typeface="Comic Sans MS"/>
                <a:ea typeface="Comic Sans MS"/>
                <a:cs typeface="Comic Sans MS"/>
                <a:sym typeface="Comic Sans MS"/>
              </a:rPr>
              <a:t>$37K worth of oxygen.</a:t>
            </a:r>
            <a:endParaRPr sz="2100">
              <a:solidFill>
                <a:srgbClr val="FF00FF"/>
              </a:solidFill>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01350" y="59725"/>
            <a:ext cx="8541300" cy="471903"/>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solidFill>
                  <a:schemeClr val="lt1"/>
                </a:solidFill>
                <a:latin typeface="EB Garamond"/>
                <a:ea typeface="EB Garamond"/>
                <a:cs typeface="EB Garamond"/>
                <a:sym typeface="EB Garamond"/>
              </a:rPr>
              <a:t>A look at Long Island’s Canopy </a:t>
            </a:r>
            <a:endParaRPr dirty="0">
              <a:solidFill>
                <a:schemeClr val="lt1"/>
              </a:solidFill>
              <a:latin typeface="EB Garamond"/>
              <a:ea typeface="EB Garamond"/>
              <a:cs typeface="EB Garamond"/>
              <a:sym typeface="EB Garamond"/>
            </a:endParaRPr>
          </a:p>
        </p:txBody>
      </p:sp>
      <p:pic>
        <p:nvPicPr>
          <p:cNvPr id="3" name="Picture 2">
            <a:extLst>
              <a:ext uri="{FF2B5EF4-FFF2-40B4-BE49-F238E27FC236}">
                <a16:creationId xmlns:a16="http://schemas.microsoft.com/office/drawing/2014/main" id="{86B553F3-FD10-4176-B67E-0FF1C3BCE34D}"/>
              </a:ext>
            </a:extLst>
          </p:cNvPr>
          <p:cNvPicPr>
            <a:picLocks noChangeAspect="1"/>
          </p:cNvPicPr>
          <p:nvPr/>
        </p:nvPicPr>
        <p:blipFill rotWithShape="1">
          <a:blip r:embed="rId3"/>
          <a:srcRect t="3531" b="8404"/>
          <a:stretch/>
        </p:blipFill>
        <p:spPr>
          <a:xfrm>
            <a:off x="-22916" y="878125"/>
            <a:ext cx="9189831" cy="2842437"/>
          </a:xfrm>
          <a:prstGeom prst="rect">
            <a:avLst/>
          </a:prstGeom>
        </p:spPr>
      </p:pic>
      <p:pic>
        <p:nvPicPr>
          <p:cNvPr id="5" name="Picture 4">
            <a:extLst>
              <a:ext uri="{FF2B5EF4-FFF2-40B4-BE49-F238E27FC236}">
                <a16:creationId xmlns:a16="http://schemas.microsoft.com/office/drawing/2014/main" id="{96B74355-5E28-4A73-A5FB-7FA37B7414A8}"/>
              </a:ext>
            </a:extLst>
          </p:cNvPr>
          <p:cNvPicPr>
            <a:picLocks noChangeAspect="1"/>
          </p:cNvPicPr>
          <p:nvPr/>
        </p:nvPicPr>
        <p:blipFill rotWithShape="1">
          <a:blip r:embed="rId4"/>
          <a:srcRect t="7837" b="4606"/>
          <a:stretch/>
        </p:blipFill>
        <p:spPr>
          <a:xfrm>
            <a:off x="53162" y="750535"/>
            <a:ext cx="9037674" cy="3218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01350" y="59725"/>
            <a:ext cx="8541300" cy="471903"/>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solidFill>
                  <a:schemeClr val="lt1"/>
                </a:solidFill>
                <a:latin typeface="EB Garamond"/>
                <a:ea typeface="EB Garamond"/>
                <a:cs typeface="EB Garamond"/>
                <a:sym typeface="EB Garamond"/>
              </a:rPr>
              <a:t>A look at Garden City’s Canopy </a:t>
            </a:r>
            <a:endParaRPr dirty="0">
              <a:solidFill>
                <a:schemeClr val="lt1"/>
              </a:solidFill>
              <a:latin typeface="EB Garamond"/>
              <a:ea typeface="EB Garamond"/>
              <a:cs typeface="EB Garamond"/>
              <a:sym typeface="EB Garamond"/>
            </a:endParaRPr>
          </a:p>
        </p:txBody>
      </p:sp>
      <p:pic>
        <p:nvPicPr>
          <p:cNvPr id="4" name="Picture 3">
            <a:extLst>
              <a:ext uri="{FF2B5EF4-FFF2-40B4-BE49-F238E27FC236}">
                <a16:creationId xmlns:a16="http://schemas.microsoft.com/office/drawing/2014/main" id="{F8F2124C-7C73-4AFE-9C85-45201745665B}"/>
              </a:ext>
            </a:extLst>
          </p:cNvPr>
          <p:cNvPicPr>
            <a:picLocks noChangeAspect="1"/>
          </p:cNvPicPr>
          <p:nvPr/>
        </p:nvPicPr>
        <p:blipFill>
          <a:blip r:embed="rId3"/>
          <a:stretch>
            <a:fillRect/>
          </a:stretch>
        </p:blipFill>
        <p:spPr>
          <a:xfrm>
            <a:off x="0" y="531628"/>
            <a:ext cx="9144000" cy="4255546"/>
          </a:xfrm>
          <a:prstGeom prst="rect">
            <a:avLst/>
          </a:prstGeom>
        </p:spPr>
      </p:pic>
      <p:pic>
        <p:nvPicPr>
          <p:cNvPr id="7" name="Picture 6">
            <a:extLst>
              <a:ext uri="{FF2B5EF4-FFF2-40B4-BE49-F238E27FC236}">
                <a16:creationId xmlns:a16="http://schemas.microsoft.com/office/drawing/2014/main" id="{FB4B24F2-B368-4E84-AF71-C4958F411A34}"/>
              </a:ext>
            </a:extLst>
          </p:cNvPr>
          <p:cNvPicPr>
            <a:picLocks noChangeAspect="1"/>
          </p:cNvPicPr>
          <p:nvPr/>
        </p:nvPicPr>
        <p:blipFill>
          <a:blip r:embed="rId4"/>
          <a:stretch>
            <a:fillRect/>
          </a:stretch>
        </p:blipFill>
        <p:spPr>
          <a:xfrm>
            <a:off x="499636" y="496628"/>
            <a:ext cx="8343014" cy="4422126"/>
          </a:xfrm>
          <a:prstGeom prst="rect">
            <a:avLst/>
          </a:prstGeom>
        </p:spPr>
      </p:pic>
      <p:pic>
        <p:nvPicPr>
          <p:cNvPr id="9" name="Picture 8">
            <a:extLst>
              <a:ext uri="{FF2B5EF4-FFF2-40B4-BE49-F238E27FC236}">
                <a16:creationId xmlns:a16="http://schemas.microsoft.com/office/drawing/2014/main" id="{D30D8853-E56F-4990-8740-A0824534DB04}"/>
              </a:ext>
            </a:extLst>
          </p:cNvPr>
          <p:cNvPicPr>
            <a:picLocks noChangeAspect="1"/>
          </p:cNvPicPr>
          <p:nvPr/>
        </p:nvPicPr>
        <p:blipFill>
          <a:blip r:embed="rId5"/>
          <a:stretch>
            <a:fillRect/>
          </a:stretch>
        </p:blipFill>
        <p:spPr>
          <a:xfrm>
            <a:off x="348961" y="468807"/>
            <a:ext cx="8644364" cy="4449947"/>
          </a:xfrm>
          <a:prstGeom prst="rect">
            <a:avLst/>
          </a:prstGeom>
        </p:spPr>
      </p:pic>
    </p:spTree>
    <p:extLst>
      <p:ext uri="{BB962C8B-B14F-4D97-AF65-F5344CB8AC3E}">
        <p14:creationId xmlns:p14="http://schemas.microsoft.com/office/powerpoint/2010/main" val="427345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58475" y="103600"/>
            <a:ext cx="85803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solidFill>
                  <a:schemeClr val="lt1"/>
                </a:solidFill>
                <a:latin typeface="EB Garamond"/>
                <a:ea typeface="EB Garamond"/>
                <a:cs typeface="EB Garamond"/>
                <a:sym typeface="EB Garamond"/>
              </a:rPr>
              <a:t>Emerald Ash Borer &amp; Ash Trees </a:t>
            </a:r>
            <a:endParaRPr dirty="0">
              <a:solidFill>
                <a:schemeClr val="lt1"/>
              </a:solidFill>
              <a:latin typeface="EB Garamond"/>
              <a:ea typeface="EB Garamond"/>
              <a:cs typeface="EB Garamond"/>
              <a:sym typeface="EB Garamond"/>
            </a:endParaRPr>
          </a:p>
        </p:txBody>
      </p:sp>
      <p:pic>
        <p:nvPicPr>
          <p:cNvPr id="153" name="Google Shape;153;p26"/>
          <p:cNvPicPr preferRelativeResize="0"/>
          <p:nvPr/>
        </p:nvPicPr>
        <p:blipFill>
          <a:blip r:embed="rId3">
            <a:alphaModFix/>
          </a:blip>
          <a:stretch>
            <a:fillRect/>
          </a:stretch>
        </p:blipFill>
        <p:spPr>
          <a:xfrm>
            <a:off x="531975" y="972400"/>
            <a:ext cx="4162425" cy="2762250"/>
          </a:xfrm>
          <a:prstGeom prst="rect">
            <a:avLst/>
          </a:prstGeom>
          <a:noFill/>
          <a:ln>
            <a:noFill/>
          </a:ln>
        </p:spPr>
      </p:pic>
      <p:sp>
        <p:nvSpPr>
          <p:cNvPr id="154" name="Google Shape;154;p26"/>
          <p:cNvSpPr txBox="1"/>
          <p:nvPr/>
        </p:nvSpPr>
        <p:spPr>
          <a:xfrm>
            <a:off x="4935404" y="792103"/>
            <a:ext cx="4060800" cy="3631733"/>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D9D9D9"/>
              </a:buClr>
              <a:buSzPts val="1400"/>
              <a:buFont typeface="Headland One"/>
              <a:buChar char="-"/>
            </a:pPr>
            <a:r>
              <a:rPr lang="en" dirty="0">
                <a:solidFill>
                  <a:srgbClr val="D9D9D9"/>
                </a:solidFill>
                <a:latin typeface="Headland One"/>
                <a:ea typeface="Headland One"/>
                <a:cs typeface="Headland One"/>
                <a:sym typeface="Headland One"/>
              </a:rPr>
              <a:t>A wood boring beetle from Asia introduced in the US in 1990s. </a:t>
            </a:r>
            <a:endParaRPr dirty="0">
              <a:solidFill>
                <a:srgbClr val="D9D9D9"/>
              </a:solidFill>
              <a:latin typeface="Headland One"/>
              <a:ea typeface="Headland One"/>
              <a:cs typeface="Headland One"/>
              <a:sym typeface="Headland One"/>
            </a:endParaRPr>
          </a:p>
          <a:p>
            <a:pPr marL="457200" lvl="0" indent="0" algn="l" rtl="0">
              <a:spcBef>
                <a:spcPts val="0"/>
              </a:spcBef>
              <a:spcAft>
                <a:spcPts val="0"/>
              </a:spcAft>
              <a:buNone/>
            </a:pPr>
            <a:endParaRPr dirty="0">
              <a:solidFill>
                <a:srgbClr val="D9D9D9"/>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rgbClr val="D9D9D9"/>
                </a:solidFill>
                <a:latin typeface="Headland One"/>
                <a:ea typeface="Headland One"/>
                <a:cs typeface="Headland One"/>
                <a:sym typeface="Headland One"/>
              </a:rPr>
              <a:t>EABs feed and lay eggs within native Ash trees as part of their one-year life cycle. </a:t>
            </a:r>
            <a:endParaRPr dirty="0">
              <a:solidFill>
                <a:srgbClr val="D9D9D9"/>
              </a:solidFill>
              <a:latin typeface="Headland One"/>
              <a:ea typeface="Headland One"/>
              <a:cs typeface="Headland One"/>
              <a:sym typeface="Headland One"/>
            </a:endParaRPr>
          </a:p>
          <a:p>
            <a:pPr marL="457200" lvl="0" indent="0" algn="l" rtl="0">
              <a:spcBef>
                <a:spcPts val="0"/>
              </a:spcBef>
              <a:spcAft>
                <a:spcPts val="0"/>
              </a:spcAft>
              <a:buNone/>
            </a:pPr>
            <a:endParaRPr dirty="0">
              <a:solidFill>
                <a:srgbClr val="D9D9D9"/>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rgbClr val="D9D9D9"/>
                </a:solidFill>
                <a:latin typeface="Headland One"/>
                <a:ea typeface="Headland One"/>
                <a:cs typeface="Headland One"/>
                <a:sym typeface="Headland One"/>
              </a:rPr>
              <a:t>They chew through the outer and inner bark of a tree in s-shaped “Galleries” and leave 3-4mm D-shaped holes. </a:t>
            </a:r>
            <a:endParaRPr dirty="0">
              <a:solidFill>
                <a:srgbClr val="D9D9D9"/>
              </a:solidFill>
              <a:latin typeface="Headland One"/>
              <a:ea typeface="Headland One"/>
              <a:cs typeface="Headland One"/>
              <a:sym typeface="Headland One"/>
            </a:endParaRPr>
          </a:p>
          <a:p>
            <a:pPr marL="457200" lvl="0" indent="0" algn="l" rtl="0">
              <a:spcBef>
                <a:spcPts val="0"/>
              </a:spcBef>
              <a:spcAft>
                <a:spcPts val="0"/>
              </a:spcAft>
              <a:buNone/>
            </a:pPr>
            <a:endParaRPr dirty="0">
              <a:solidFill>
                <a:srgbClr val="D9D9D9"/>
              </a:solidFill>
              <a:latin typeface="Headland One"/>
              <a:ea typeface="Headland One"/>
              <a:cs typeface="Headland One"/>
              <a:sym typeface="Headland One"/>
            </a:endParaRPr>
          </a:p>
          <a:p>
            <a:pPr marL="457200" lvl="0" indent="-317500" algn="l" rtl="0">
              <a:spcBef>
                <a:spcPts val="0"/>
              </a:spcBef>
              <a:spcAft>
                <a:spcPts val="0"/>
              </a:spcAft>
              <a:buClr>
                <a:srgbClr val="D9D9D9"/>
              </a:buClr>
              <a:buSzPts val="1400"/>
              <a:buFont typeface="Headland One"/>
              <a:buChar char="-"/>
            </a:pPr>
            <a:r>
              <a:rPr lang="en" dirty="0">
                <a:solidFill>
                  <a:srgbClr val="D9D9D9"/>
                </a:solidFill>
                <a:latin typeface="Headland One"/>
                <a:ea typeface="Headland One"/>
                <a:cs typeface="Headland One"/>
                <a:sym typeface="Headland One"/>
              </a:rPr>
              <a:t>Populations of EAB can kill an ash tree in as little as 1-2 years. </a:t>
            </a:r>
          </a:p>
          <a:p>
            <a:pPr marL="457200" lvl="0" indent="-317500" algn="l" rtl="0">
              <a:spcBef>
                <a:spcPts val="0"/>
              </a:spcBef>
              <a:spcAft>
                <a:spcPts val="0"/>
              </a:spcAft>
              <a:buClr>
                <a:srgbClr val="D9D9D9"/>
              </a:buClr>
              <a:buSzPts val="1400"/>
              <a:buFont typeface="Headland One"/>
              <a:buChar char="-"/>
            </a:pPr>
            <a:endParaRPr lang="en" dirty="0">
              <a:solidFill>
                <a:srgbClr val="D9D9D9"/>
              </a:solidFill>
              <a:latin typeface="Headland One"/>
              <a:ea typeface="Headland One"/>
              <a:cs typeface="Headland One"/>
              <a:sym typeface="Headland One"/>
            </a:endParaRPr>
          </a:p>
          <a:p>
            <a:pPr marL="139700" lvl="0" algn="l" rtl="0">
              <a:spcBef>
                <a:spcPts val="0"/>
              </a:spcBef>
              <a:spcAft>
                <a:spcPts val="0"/>
              </a:spcAft>
              <a:buClr>
                <a:srgbClr val="D9D9D9"/>
              </a:buClr>
              <a:buSzPts val="1400"/>
            </a:pPr>
            <a:endParaRPr lang="en" dirty="0">
              <a:solidFill>
                <a:srgbClr val="D9D9D9"/>
              </a:solidFill>
              <a:latin typeface="Headland One"/>
              <a:ea typeface="Headland One"/>
              <a:cs typeface="Headland One"/>
              <a:sym typeface="Headland One"/>
            </a:endParaRPr>
          </a:p>
        </p:txBody>
      </p:sp>
      <p:pic>
        <p:nvPicPr>
          <p:cNvPr id="155" name="Google Shape;155;p26"/>
          <p:cNvPicPr preferRelativeResize="0"/>
          <p:nvPr/>
        </p:nvPicPr>
        <p:blipFill rotWithShape="1">
          <a:blip r:embed="rId4">
            <a:alphaModFix/>
          </a:blip>
          <a:srcRect l="8450" t="18039"/>
          <a:stretch/>
        </p:blipFill>
        <p:spPr>
          <a:xfrm>
            <a:off x="358475" y="3039350"/>
            <a:ext cx="1429550" cy="1919725"/>
          </a:xfrm>
          <a:prstGeom prst="rect">
            <a:avLst/>
          </a:prstGeom>
          <a:noFill/>
          <a:ln>
            <a:noFill/>
          </a:ln>
        </p:spPr>
      </p:pic>
      <p:pic>
        <p:nvPicPr>
          <p:cNvPr id="156" name="Google Shape;156;p26"/>
          <p:cNvPicPr preferRelativeResize="0"/>
          <p:nvPr/>
        </p:nvPicPr>
        <p:blipFill>
          <a:blip r:embed="rId5">
            <a:alphaModFix/>
          </a:blip>
          <a:stretch>
            <a:fillRect/>
          </a:stretch>
        </p:blipFill>
        <p:spPr>
          <a:xfrm rot="5400000">
            <a:off x="3060863" y="3039212"/>
            <a:ext cx="2305900" cy="17294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4344</TotalTime>
  <Words>1471</Words>
  <Application>Microsoft Office PowerPoint</Application>
  <PresentationFormat>On-screen Show (16:9)</PresentationFormat>
  <Paragraphs>203</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Courier Prime</vt:lpstr>
      <vt:lpstr>Lobster</vt:lpstr>
      <vt:lpstr>Comic Sans MS</vt:lpstr>
      <vt:lpstr>Century</vt:lpstr>
      <vt:lpstr>Arial</vt:lpstr>
      <vt:lpstr>Agency FB</vt:lpstr>
      <vt:lpstr>EB Garamond</vt:lpstr>
      <vt:lpstr>Amatic SC</vt:lpstr>
      <vt:lpstr>Headland One</vt:lpstr>
      <vt:lpstr>Concert One</vt:lpstr>
      <vt:lpstr>Simple Light</vt:lpstr>
      <vt:lpstr>Urban Forestry Health and Garden City</vt:lpstr>
      <vt:lpstr>Overview</vt:lpstr>
      <vt:lpstr>What is Urban &amp; Community Forestry?</vt:lpstr>
      <vt:lpstr>Benefits of the Tree Canopy</vt:lpstr>
      <vt:lpstr>Human Benefits related to the Tree Canopy</vt:lpstr>
      <vt:lpstr>Tree Canopy by the Numbers</vt:lpstr>
      <vt:lpstr>A look at Long Island’s Canopy </vt:lpstr>
      <vt:lpstr>A look at Garden City’s Canopy </vt:lpstr>
      <vt:lpstr>Emerald Ash Borer &amp; Ash Trees </vt:lpstr>
      <vt:lpstr>Emerald Ash Borer &amp; Ash Trees </vt:lpstr>
      <vt:lpstr>Emerald Ash Borer &amp; Ash Trees </vt:lpstr>
      <vt:lpstr>Common Tree Problems</vt:lpstr>
      <vt:lpstr>Common Tree Problems</vt:lpstr>
      <vt:lpstr>Common Tree Problems</vt:lpstr>
      <vt:lpstr>Common Tree Problems</vt:lpstr>
      <vt:lpstr>Common Pests to Look out For </vt:lpstr>
      <vt:lpstr>Common Pests to Look out For </vt:lpstr>
      <vt:lpstr>Common Pests to Look out For </vt:lpstr>
      <vt:lpstr>How to be a Tree Advocate</vt:lpstr>
      <vt:lpstr>How to be a Tree Advocate</vt:lpstr>
      <vt:lpstr>i-Tree as a Tool to quantify tree benefits  </vt:lpstr>
      <vt:lpstr>iTree Tutorial </vt:lpstr>
      <vt:lpstr>iTree Tutorial </vt:lpstr>
      <vt:lpstr>iTree Tutorial </vt:lpstr>
      <vt:lpstr>iTree Report </vt:lpstr>
      <vt:lpstr>iTree Report </vt:lpstr>
      <vt:lpstr>iTree Report </vt:lpstr>
      <vt:lpstr>iTree Report </vt:lpstr>
      <vt:lpstr>iTree Report - 10 years </vt:lpstr>
      <vt:lpstr>iTree Report - 10 years </vt:lpstr>
      <vt:lpstr>iTree Report - 10 years </vt:lpstr>
      <vt:lpstr>iTree Report - Now&gt;&gt; 10 years</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and Community Forestry Health</dc:title>
  <dc:creator>Christina McLaughlin</dc:creator>
  <cp:lastModifiedBy>Christina Marie McLaughlin</cp:lastModifiedBy>
  <cp:revision>15</cp:revision>
  <dcterms:modified xsi:type="dcterms:W3CDTF">2022-09-21T21:50:55Z</dcterms:modified>
</cp:coreProperties>
</file>