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3/5/2024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dirty="0" smtClean="0"/>
              <a:t>Environmental Advisory Board Meeting</a:t>
            </a:r>
            <a:endParaRPr lang="en-US" sz="3200" dirty="0"/>
          </a:p>
        </p:txBody>
      </p:sp>
      <p:sp>
        <p:nvSpPr>
          <p:cNvPr id="3" name="Subtitle 2"/>
          <p:cNvSpPr>
            <a:spLocks noGrp="1"/>
          </p:cNvSpPr>
          <p:nvPr>
            <p:ph type="subTitle" idx="1"/>
          </p:nvPr>
        </p:nvSpPr>
        <p:spPr/>
        <p:txBody>
          <a:bodyPr/>
          <a:lstStyle/>
          <a:p>
            <a:r>
              <a:rPr lang="en-US" dirty="0" smtClean="0"/>
              <a:t>March 12, 2024</a:t>
            </a:r>
            <a:endParaRPr lang="en-US" dirty="0"/>
          </a:p>
        </p:txBody>
      </p:sp>
    </p:spTree>
    <p:extLst>
      <p:ext uri="{BB962C8B-B14F-4D97-AF65-F5344CB8AC3E}">
        <p14:creationId xmlns:p14="http://schemas.microsoft.com/office/powerpoint/2010/main" val="3150501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Amelanchier</a:t>
            </a:r>
            <a:r>
              <a:rPr lang="en-US" dirty="0" smtClean="0"/>
              <a:t> </a:t>
            </a:r>
            <a:r>
              <a:rPr lang="en-US" dirty="0" err="1" smtClean="0"/>
              <a:t>canadensis</a:t>
            </a:r>
            <a:r>
              <a:rPr lang="en-US" dirty="0" smtClean="0"/>
              <a:t/>
            </a:r>
            <a:br>
              <a:rPr lang="en-US" dirty="0" smtClean="0"/>
            </a:br>
            <a:r>
              <a:rPr lang="en-US" dirty="0" smtClean="0"/>
              <a:t>Shadblow aka Serviceberry</a:t>
            </a:r>
            <a:endParaRPr lang="en-US" dirty="0"/>
          </a:p>
        </p:txBody>
      </p:sp>
      <p:pic>
        <p:nvPicPr>
          <p:cNvPr id="4098" name="Picture 2" descr="Amelanchier canadensis 'OCTOBER FLAME' - Havlis.cz"/>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24349" y="2044094"/>
            <a:ext cx="2518756" cy="38334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4139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Vitex</a:t>
            </a:r>
            <a:r>
              <a:rPr lang="en-US" dirty="0" smtClean="0"/>
              <a:t/>
            </a:r>
            <a:br>
              <a:rPr lang="en-US" dirty="0" smtClean="0"/>
            </a:br>
            <a:r>
              <a:rPr lang="en-US" dirty="0" smtClean="0"/>
              <a:t>Chaste Tree</a:t>
            </a:r>
            <a:endParaRPr lang="en-US" dirty="0"/>
          </a:p>
        </p:txBody>
      </p:sp>
      <p:pic>
        <p:nvPicPr>
          <p:cNvPr id="5122" name="Picture 2" descr="Vitex in Fort Worth"/>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99232" y="2160588"/>
            <a:ext cx="4553573" cy="3881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0449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Gleditsia</a:t>
            </a:r>
            <a:r>
              <a:rPr lang="en-US" dirty="0" smtClean="0"/>
              <a:t> ‘Street Keeper’</a:t>
            </a:r>
            <a:br>
              <a:rPr lang="en-US" dirty="0" smtClean="0"/>
            </a:br>
            <a:r>
              <a:rPr lang="en-US" dirty="0" smtClean="0"/>
              <a:t>Street Keeper </a:t>
            </a:r>
            <a:r>
              <a:rPr lang="en-US" dirty="0" err="1" smtClean="0"/>
              <a:t>Honeylocust</a:t>
            </a:r>
            <a:endParaRPr lang="en-US" dirty="0"/>
          </a:p>
        </p:txBody>
      </p:sp>
      <p:pic>
        <p:nvPicPr>
          <p:cNvPr id="6146" name="Picture 2" descr="Street Keeper® Honeylocust - J. Frank Schmidt &amp; Son Co."/>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20480" y="2160588"/>
            <a:ext cx="2911077" cy="3881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7587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Pest Updates…</a:t>
            </a:r>
            <a:endParaRPr lang="en-US" dirty="0"/>
          </a:p>
        </p:txBody>
      </p:sp>
      <p:sp>
        <p:nvSpPr>
          <p:cNvPr id="3" name="Content Placeholder 2"/>
          <p:cNvSpPr>
            <a:spLocks noGrp="1"/>
          </p:cNvSpPr>
          <p:nvPr>
            <p:ph idx="1"/>
          </p:nvPr>
        </p:nvSpPr>
        <p:spPr/>
        <p:txBody>
          <a:bodyPr/>
          <a:lstStyle/>
          <a:p>
            <a:r>
              <a:rPr lang="en-US" dirty="0" smtClean="0"/>
              <a:t>Emerald Ash Borer remains an issue and has decimated the population of Ash trees not only in the village, but throughout NY state.</a:t>
            </a:r>
          </a:p>
          <a:p>
            <a:r>
              <a:rPr lang="en-US" dirty="0" smtClean="0"/>
              <a:t>Southern Pine Beetle remains an issue here on Long Island as populations remain erratic. We are seeing most of the damage take place in Suffolk County in the Pine Barrens. They will attack ALL Pine’s, but the most susceptible are Pitch Pine which are typically found near water front or beach plantings. Most of our Pine here in the village are White Pine, but we continue to assess for any damage and presence of populations.</a:t>
            </a:r>
          </a:p>
          <a:p>
            <a:r>
              <a:rPr lang="en-US" dirty="0" smtClean="0"/>
              <a:t>Beech </a:t>
            </a:r>
            <a:r>
              <a:rPr lang="en-US" dirty="0"/>
              <a:t>Leaf Disease </a:t>
            </a:r>
            <a:r>
              <a:rPr lang="en-US" dirty="0" smtClean="0"/>
              <a:t>is </a:t>
            </a:r>
            <a:r>
              <a:rPr lang="en-US" dirty="0"/>
              <a:t>associated with a nematode, </a:t>
            </a:r>
            <a:r>
              <a:rPr lang="en-US" dirty="0" err="1"/>
              <a:t>Litylenchus</a:t>
            </a:r>
            <a:r>
              <a:rPr lang="en-US" dirty="0"/>
              <a:t> </a:t>
            </a:r>
            <a:r>
              <a:rPr lang="en-US" dirty="0" err="1"/>
              <a:t>crenatae</a:t>
            </a:r>
            <a:r>
              <a:rPr lang="en-US" dirty="0"/>
              <a:t> </a:t>
            </a:r>
            <a:r>
              <a:rPr lang="en-US" dirty="0" err="1"/>
              <a:t>mccannii</a:t>
            </a:r>
            <a:r>
              <a:rPr lang="en-US" dirty="0"/>
              <a:t>. This disease has only been discovered in recent years and much about it, including the full cause and how it spreads, is still unknown. </a:t>
            </a:r>
          </a:p>
        </p:txBody>
      </p:sp>
    </p:spTree>
    <p:extLst>
      <p:ext uri="{BB962C8B-B14F-4D97-AF65-F5344CB8AC3E}">
        <p14:creationId xmlns:p14="http://schemas.microsoft.com/office/powerpoint/2010/main" val="215350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Spotted Lanternfly</a:t>
            </a:r>
            <a:endParaRPr lang="en-US" dirty="0"/>
          </a:p>
        </p:txBody>
      </p:sp>
      <p:sp>
        <p:nvSpPr>
          <p:cNvPr id="3" name="Content Placeholder 2"/>
          <p:cNvSpPr>
            <a:spLocks noGrp="1"/>
          </p:cNvSpPr>
          <p:nvPr>
            <p:ph idx="1"/>
          </p:nvPr>
        </p:nvSpPr>
        <p:spPr/>
        <p:txBody>
          <a:bodyPr>
            <a:normAutofit/>
          </a:bodyPr>
          <a:lstStyle/>
          <a:p>
            <a:r>
              <a:rPr lang="en-US" dirty="0" smtClean="0"/>
              <a:t>The pest that is causing the most alarm and questions among our residents is the Spotted Lanternfly.</a:t>
            </a:r>
          </a:p>
          <a:p>
            <a:r>
              <a:rPr lang="en-US" dirty="0" smtClean="0"/>
              <a:t>First discovered in PA 10 years ago, the bug was then found in NY as of 2020 and populations have exploded.</a:t>
            </a:r>
          </a:p>
          <a:p>
            <a:r>
              <a:rPr lang="en-US" dirty="0"/>
              <a:t>Adults and nymphs use their sucking mouthparts to feed on the sap of more than 70 plant species.</a:t>
            </a:r>
          </a:p>
          <a:p>
            <a:r>
              <a:rPr lang="en-US" dirty="0"/>
              <a:t>This feeding, sometimes by thousands of SLF, </a:t>
            </a:r>
            <a:r>
              <a:rPr lang="en-US" dirty="0" smtClean="0"/>
              <a:t>stresses </a:t>
            </a:r>
            <a:r>
              <a:rPr lang="en-US" dirty="0"/>
              <a:t>plants, making them vulnerable to disease and attacks from other insects.</a:t>
            </a:r>
          </a:p>
          <a:p>
            <a:r>
              <a:rPr lang="en-US" dirty="0"/>
              <a:t>SLF also excrete large amounts of sticky "honeydew", </a:t>
            </a:r>
            <a:r>
              <a:rPr lang="en-US" dirty="0" smtClean="0"/>
              <a:t>which: promotes </a:t>
            </a:r>
            <a:r>
              <a:rPr lang="en-US" dirty="0"/>
              <a:t>the growth of sooty molds that interfere with plant photosynthesis, negatively affecting the growth and fruit yield of </a:t>
            </a:r>
            <a:r>
              <a:rPr lang="en-US" dirty="0" smtClean="0"/>
              <a:t>plants.</a:t>
            </a:r>
            <a:endParaRPr lang="en-US" dirty="0"/>
          </a:p>
        </p:txBody>
      </p:sp>
    </p:spTree>
    <p:extLst>
      <p:ext uri="{BB962C8B-B14F-4D97-AF65-F5344CB8AC3E}">
        <p14:creationId xmlns:p14="http://schemas.microsoft.com/office/powerpoint/2010/main" val="2425639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lstStyle/>
          <a:p>
            <a:r>
              <a:rPr lang="en-US" dirty="0"/>
              <a:t>DEC is working with the Department of Agriculture and Markets (AGM) and the US Department of Agriculture (USDA) to address SLF. Since it is less expensive and easier to deal with a pest before it becomes widespread, the goal is to find and treat SLF infestations early.</a:t>
            </a:r>
          </a:p>
          <a:p>
            <a:r>
              <a:rPr lang="en-US" dirty="0"/>
              <a:t>A plan has been developed that describes how the agencies will detect and prevent further spread of SLF in New York. Extensive trapping surveys are being conducted in high-risk areas throughout the state as well as inspections of nursery stock, stone shipments, commercial transports, etc. </a:t>
            </a:r>
            <a:endParaRPr lang="en-US" dirty="0"/>
          </a:p>
        </p:txBody>
      </p:sp>
    </p:spTree>
    <p:extLst>
      <p:ext uri="{BB962C8B-B14F-4D97-AF65-F5344CB8AC3E}">
        <p14:creationId xmlns:p14="http://schemas.microsoft.com/office/powerpoint/2010/main" val="608707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Introducing…</a:t>
            </a:r>
            <a:endParaRPr lang="en-US" dirty="0"/>
          </a:p>
        </p:txBody>
      </p:sp>
      <p:sp>
        <p:nvSpPr>
          <p:cNvPr id="3" name="Content Placeholder 2"/>
          <p:cNvSpPr>
            <a:spLocks noGrp="1"/>
          </p:cNvSpPr>
          <p:nvPr>
            <p:ph idx="1"/>
          </p:nvPr>
        </p:nvSpPr>
        <p:spPr>
          <a:xfrm>
            <a:off x="677334" y="1853017"/>
            <a:ext cx="9996208" cy="4065644"/>
          </a:xfrm>
        </p:spPr>
        <p:txBody>
          <a:bodyPr>
            <a:noAutofit/>
          </a:bodyPr>
          <a:lstStyle/>
          <a:p>
            <a:pPr marL="0" lvl="0" indent="0">
              <a:buClr>
                <a:srgbClr val="90C226"/>
              </a:buClr>
              <a:buNone/>
            </a:pPr>
            <a:r>
              <a:rPr lang="en-US" sz="1500" dirty="0">
                <a:solidFill>
                  <a:prstClr val="black">
                    <a:lumMod val="75000"/>
                    <a:lumOff val="25000"/>
                  </a:prstClr>
                </a:solidFill>
              </a:rPr>
              <a:t>My name is Joseph Umana, born and raised here on Long Island, New York. </a:t>
            </a:r>
            <a:endParaRPr lang="en-US" sz="1500" dirty="0" smtClean="0">
              <a:solidFill>
                <a:prstClr val="black">
                  <a:lumMod val="75000"/>
                  <a:lumOff val="25000"/>
                </a:prstClr>
              </a:solidFill>
            </a:endParaRPr>
          </a:p>
          <a:p>
            <a:pPr marL="0" lvl="0" indent="0">
              <a:buClr>
                <a:srgbClr val="90C226"/>
              </a:buClr>
              <a:buNone/>
            </a:pPr>
            <a:r>
              <a:rPr lang="en-US" sz="1500" dirty="0" smtClean="0">
                <a:solidFill>
                  <a:prstClr val="black">
                    <a:lumMod val="75000"/>
                    <a:lumOff val="25000"/>
                  </a:prstClr>
                </a:solidFill>
              </a:rPr>
              <a:t>I </a:t>
            </a:r>
            <a:r>
              <a:rPr lang="en-US" sz="1500" dirty="0">
                <a:solidFill>
                  <a:prstClr val="black">
                    <a:lumMod val="75000"/>
                    <a:lumOff val="25000"/>
                  </a:prstClr>
                </a:solidFill>
              </a:rPr>
              <a:t>started my career in landscaping very early in life while attending </a:t>
            </a:r>
            <a:r>
              <a:rPr lang="en-US" sz="1500" dirty="0" err="1">
                <a:solidFill>
                  <a:prstClr val="black">
                    <a:lumMod val="75000"/>
                    <a:lumOff val="25000"/>
                  </a:prstClr>
                </a:solidFill>
              </a:rPr>
              <a:t>Kellenberg</a:t>
            </a:r>
            <a:r>
              <a:rPr lang="en-US" sz="1500" dirty="0">
                <a:solidFill>
                  <a:prstClr val="black">
                    <a:lumMod val="75000"/>
                    <a:lumOff val="25000"/>
                  </a:prstClr>
                </a:solidFill>
              </a:rPr>
              <a:t> Memorial High School. I was involved in numerous projects on campus up until and after I graduated in 2009. </a:t>
            </a:r>
            <a:endParaRPr lang="en-US" sz="1500" dirty="0" smtClean="0">
              <a:solidFill>
                <a:prstClr val="black">
                  <a:lumMod val="75000"/>
                  <a:lumOff val="25000"/>
                </a:prstClr>
              </a:solidFill>
            </a:endParaRPr>
          </a:p>
          <a:p>
            <a:pPr marL="0" lvl="0" indent="0">
              <a:buClr>
                <a:srgbClr val="90C226"/>
              </a:buClr>
              <a:buNone/>
            </a:pPr>
            <a:r>
              <a:rPr lang="en-US" sz="1500" dirty="0" smtClean="0">
                <a:solidFill>
                  <a:prstClr val="black">
                    <a:lumMod val="75000"/>
                    <a:lumOff val="25000"/>
                  </a:prstClr>
                </a:solidFill>
              </a:rPr>
              <a:t>I </a:t>
            </a:r>
            <a:r>
              <a:rPr lang="en-US" sz="1500" dirty="0">
                <a:solidFill>
                  <a:prstClr val="black">
                    <a:lumMod val="75000"/>
                    <a:lumOff val="25000"/>
                  </a:prstClr>
                </a:solidFill>
              </a:rPr>
              <a:t>attended the Univ. of Delaware </a:t>
            </a:r>
            <a:r>
              <a:rPr lang="en-US" sz="1500" dirty="0" smtClean="0">
                <a:solidFill>
                  <a:prstClr val="black">
                    <a:lumMod val="75000"/>
                    <a:lumOff val="25000"/>
                  </a:prstClr>
                </a:solidFill>
              </a:rPr>
              <a:t>and graduated </a:t>
            </a:r>
            <a:r>
              <a:rPr lang="en-US" sz="1500" dirty="0">
                <a:solidFill>
                  <a:prstClr val="black">
                    <a:lumMod val="75000"/>
                    <a:lumOff val="25000"/>
                  </a:prstClr>
                </a:solidFill>
              </a:rPr>
              <a:t>in May of 2013 with a B.S. in Plant Science with </a:t>
            </a:r>
            <a:r>
              <a:rPr lang="en-US" sz="1500" dirty="0" smtClean="0">
                <a:solidFill>
                  <a:prstClr val="black">
                    <a:lumMod val="75000"/>
                    <a:lumOff val="25000"/>
                  </a:prstClr>
                </a:solidFill>
              </a:rPr>
              <a:t>a concentration </a:t>
            </a:r>
            <a:r>
              <a:rPr lang="en-US" sz="1500" dirty="0">
                <a:solidFill>
                  <a:prstClr val="black">
                    <a:lumMod val="75000"/>
                    <a:lumOff val="25000"/>
                  </a:prstClr>
                </a:solidFill>
              </a:rPr>
              <a:t>in Horticulture, Landscape, and </a:t>
            </a:r>
            <a:r>
              <a:rPr lang="en-US" sz="1500" dirty="0" smtClean="0">
                <a:solidFill>
                  <a:prstClr val="black">
                    <a:lumMod val="75000"/>
                    <a:lumOff val="25000"/>
                  </a:prstClr>
                </a:solidFill>
              </a:rPr>
              <a:t>Design.</a:t>
            </a:r>
          </a:p>
          <a:p>
            <a:pPr marL="0" lvl="0" indent="0">
              <a:buClr>
                <a:srgbClr val="90C226"/>
              </a:buClr>
              <a:buNone/>
            </a:pPr>
            <a:r>
              <a:rPr lang="en-US" sz="1500" dirty="0" smtClean="0">
                <a:solidFill>
                  <a:prstClr val="black">
                    <a:lumMod val="75000"/>
                    <a:lumOff val="25000"/>
                  </a:prstClr>
                </a:solidFill>
              </a:rPr>
              <a:t>On </a:t>
            </a:r>
            <a:r>
              <a:rPr lang="en-US" sz="1500" dirty="0">
                <a:solidFill>
                  <a:prstClr val="black">
                    <a:lumMod val="75000"/>
                    <a:lumOff val="25000"/>
                  </a:prstClr>
                </a:solidFill>
              </a:rPr>
              <a:t>top of my degree I am also a CNLP, Certified </a:t>
            </a:r>
            <a:r>
              <a:rPr lang="en-US" sz="1500" dirty="0" smtClean="0">
                <a:solidFill>
                  <a:prstClr val="black">
                    <a:lumMod val="75000"/>
                    <a:lumOff val="25000"/>
                  </a:prstClr>
                </a:solidFill>
              </a:rPr>
              <a:t>Nursery Landscape </a:t>
            </a:r>
            <a:r>
              <a:rPr lang="en-US" sz="1500" dirty="0">
                <a:solidFill>
                  <a:prstClr val="black">
                    <a:lumMod val="75000"/>
                    <a:lumOff val="25000"/>
                  </a:prstClr>
                </a:solidFill>
              </a:rPr>
              <a:t>Professional and an ISA Municipal Specialist Arborist. </a:t>
            </a:r>
            <a:endParaRPr lang="en-US" sz="1500" dirty="0" smtClean="0">
              <a:solidFill>
                <a:prstClr val="black">
                  <a:lumMod val="75000"/>
                  <a:lumOff val="25000"/>
                </a:prstClr>
              </a:solidFill>
            </a:endParaRPr>
          </a:p>
          <a:p>
            <a:pPr marL="0" lvl="0" indent="0">
              <a:buClr>
                <a:srgbClr val="90C226"/>
              </a:buClr>
              <a:buNone/>
            </a:pPr>
            <a:r>
              <a:rPr lang="en-US" sz="1500" dirty="0" smtClean="0">
                <a:solidFill>
                  <a:prstClr val="black">
                    <a:lumMod val="75000"/>
                    <a:lumOff val="25000"/>
                  </a:prstClr>
                </a:solidFill>
              </a:rPr>
              <a:t>I </a:t>
            </a:r>
            <a:r>
              <a:rPr lang="en-US" sz="1500" dirty="0">
                <a:solidFill>
                  <a:prstClr val="black">
                    <a:lumMod val="75000"/>
                    <a:lumOff val="25000"/>
                  </a:prstClr>
                </a:solidFill>
              </a:rPr>
              <a:t>have worked for numerous companies on Long Island and </a:t>
            </a:r>
            <a:r>
              <a:rPr lang="en-US" sz="1500" dirty="0" smtClean="0">
                <a:solidFill>
                  <a:prstClr val="black">
                    <a:lumMod val="75000"/>
                    <a:lumOff val="25000"/>
                  </a:prstClr>
                </a:solidFill>
              </a:rPr>
              <a:t>around the country. I spent a large part of my career building rooftop terrace gardens, private condominium landscapes, as well as planting hundreds of NYC street trees.</a:t>
            </a:r>
          </a:p>
          <a:p>
            <a:pPr marL="0" lvl="0" indent="0">
              <a:buClr>
                <a:srgbClr val="90C226"/>
              </a:buClr>
              <a:buNone/>
            </a:pPr>
            <a:r>
              <a:rPr lang="en-US" sz="1500" dirty="0" smtClean="0">
                <a:solidFill>
                  <a:prstClr val="black">
                    <a:lumMod val="75000"/>
                    <a:lumOff val="25000"/>
                  </a:prstClr>
                </a:solidFill>
              </a:rPr>
              <a:t>After spending 10+ years in the private service sector it was time for a change…</a:t>
            </a:r>
            <a:endParaRPr lang="en-US" sz="1500" dirty="0"/>
          </a:p>
          <a:p>
            <a:endParaRPr lang="en-US" sz="1500" dirty="0"/>
          </a:p>
        </p:txBody>
      </p:sp>
    </p:spTree>
    <p:extLst>
      <p:ext uri="{BB962C8B-B14F-4D97-AF65-F5344CB8AC3E}">
        <p14:creationId xmlns:p14="http://schemas.microsoft.com/office/powerpoint/2010/main" val="316038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Plan?</a:t>
            </a:r>
            <a:endParaRPr lang="en-US" dirty="0"/>
          </a:p>
        </p:txBody>
      </p:sp>
      <p:sp>
        <p:nvSpPr>
          <p:cNvPr id="3" name="Content Placeholder 2"/>
          <p:cNvSpPr>
            <a:spLocks noGrp="1"/>
          </p:cNvSpPr>
          <p:nvPr>
            <p:ph idx="1"/>
          </p:nvPr>
        </p:nvSpPr>
        <p:spPr/>
        <p:txBody>
          <a:bodyPr/>
          <a:lstStyle/>
          <a:p>
            <a:r>
              <a:rPr lang="en-US" dirty="0" smtClean="0"/>
              <a:t>Currently Garden City is home to a system of approx. 12k trees including 9 parks and numerous shared community spaces. We also have a community tree planting program that introduces 150+ new trees every year. </a:t>
            </a:r>
          </a:p>
          <a:p>
            <a:r>
              <a:rPr lang="en-US" dirty="0" smtClean="0"/>
              <a:t>We need to take a proactive approach based on risk to the public and property. We have been going throughout the village conducting visual inspections for dead/decaying trees and any hazardous trees in public spaces or along village streets.</a:t>
            </a:r>
          </a:p>
          <a:p>
            <a:endParaRPr lang="en-US" dirty="0"/>
          </a:p>
        </p:txBody>
      </p:sp>
    </p:spTree>
    <p:extLst>
      <p:ext uri="{BB962C8B-B14F-4D97-AF65-F5344CB8AC3E}">
        <p14:creationId xmlns:p14="http://schemas.microsoft.com/office/powerpoint/2010/main" val="3556516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Parks…</a:t>
            </a:r>
            <a:endParaRPr lang="en-US" dirty="0"/>
          </a:p>
        </p:txBody>
      </p:sp>
      <p:sp>
        <p:nvSpPr>
          <p:cNvPr id="3" name="Content Placeholder 2"/>
          <p:cNvSpPr>
            <a:spLocks noGrp="1"/>
          </p:cNvSpPr>
          <p:nvPr>
            <p:ph idx="1"/>
          </p:nvPr>
        </p:nvSpPr>
        <p:spPr/>
        <p:txBody>
          <a:bodyPr/>
          <a:lstStyle/>
          <a:p>
            <a:r>
              <a:rPr lang="en-US" dirty="0" smtClean="0"/>
              <a:t>Garden City is home to 9+ parks that are used not only by our residents but also by numerous sporting groups/agencies.</a:t>
            </a:r>
          </a:p>
          <a:p>
            <a:r>
              <a:rPr lang="en-US" dirty="0" smtClean="0"/>
              <a:t>These parks and fields remain a very large and important source of revenue for Recreation and Parks as well as the village as a whole.</a:t>
            </a:r>
          </a:p>
          <a:p>
            <a:r>
              <a:rPr lang="en-US" dirty="0" smtClean="0"/>
              <a:t>Our parks also remain one of the highest traffic areas in the entire village. Upkeep, maintenance and safety pruning to remove hazardous branches and/or trees is crucial.</a:t>
            </a:r>
            <a:endParaRPr lang="en-US" dirty="0"/>
          </a:p>
        </p:txBody>
      </p:sp>
    </p:spTree>
    <p:extLst>
      <p:ext uri="{BB962C8B-B14F-4D97-AF65-F5344CB8AC3E}">
        <p14:creationId xmlns:p14="http://schemas.microsoft.com/office/powerpoint/2010/main" val="340074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Planting Program…</a:t>
            </a:r>
            <a:endParaRPr lang="en-US" dirty="0"/>
          </a:p>
        </p:txBody>
      </p:sp>
      <p:sp>
        <p:nvSpPr>
          <p:cNvPr id="3" name="Content Placeholder 2"/>
          <p:cNvSpPr>
            <a:spLocks noGrp="1"/>
          </p:cNvSpPr>
          <p:nvPr>
            <p:ph idx="1"/>
          </p:nvPr>
        </p:nvSpPr>
        <p:spPr/>
        <p:txBody>
          <a:bodyPr/>
          <a:lstStyle/>
          <a:p>
            <a:r>
              <a:rPr lang="en-US" dirty="0" smtClean="0"/>
              <a:t>After much discussion with Mr. Blake I would like to start incorporating more flowering trees to our tree planting program.</a:t>
            </a:r>
          </a:p>
          <a:p>
            <a:r>
              <a:rPr lang="en-US" dirty="0" smtClean="0"/>
              <a:t>We’ve specifically been discussing using Cherries, Crape Myrtles, Eastern Redbuds, </a:t>
            </a:r>
            <a:r>
              <a:rPr lang="en-US" dirty="0" err="1" smtClean="0"/>
              <a:t>Amelanchier</a:t>
            </a:r>
            <a:r>
              <a:rPr lang="en-US" dirty="0" smtClean="0"/>
              <a:t> and </a:t>
            </a:r>
            <a:r>
              <a:rPr lang="en-US" dirty="0" err="1" smtClean="0"/>
              <a:t>Vitex</a:t>
            </a:r>
            <a:r>
              <a:rPr lang="en-US" dirty="0" smtClean="0"/>
              <a:t>.</a:t>
            </a:r>
          </a:p>
          <a:p>
            <a:r>
              <a:rPr lang="en-US" dirty="0" smtClean="0"/>
              <a:t>We’ve also been discussing the use of new shade tree cultivars (</a:t>
            </a:r>
            <a:r>
              <a:rPr lang="en-US" dirty="0" err="1" smtClean="0"/>
              <a:t>ie</a:t>
            </a:r>
            <a:r>
              <a:rPr lang="en-US" dirty="0" smtClean="0"/>
              <a:t>. ‘Street Keeper’ Honey Locust) that will still provide shade and canopy, but not interfere with our sidewalks or vehicular traffic.</a:t>
            </a:r>
          </a:p>
          <a:p>
            <a:r>
              <a:rPr lang="en-US" dirty="0" smtClean="0"/>
              <a:t>We’re also moving away from planting entire streets in a monoculture style.</a:t>
            </a:r>
            <a:endParaRPr lang="en-US" dirty="0"/>
          </a:p>
        </p:txBody>
      </p:sp>
    </p:spTree>
    <p:extLst>
      <p:ext uri="{BB962C8B-B14F-4D97-AF65-F5344CB8AC3E}">
        <p14:creationId xmlns:p14="http://schemas.microsoft.com/office/powerpoint/2010/main" val="169316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sp>
        <p:nvSpPr>
          <p:cNvPr id="3" name="Content Placeholder 2"/>
          <p:cNvSpPr>
            <a:spLocks noGrp="1"/>
          </p:cNvSpPr>
          <p:nvPr>
            <p:ph idx="1"/>
          </p:nvPr>
        </p:nvSpPr>
        <p:spPr>
          <a:xfrm>
            <a:off x="677334" y="1520509"/>
            <a:ext cx="8596668" cy="3880773"/>
          </a:xfrm>
        </p:spPr>
        <p:txBody>
          <a:bodyPr>
            <a:normAutofit fontScale="85000" lnSpcReduction="10000"/>
          </a:bodyPr>
          <a:lstStyle/>
          <a:p>
            <a:r>
              <a:rPr lang="en-US" dirty="0" smtClean="0"/>
              <a:t>As we move towards the future our oldest trees because our greatest assets. We need to preserve these trees as long as reasonably possible as long as they pose no risk. </a:t>
            </a:r>
          </a:p>
          <a:p>
            <a:r>
              <a:rPr lang="en-US" dirty="0" smtClean="0"/>
              <a:t>We need to develop a new approach with our selection and placement.</a:t>
            </a:r>
          </a:p>
          <a:p>
            <a:r>
              <a:rPr lang="en-US" dirty="0" smtClean="0"/>
              <a:t>With the increase and explosion of world trade we are rapidly seeing the introduction of new invasive pests faster than we can find methods of control.</a:t>
            </a:r>
          </a:p>
          <a:p>
            <a:r>
              <a:rPr lang="en-US" dirty="0" smtClean="0"/>
              <a:t>Most recently we have seen the explosion of Emerald Ash Borer, Spotted Lantern Fly, Southern Pine Beetle and Beech Leaf Disease.</a:t>
            </a:r>
          </a:p>
          <a:p>
            <a:r>
              <a:rPr lang="en-US" dirty="0" smtClean="0"/>
              <a:t>Planting in monoculture style leaves us susceptible to the next pest wreaking havoc.</a:t>
            </a:r>
          </a:p>
          <a:p>
            <a:r>
              <a:rPr lang="en-US" dirty="0" smtClean="0"/>
              <a:t>We also need to adhere to the philosophy of “right plant, right place” and get away from planting large shade trees in 30” sidewalk strips.</a:t>
            </a:r>
          </a:p>
          <a:p>
            <a:r>
              <a:rPr lang="en-US" dirty="0" smtClean="0"/>
              <a:t>Over time the root flares of these large shade trees are impeded by sidewalk/pavement. As their roots grow the sidewalk is lifted causing tripping hazards. When the sidewalks are then replaced, inevitably loss of structural roots will occur. With little root mass keeping a tree standing upright we risk blow over and major damage during storm events.</a:t>
            </a:r>
            <a:endParaRPr lang="en-US" dirty="0"/>
          </a:p>
        </p:txBody>
      </p:sp>
    </p:spTree>
    <p:extLst>
      <p:ext uri="{BB962C8B-B14F-4D97-AF65-F5344CB8AC3E}">
        <p14:creationId xmlns:p14="http://schemas.microsoft.com/office/powerpoint/2010/main" val="79992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Prunus</a:t>
            </a:r>
            <a:r>
              <a:rPr lang="en-US" dirty="0" smtClean="0"/>
              <a:t> ‘Sargent’</a:t>
            </a:r>
            <a:br>
              <a:rPr lang="en-US" dirty="0" smtClean="0"/>
            </a:br>
            <a:r>
              <a:rPr lang="en-US" dirty="0" smtClean="0"/>
              <a:t>Sargent Cherry</a:t>
            </a:r>
            <a:endParaRPr lang="en-US" dirty="0"/>
          </a:p>
        </p:txBody>
      </p:sp>
      <p:pic>
        <p:nvPicPr>
          <p:cNvPr id="1026" name="Picture 2" descr="Columnar Sargent Cherry Tre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35300" y="2160588"/>
            <a:ext cx="3881437" cy="3881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09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Lagerstroemia </a:t>
            </a:r>
            <a:r>
              <a:rPr lang="en-US" dirty="0" err="1" smtClean="0"/>
              <a:t>indica</a:t>
            </a:r>
            <a:r>
              <a:rPr lang="en-US" dirty="0" smtClean="0"/>
              <a:t/>
            </a:r>
            <a:br>
              <a:rPr lang="en-US" dirty="0" smtClean="0"/>
            </a:br>
            <a:r>
              <a:rPr lang="en-US" dirty="0" smtClean="0"/>
              <a:t>Crape Myrtle </a:t>
            </a:r>
            <a:r>
              <a:rPr lang="en-US" sz="2900" dirty="0" smtClean="0"/>
              <a:t>(many cultivars for flower colors)</a:t>
            </a:r>
            <a:endParaRPr lang="en-US" sz="2900" dirty="0"/>
          </a:p>
        </p:txBody>
      </p:sp>
      <p:pic>
        <p:nvPicPr>
          <p:cNvPr id="2050" name="Picture 2" descr="Tuscarora Crape Myrtle Trees for Sale | FastGrowingTrees.com"/>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35300" y="2160588"/>
            <a:ext cx="3881437" cy="3881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4174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Cercis</a:t>
            </a:r>
            <a:r>
              <a:rPr lang="en-US" dirty="0" smtClean="0"/>
              <a:t> </a:t>
            </a:r>
            <a:r>
              <a:rPr lang="en-US" dirty="0" err="1" smtClean="0"/>
              <a:t>canadensis</a:t>
            </a:r>
            <a:r>
              <a:rPr lang="en-US" dirty="0" smtClean="0"/>
              <a:t/>
            </a:r>
            <a:br>
              <a:rPr lang="en-US" dirty="0" smtClean="0"/>
            </a:br>
            <a:r>
              <a:rPr lang="en-US" dirty="0" smtClean="0"/>
              <a:t>Eastern Redbud</a:t>
            </a:r>
            <a:endParaRPr lang="en-US" dirty="0"/>
          </a:p>
        </p:txBody>
      </p:sp>
      <p:pic>
        <p:nvPicPr>
          <p:cNvPr id="3074" name="Picture 2" descr="Eastern Redbud: An All-American Star - Department of Horticultur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54437" y="2160588"/>
            <a:ext cx="4043163" cy="3881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767921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121</TotalTime>
  <Words>1055</Words>
  <Application>Microsoft Office PowerPoint</Application>
  <PresentationFormat>Widescreen</PresentationFormat>
  <Paragraphs>48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Trebuchet MS</vt:lpstr>
      <vt:lpstr>Wingdings 3</vt:lpstr>
      <vt:lpstr>Facet</vt:lpstr>
      <vt:lpstr>Environmental Advisory Board Meeting</vt:lpstr>
      <vt:lpstr>Introducing…</vt:lpstr>
      <vt:lpstr>What’s the Plan?</vt:lpstr>
      <vt:lpstr>Our Parks…</vt:lpstr>
      <vt:lpstr>Tree Planting Program…</vt:lpstr>
      <vt:lpstr>Reasoning…</vt:lpstr>
      <vt:lpstr>Prunus ‘Sargent’ Sargent Cherry</vt:lpstr>
      <vt:lpstr>Lagerstroemia indica Crape Myrtle (many cultivars for flower colors)</vt:lpstr>
      <vt:lpstr>Cercis canadensis Eastern Redbud</vt:lpstr>
      <vt:lpstr>Amelanchier canadensis Shadblow aka Serviceberry</vt:lpstr>
      <vt:lpstr>Vitex Chaste Tree</vt:lpstr>
      <vt:lpstr>Gleditsia ‘Street Keeper’ Street Keeper Honeylocust</vt:lpstr>
      <vt:lpstr>Pest Updates…</vt:lpstr>
      <vt:lpstr>Spotted Lanternfly</vt:lpstr>
      <vt:lpstr>Management…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Advisory Board Meeting</dc:title>
  <dc:creator>Joseph Umana</dc:creator>
  <cp:lastModifiedBy>Joseph Umana</cp:lastModifiedBy>
  <cp:revision>13</cp:revision>
  <dcterms:created xsi:type="dcterms:W3CDTF">2024-03-05T13:18:12Z</dcterms:created>
  <dcterms:modified xsi:type="dcterms:W3CDTF">2024-03-05T15:20:06Z</dcterms:modified>
</cp:coreProperties>
</file>