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98" r:id="rId5"/>
    <p:sldMasterId id="2147483710" r:id="rId6"/>
    <p:sldMasterId id="2147483723" r:id="rId7"/>
  </p:sldMasterIdLst>
  <p:notesMasterIdLst>
    <p:notesMasterId r:id="rId82"/>
  </p:notesMasterIdLst>
  <p:sldIdLst>
    <p:sldId id="257" r:id="rId8"/>
    <p:sldId id="262" r:id="rId9"/>
    <p:sldId id="263" r:id="rId10"/>
    <p:sldId id="265" r:id="rId11"/>
    <p:sldId id="266" r:id="rId12"/>
    <p:sldId id="267" r:id="rId13"/>
    <p:sldId id="268" r:id="rId14"/>
    <p:sldId id="256" r:id="rId15"/>
    <p:sldId id="269" r:id="rId16"/>
    <p:sldId id="258" r:id="rId17"/>
    <p:sldId id="259" r:id="rId18"/>
    <p:sldId id="260" r:id="rId19"/>
    <p:sldId id="261" r:id="rId20"/>
    <p:sldId id="270" r:id="rId21"/>
    <p:sldId id="271" r:id="rId22"/>
    <p:sldId id="264" r:id="rId23"/>
    <p:sldId id="272" r:id="rId24"/>
    <p:sldId id="273" r:id="rId25"/>
    <p:sldId id="274" r:id="rId26"/>
    <p:sldId id="275" r:id="rId27"/>
    <p:sldId id="276" r:id="rId28"/>
    <p:sldId id="277" r:id="rId29"/>
    <p:sldId id="278" r:id="rId30"/>
    <p:sldId id="279" r:id="rId31"/>
    <p:sldId id="280" r:id="rId32"/>
    <p:sldId id="281" r:id="rId33"/>
    <p:sldId id="282" r:id="rId34"/>
    <p:sldId id="285" r:id="rId35"/>
    <p:sldId id="286" r:id="rId36"/>
    <p:sldId id="287" r:id="rId37"/>
    <p:sldId id="288" r:id="rId38"/>
    <p:sldId id="289" r:id="rId39"/>
    <p:sldId id="290" r:id="rId40"/>
    <p:sldId id="291" r:id="rId41"/>
    <p:sldId id="292" r:id="rId42"/>
    <p:sldId id="283" r:id="rId43"/>
    <p:sldId id="284" r:id="rId44"/>
    <p:sldId id="293" r:id="rId45"/>
    <p:sldId id="351" r:id="rId46"/>
    <p:sldId id="352" r:id="rId47"/>
    <p:sldId id="353" r:id="rId48"/>
    <p:sldId id="375" r:id="rId49"/>
    <p:sldId id="386" r:id="rId50"/>
    <p:sldId id="382" r:id="rId51"/>
    <p:sldId id="383" r:id="rId52"/>
    <p:sldId id="385" r:id="rId53"/>
    <p:sldId id="384" r:id="rId54"/>
    <p:sldId id="354" r:id="rId55"/>
    <p:sldId id="357" r:id="rId56"/>
    <p:sldId id="358" r:id="rId57"/>
    <p:sldId id="359" r:id="rId58"/>
    <p:sldId id="365" r:id="rId59"/>
    <p:sldId id="366" r:id="rId60"/>
    <p:sldId id="387" r:id="rId61"/>
    <p:sldId id="388" r:id="rId62"/>
    <p:sldId id="389" r:id="rId63"/>
    <p:sldId id="364" r:id="rId64"/>
    <p:sldId id="370" r:id="rId65"/>
    <p:sldId id="372" r:id="rId66"/>
    <p:sldId id="374" r:id="rId67"/>
    <p:sldId id="373" r:id="rId68"/>
    <p:sldId id="371" r:id="rId69"/>
    <p:sldId id="390" r:id="rId70"/>
    <p:sldId id="391" r:id="rId71"/>
    <p:sldId id="392" r:id="rId72"/>
    <p:sldId id="393" r:id="rId73"/>
    <p:sldId id="394" r:id="rId74"/>
    <p:sldId id="395" r:id="rId75"/>
    <p:sldId id="396" r:id="rId76"/>
    <p:sldId id="397" r:id="rId77"/>
    <p:sldId id="398" r:id="rId78"/>
    <p:sldId id="399" r:id="rId79"/>
    <p:sldId id="400" r:id="rId80"/>
    <p:sldId id="401"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8A0"/>
    <a:srgbClr val="FCF7F1"/>
    <a:srgbClr val="344529"/>
    <a:srgbClr val="2B3922"/>
    <a:srgbClr val="2E3722"/>
    <a:srgbClr val="B8D233"/>
    <a:srgbClr val="5CC6D6"/>
    <a:srgbClr val="F8D22F"/>
    <a:srgbClr val="F03F2B"/>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19" autoAdjust="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9T11:01:32.517" idx="9">
    <p:pos x="10" y="10"/>
    <p:text>add pictures</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2C701-6D22-48CA-99F5-5E4B6A448891}"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BD0BC616-0F93-4CF8-9357-D339ADC7AB01}">
      <dgm:prSet/>
      <dgm:spPr/>
      <dgm:t>
        <a:bodyPr/>
        <a:lstStyle/>
        <a:p>
          <a:r>
            <a:rPr lang="en-US"/>
            <a:t>i.	Objectives - what are we trying to achieve;</a:t>
          </a:r>
        </a:p>
      </dgm:t>
    </dgm:pt>
    <dgm:pt modelId="{C51051A4-564C-474F-8036-1E169BB1BD54}" type="parTrans" cxnId="{1086CE2E-9C1D-46DC-A230-89DE06D22FA7}">
      <dgm:prSet/>
      <dgm:spPr/>
      <dgm:t>
        <a:bodyPr/>
        <a:lstStyle/>
        <a:p>
          <a:endParaRPr lang="en-US"/>
        </a:p>
      </dgm:t>
    </dgm:pt>
    <dgm:pt modelId="{9BBDBD37-FC7C-44E1-900F-0652BD6E80AF}" type="sibTrans" cxnId="{1086CE2E-9C1D-46DC-A230-89DE06D22FA7}">
      <dgm:prSet/>
      <dgm:spPr/>
      <dgm:t>
        <a:bodyPr/>
        <a:lstStyle/>
        <a:p>
          <a:endParaRPr lang="en-US"/>
        </a:p>
      </dgm:t>
    </dgm:pt>
    <dgm:pt modelId="{9CA5E409-120F-408F-988F-6E6E2493FCED}">
      <dgm:prSet/>
      <dgm:spPr/>
      <dgm:t>
        <a:bodyPr/>
        <a:lstStyle/>
        <a:p>
          <a:r>
            <a:rPr lang="en-US"/>
            <a:t>ii.	Observations - what actually occurred;</a:t>
          </a:r>
        </a:p>
      </dgm:t>
    </dgm:pt>
    <dgm:pt modelId="{320C5852-5636-4F30-8506-F85064A08774}" type="parTrans" cxnId="{55BC2C53-E8A6-4F8F-81A4-D329B05557BB}">
      <dgm:prSet/>
      <dgm:spPr/>
      <dgm:t>
        <a:bodyPr/>
        <a:lstStyle/>
        <a:p>
          <a:endParaRPr lang="en-US"/>
        </a:p>
      </dgm:t>
    </dgm:pt>
    <dgm:pt modelId="{B8E75F81-A9E2-4073-A8FB-C7ED662C1F0E}" type="sibTrans" cxnId="{55BC2C53-E8A6-4F8F-81A4-D329B05557BB}">
      <dgm:prSet/>
      <dgm:spPr/>
      <dgm:t>
        <a:bodyPr/>
        <a:lstStyle/>
        <a:p>
          <a:endParaRPr lang="en-US"/>
        </a:p>
      </dgm:t>
    </dgm:pt>
    <dgm:pt modelId="{D019E81F-09D8-4E5E-8EE4-50ED931691A4}">
      <dgm:prSet/>
      <dgm:spPr/>
      <dgm:t>
        <a:bodyPr/>
        <a:lstStyle/>
        <a:p>
          <a:r>
            <a:rPr lang="en-US" dirty="0"/>
            <a:t>iii.	Suggestions - what should we implement to 	avoid future occurrences and need to act 	upon to achieve the stated objectives;</a:t>
          </a:r>
        </a:p>
      </dgm:t>
    </dgm:pt>
    <dgm:pt modelId="{C11C7959-B338-487E-9DC6-5BEFE4010D28}" type="parTrans" cxnId="{B619B573-5DAA-4EEF-BB9A-E94CC8E89304}">
      <dgm:prSet/>
      <dgm:spPr/>
      <dgm:t>
        <a:bodyPr/>
        <a:lstStyle/>
        <a:p>
          <a:endParaRPr lang="en-US"/>
        </a:p>
      </dgm:t>
    </dgm:pt>
    <dgm:pt modelId="{98AF8FE4-DCA9-4899-AD06-E0F2D56A1E8D}" type="sibTrans" cxnId="{B619B573-5DAA-4EEF-BB9A-E94CC8E89304}">
      <dgm:prSet/>
      <dgm:spPr/>
      <dgm:t>
        <a:bodyPr/>
        <a:lstStyle/>
        <a:p>
          <a:endParaRPr lang="en-US"/>
        </a:p>
      </dgm:t>
    </dgm:pt>
    <dgm:pt modelId="{39701007-5AE8-488F-B881-247C2C8E6DBA}">
      <dgm:prSet/>
      <dgm:spPr/>
      <dgm:t>
        <a:bodyPr/>
        <a:lstStyle/>
        <a:p>
          <a:r>
            <a:rPr lang="en-US"/>
            <a:t>iv.	Corrective Actions – following an incident 	occurring it is often the most difficult to 	recognize, investigate, accept and implement 	those needed changes;</a:t>
          </a:r>
        </a:p>
      </dgm:t>
    </dgm:pt>
    <dgm:pt modelId="{AA7A9B77-C506-4679-BCA4-B0ACCA21E0DA}" type="parTrans" cxnId="{AB0D3797-9FE7-477A-ACF2-FB685DA47A24}">
      <dgm:prSet/>
      <dgm:spPr/>
      <dgm:t>
        <a:bodyPr/>
        <a:lstStyle/>
        <a:p>
          <a:endParaRPr lang="en-US"/>
        </a:p>
      </dgm:t>
    </dgm:pt>
    <dgm:pt modelId="{C17620A2-0E31-49E3-BF0B-EF5673FC4699}" type="sibTrans" cxnId="{AB0D3797-9FE7-477A-ACF2-FB685DA47A24}">
      <dgm:prSet/>
      <dgm:spPr/>
      <dgm:t>
        <a:bodyPr/>
        <a:lstStyle/>
        <a:p>
          <a:endParaRPr lang="en-US"/>
        </a:p>
      </dgm:t>
    </dgm:pt>
    <dgm:pt modelId="{FC732B46-75FD-4457-A16D-68A452B72F53}" type="pres">
      <dgm:prSet presAssocID="{A342C701-6D22-48CA-99F5-5E4B6A448891}" presName="root" presStyleCnt="0">
        <dgm:presLayoutVars>
          <dgm:dir/>
          <dgm:resizeHandles val="exact"/>
        </dgm:presLayoutVars>
      </dgm:prSet>
      <dgm:spPr/>
    </dgm:pt>
    <dgm:pt modelId="{006956FB-782B-4FD8-8F99-67764A90CD0E}" type="pres">
      <dgm:prSet presAssocID="{BD0BC616-0F93-4CF8-9357-D339ADC7AB01}" presName="compNode" presStyleCnt="0"/>
      <dgm:spPr/>
    </dgm:pt>
    <dgm:pt modelId="{B33638D9-7B29-4A60-8800-9A4FFF8FAB3D}" type="pres">
      <dgm:prSet presAssocID="{BD0BC616-0F93-4CF8-9357-D339ADC7AB01}" presName="bgRect" presStyleLbl="bgShp" presStyleIdx="0" presStyleCnt="4" custLinFactNeighborY="-394"/>
      <dgm:spPr/>
    </dgm:pt>
    <dgm:pt modelId="{FE366D0D-5076-43C4-B2C2-39ED6E1C040A}" type="pres">
      <dgm:prSet presAssocID="{BD0BC616-0F93-4CF8-9357-D339ADC7AB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6528920-2117-4581-87A7-D20016E93FC7}" type="pres">
      <dgm:prSet presAssocID="{BD0BC616-0F93-4CF8-9357-D339ADC7AB01}" presName="spaceRect" presStyleCnt="0"/>
      <dgm:spPr/>
    </dgm:pt>
    <dgm:pt modelId="{0EC68B0A-4BA1-4524-A722-1BEDAD2307E9}" type="pres">
      <dgm:prSet presAssocID="{BD0BC616-0F93-4CF8-9357-D339ADC7AB01}" presName="parTx" presStyleLbl="revTx" presStyleIdx="0" presStyleCnt="4">
        <dgm:presLayoutVars>
          <dgm:chMax val="0"/>
          <dgm:chPref val="0"/>
        </dgm:presLayoutVars>
      </dgm:prSet>
      <dgm:spPr/>
    </dgm:pt>
    <dgm:pt modelId="{5E47EA9B-88F2-499F-85AC-8888A81B4A61}" type="pres">
      <dgm:prSet presAssocID="{9BBDBD37-FC7C-44E1-900F-0652BD6E80AF}" presName="sibTrans" presStyleCnt="0"/>
      <dgm:spPr/>
    </dgm:pt>
    <dgm:pt modelId="{83CCCB21-7DB3-4B38-830A-CAF4D55F0B74}" type="pres">
      <dgm:prSet presAssocID="{9CA5E409-120F-408F-988F-6E6E2493FCED}" presName="compNode" presStyleCnt="0"/>
      <dgm:spPr/>
    </dgm:pt>
    <dgm:pt modelId="{FC37AE5D-DBD6-4BB7-92BF-7C5A1B7D21DE}" type="pres">
      <dgm:prSet presAssocID="{9CA5E409-120F-408F-988F-6E6E2493FCED}" presName="bgRect" presStyleLbl="bgShp" presStyleIdx="1" presStyleCnt="4"/>
      <dgm:spPr/>
    </dgm:pt>
    <dgm:pt modelId="{7162D4A2-91E7-4807-867C-6DB1195EEC3D}" type="pres">
      <dgm:prSet presAssocID="{9CA5E409-120F-408F-988F-6E6E2493FC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E63632DD-6084-47CB-9FE7-C637FB03E84F}" type="pres">
      <dgm:prSet presAssocID="{9CA5E409-120F-408F-988F-6E6E2493FCED}" presName="spaceRect" presStyleCnt="0"/>
      <dgm:spPr/>
    </dgm:pt>
    <dgm:pt modelId="{2A04F162-825F-4F4D-AA6C-C17459663731}" type="pres">
      <dgm:prSet presAssocID="{9CA5E409-120F-408F-988F-6E6E2493FCED}" presName="parTx" presStyleLbl="revTx" presStyleIdx="1" presStyleCnt="4">
        <dgm:presLayoutVars>
          <dgm:chMax val="0"/>
          <dgm:chPref val="0"/>
        </dgm:presLayoutVars>
      </dgm:prSet>
      <dgm:spPr/>
    </dgm:pt>
    <dgm:pt modelId="{8D0DA21A-22B1-4D7D-9C1E-84D2E5B4BF34}" type="pres">
      <dgm:prSet presAssocID="{B8E75F81-A9E2-4073-A8FB-C7ED662C1F0E}" presName="sibTrans" presStyleCnt="0"/>
      <dgm:spPr/>
    </dgm:pt>
    <dgm:pt modelId="{DEAA711D-66D8-43A3-A2CB-0080D17057CE}" type="pres">
      <dgm:prSet presAssocID="{D019E81F-09D8-4E5E-8EE4-50ED931691A4}" presName="compNode" presStyleCnt="0"/>
      <dgm:spPr/>
    </dgm:pt>
    <dgm:pt modelId="{0E45BC79-C047-47C7-829C-EBD8F2551BDF}" type="pres">
      <dgm:prSet presAssocID="{D019E81F-09D8-4E5E-8EE4-50ED931691A4}" presName="bgRect" presStyleLbl="bgShp" presStyleIdx="2" presStyleCnt="4"/>
      <dgm:spPr/>
    </dgm:pt>
    <dgm:pt modelId="{F3028A09-1A63-423E-9F37-6C3B95364309}" type="pres">
      <dgm:prSet presAssocID="{D019E81F-09D8-4E5E-8EE4-50ED931691A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972E3114-F7DF-4B64-8311-240253FD9FAB}" type="pres">
      <dgm:prSet presAssocID="{D019E81F-09D8-4E5E-8EE4-50ED931691A4}" presName="spaceRect" presStyleCnt="0"/>
      <dgm:spPr/>
    </dgm:pt>
    <dgm:pt modelId="{1B2CF99A-AFF7-490E-A9EB-B0DC184DDD0E}" type="pres">
      <dgm:prSet presAssocID="{D019E81F-09D8-4E5E-8EE4-50ED931691A4}" presName="parTx" presStyleLbl="revTx" presStyleIdx="2" presStyleCnt="4">
        <dgm:presLayoutVars>
          <dgm:chMax val="0"/>
          <dgm:chPref val="0"/>
        </dgm:presLayoutVars>
      </dgm:prSet>
      <dgm:spPr/>
    </dgm:pt>
    <dgm:pt modelId="{B2601A42-F597-47D5-BDCC-28A903F69FDC}" type="pres">
      <dgm:prSet presAssocID="{98AF8FE4-DCA9-4899-AD06-E0F2D56A1E8D}" presName="sibTrans" presStyleCnt="0"/>
      <dgm:spPr/>
    </dgm:pt>
    <dgm:pt modelId="{31373B44-937C-4332-94D8-B4CE7A951E7D}" type="pres">
      <dgm:prSet presAssocID="{39701007-5AE8-488F-B881-247C2C8E6DBA}" presName="compNode" presStyleCnt="0"/>
      <dgm:spPr/>
    </dgm:pt>
    <dgm:pt modelId="{0D024646-B54C-49E2-84EE-76B0D9CC2ADD}" type="pres">
      <dgm:prSet presAssocID="{39701007-5AE8-488F-B881-247C2C8E6DBA}" presName="bgRect" presStyleLbl="bgShp" presStyleIdx="3" presStyleCnt="4"/>
      <dgm:spPr/>
    </dgm:pt>
    <dgm:pt modelId="{AE5893F3-FC11-4CE2-9577-004C70ED3340}" type="pres">
      <dgm:prSet presAssocID="{39701007-5AE8-488F-B881-247C2C8E6DB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D038AE33-9C1F-4C51-A58D-C3297F63CD1E}" type="pres">
      <dgm:prSet presAssocID="{39701007-5AE8-488F-B881-247C2C8E6DBA}" presName="spaceRect" presStyleCnt="0"/>
      <dgm:spPr/>
    </dgm:pt>
    <dgm:pt modelId="{326A0F7E-2E93-4BCD-9267-41633EAF850C}" type="pres">
      <dgm:prSet presAssocID="{39701007-5AE8-488F-B881-247C2C8E6DBA}" presName="parTx" presStyleLbl="revTx" presStyleIdx="3" presStyleCnt="4">
        <dgm:presLayoutVars>
          <dgm:chMax val="0"/>
          <dgm:chPref val="0"/>
        </dgm:presLayoutVars>
      </dgm:prSet>
      <dgm:spPr/>
    </dgm:pt>
  </dgm:ptLst>
  <dgm:cxnLst>
    <dgm:cxn modelId="{AD301E17-E0CD-4C96-9AA2-D7213FDE9518}" type="presOf" srcId="{BD0BC616-0F93-4CF8-9357-D339ADC7AB01}" destId="{0EC68B0A-4BA1-4524-A722-1BEDAD2307E9}" srcOrd="0" destOrd="0" presId="urn:microsoft.com/office/officeart/2018/2/layout/IconVerticalSolidList"/>
    <dgm:cxn modelId="{1086CE2E-9C1D-46DC-A230-89DE06D22FA7}" srcId="{A342C701-6D22-48CA-99F5-5E4B6A448891}" destId="{BD0BC616-0F93-4CF8-9357-D339ADC7AB01}" srcOrd="0" destOrd="0" parTransId="{C51051A4-564C-474F-8036-1E169BB1BD54}" sibTransId="{9BBDBD37-FC7C-44E1-900F-0652BD6E80AF}"/>
    <dgm:cxn modelId="{ACE03C41-46E9-4949-95BD-25EC3C95C364}" type="presOf" srcId="{9CA5E409-120F-408F-988F-6E6E2493FCED}" destId="{2A04F162-825F-4F4D-AA6C-C17459663731}" srcOrd="0" destOrd="0" presId="urn:microsoft.com/office/officeart/2018/2/layout/IconVerticalSolidList"/>
    <dgm:cxn modelId="{7830496F-138A-4CE1-AE85-05714341471F}" type="presOf" srcId="{D019E81F-09D8-4E5E-8EE4-50ED931691A4}" destId="{1B2CF99A-AFF7-490E-A9EB-B0DC184DDD0E}" srcOrd="0" destOrd="0" presId="urn:microsoft.com/office/officeart/2018/2/layout/IconVerticalSolidList"/>
    <dgm:cxn modelId="{55BC2C53-E8A6-4F8F-81A4-D329B05557BB}" srcId="{A342C701-6D22-48CA-99F5-5E4B6A448891}" destId="{9CA5E409-120F-408F-988F-6E6E2493FCED}" srcOrd="1" destOrd="0" parTransId="{320C5852-5636-4F30-8506-F85064A08774}" sibTransId="{B8E75F81-A9E2-4073-A8FB-C7ED662C1F0E}"/>
    <dgm:cxn modelId="{B619B573-5DAA-4EEF-BB9A-E94CC8E89304}" srcId="{A342C701-6D22-48CA-99F5-5E4B6A448891}" destId="{D019E81F-09D8-4E5E-8EE4-50ED931691A4}" srcOrd="2" destOrd="0" parTransId="{C11C7959-B338-487E-9DC6-5BEFE4010D28}" sibTransId="{98AF8FE4-DCA9-4899-AD06-E0F2D56A1E8D}"/>
    <dgm:cxn modelId="{A9818357-BEE3-4796-838F-164CD16E0B5D}" type="presOf" srcId="{39701007-5AE8-488F-B881-247C2C8E6DBA}" destId="{326A0F7E-2E93-4BCD-9267-41633EAF850C}" srcOrd="0" destOrd="0" presId="urn:microsoft.com/office/officeart/2018/2/layout/IconVerticalSolidList"/>
    <dgm:cxn modelId="{AB0D3797-9FE7-477A-ACF2-FB685DA47A24}" srcId="{A342C701-6D22-48CA-99F5-5E4B6A448891}" destId="{39701007-5AE8-488F-B881-247C2C8E6DBA}" srcOrd="3" destOrd="0" parTransId="{AA7A9B77-C506-4679-BCA4-B0ACCA21E0DA}" sibTransId="{C17620A2-0E31-49E3-BF0B-EF5673FC4699}"/>
    <dgm:cxn modelId="{AB01E0B2-DF79-436B-BC44-95DBED1B48F2}" type="presOf" srcId="{A342C701-6D22-48CA-99F5-5E4B6A448891}" destId="{FC732B46-75FD-4457-A16D-68A452B72F53}" srcOrd="0" destOrd="0" presId="urn:microsoft.com/office/officeart/2018/2/layout/IconVerticalSolidList"/>
    <dgm:cxn modelId="{C0CCDC83-D9DE-4B86-8C9D-002922C6A547}" type="presParOf" srcId="{FC732B46-75FD-4457-A16D-68A452B72F53}" destId="{006956FB-782B-4FD8-8F99-67764A90CD0E}" srcOrd="0" destOrd="0" presId="urn:microsoft.com/office/officeart/2018/2/layout/IconVerticalSolidList"/>
    <dgm:cxn modelId="{91AE613B-2914-4215-818A-0086CA070620}" type="presParOf" srcId="{006956FB-782B-4FD8-8F99-67764A90CD0E}" destId="{B33638D9-7B29-4A60-8800-9A4FFF8FAB3D}" srcOrd="0" destOrd="0" presId="urn:microsoft.com/office/officeart/2018/2/layout/IconVerticalSolidList"/>
    <dgm:cxn modelId="{34C2A80B-D803-4E0F-BD0E-BFB9026C6729}" type="presParOf" srcId="{006956FB-782B-4FD8-8F99-67764A90CD0E}" destId="{FE366D0D-5076-43C4-B2C2-39ED6E1C040A}" srcOrd="1" destOrd="0" presId="urn:microsoft.com/office/officeart/2018/2/layout/IconVerticalSolidList"/>
    <dgm:cxn modelId="{3FF817FB-C819-4781-B6AB-38E792F704A6}" type="presParOf" srcId="{006956FB-782B-4FD8-8F99-67764A90CD0E}" destId="{A6528920-2117-4581-87A7-D20016E93FC7}" srcOrd="2" destOrd="0" presId="urn:microsoft.com/office/officeart/2018/2/layout/IconVerticalSolidList"/>
    <dgm:cxn modelId="{108D2BA2-15E0-46B2-B196-03E566353D74}" type="presParOf" srcId="{006956FB-782B-4FD8-8F99-67764A90CD0E}" destId="{0EC68B0A-4BA1-4524-A722-1BEDAD2307E9}" srcOrd="3" destOrd="0" presId="urn:microsoft.com/office/officeart/2018/2/layout/IconVerticalSolidList"/>
    <dgm:cxn modelId="{A73ED83E-E521-4CDC-A242-91ED09323D82}" type="presParOf" srcId="{FC732B46-75FD-4457-A16D-68A452B72F53}" destId="{5E47EA9B-88F2-499F-85AC-8888A81B4A61}" srcOrd="1" destOrd="0" presId="urn:microsoft.com/office/officeart/2018/2/layout/IconVerticalSolidList"/>
    <dgm:cxn modelId="{44911929-6508-41C8-9EE1-2AB250147C1B}" type="presParOf" srcId="{FC732B46-75FD-4457-A16D-68A452B72F53}" destId="{83CCCB21-7DB3-4B38-830A-CAF4D55F0B74}" srcOrd="2" destOrd="0" presId="urn:microsoft.com/office/officeart/2018/2/layout/IconVerticalSolidList"/>
    <dgm:cxn modelId="{6815DA32-E6FD-4A94-B6BA-DB5E13966948}" type="presParOf" srcId="{83CCCB21-7DB3-4B38-830A-CAF4D55F0B74}" destId="{FC37AE5D-DBD6-4BB7-92BF-7C5A1B7D21DE}" srcOrd="0" destOrd="0" presId="urn:microsoft.com/office/officeart/2018/2/layout/IconVerticalSolidList"/>
    <dgm:cxn modelId="{47ABC8F2-7675-42EA-8B09-EAE5A8026AD2}" type="presParOf" srcId="{83CCCB21-7DB3-4B38-830A-CAF4D55F0B74}" destId="{7162D4A2-91E7-4807-867C-6DB1195EEC3D}" srcOrd="1" destOrd="0" presId="urn:microsoft.com/office/officeart/2018/2/layout/IconVerticalSolidList"/>
    <dgm:cxn modelId="{E316C60F-BADC-4372-8FFF-10B1AC715001}" type="presParOf" srcId="{83CCCB21-7DB3-4B38-830A-CAF4D55F0B74}" destId="{E63632DD-6084-47CB-9FE7-C637FB03E84F}" srcOrd="2" destOrd="0" presId="urn:microsoft.com/office/officeart/2018/2/layout/IconVerticalSolidList"/>
    <dgm:cxn modelId="{C14086A3-314C-4EE7-BEF0-72C9D6446EC2}" type="presParOf" srcId="{83CCCB21-7DB3-4B38-830A-CAF4D55F0B74}" destId="{2A04F162-825F-4F4D-AA6C-C17459663731}" srcOrd="3" destOrd="0" presId="urn:microsoft.com/office/officeart/2018/2/layout/IconVerticalSolidList"/>
    <dgm:cxn modelId="{27517F8A-57E1-407E-BAE4-0D405F21F478}" type="presParOf" srcId="{FC732B46-75FD-4457-A16D-68A452B72F53}" destId="{8D0DA21A-22B1-4D7D-9C1E-84D2E5B4BF34}" srcOrd="3" destOrd="0" presId="urn:microsoft.com/office/officeart/2018/2/layout/IconVerticalSolidList"/>
    <dgm:cxn modelId="{FC68AC0C-858E-4D4B-992E-B20064207634}" type="presParOf" srcId="{FC732B46-75FD-4457-A16D-68A452B72F53}" destId="{DEAA711D-66D8-43A3-A2CB-0080D17057CE}" srcOrd="4" destOrd="0" presId="urn:microsoft.com/office/officeart/2018/2/layout/IconVerticalSolidList"/>
    <dgm:cxn modelId="{CB59240F-C27D-4D69-8306-09F3A56179D4}" type="presParOf" srcId="{DEAA711D-66D8-43A3-A2CB-0080D17057CE}" destId="{0E45BC79-C047-47C7-829C-EBD8F2551BDF}" srcOrd="0" destOrd="0" presId="urn:microsoft.com/office/officeart/2018/2/layout/IconVerticalSolidList"/>
    <dgm:cxn modelId="{60B89FC1-EE32-444D-8631-4C408169C5AF}" type="presParOf" srcId="{DEAA711D-66D8-43A3-A2CB-0080D17057CE}" destId="{F3028A09-1A63-423E-9F37-6C3B95364309}" srcOrd="1" destOrd="0" presId="urn:microsoft.com/office/officeart/2018/2/layout/IconVerticalSolidList"/>
    <dgm:cxn modelId="{94B989D6-14EE-4E51-92A4-05938AC84CA4}" type="presParOf" srcId="{DEAA711D-66D8-43A3-A2CB-0080D17057CE}" destId="{972E3114-F7DF-4B64-8311-240253FD9FAB}" srcOrd="2" destOrd="0" presId="urn:microsoft.com/office/officeart/2018/2/layout/IconVerticalSolidList"/>
    <dgm:cxn modelId="{3BA31ADF-95DC-4610-908C-9A69690526E1}" type="presParOf" srcId="{DEAA711D-66D8-43A3-A2CB-0080D17057CE}" destId="{1B2CF99A-AFF7-490E-A9EB-B0DC184DDD0E}" srcOrd="3" destOrd="0" presId="urn:microsoft.com/office/officeart/2018/2/layout/IconVerticalSolidList"/>
    <dgm:cxn modelId="{3F333403-3421-4E3D-A056-0F0F7B322B24}" type="presParOf" srcId="{FC732B46-75FD-4457-A16D-68A452B72F53}" destId="{B2601A42-F597-47D5-BDCC-28A903F69FDC}" srcOrd="5" destOrd="0" presId="urn:microsoft.com/office/officeart/2018/2/layout/IconVerticalSolidList"/>
    <dgm:cxn modelId="{610C1E08-0151-4262-B056-631A4E5E4B90}" type="presParOf" srcId="{FC732B46-75FD-4457-A16D-68A452B72F53}" destId="{31373B44-937C-4332-94D8-B4CE7A951E7D}" srcOrd="6" destOrd="0" presId="urn:microsoft.com/office/officeart/2018/2/layout/IconVerticalSolidList"/>
    <dgm:cxn modelId="{22D619EB-053A-4422-AFAB-2566A59A6A11}" type="presParOf" srcId="{31373B44-937C-4332-94D8-B4CE7A951E7D}" destId="{0D024646-B54C-49E2-84EE-76B0D9CC2ADD}" srcOrd="0" destOrd="0" presId="urn:microsoft.com/office/officeart/2018/2/layout/IconVerticalSolidList"/>
    <dgm:cxn modelId="{9BFA7B6F-7518-4878-8840-5AEE7B48D9D8}" type="presParOf" srcId="{31373B44-937C-4332-94D8-B4CE7A951E7D}" destId="{AE5893F3-FC11-4CE2-9577-004C70ED3340}" srcOrd="1" destOrd="0" presId="urn:microsoft.com/office/officeart/2018/2/layout/IconVerticalSolidList"/>
    <dgm:cxn modelId="{B26CA070-818B-4664-8A9F-648C37CA7F1C}" type="presParOf" srcId="{31373B44-937C-4332-94D8-B4CE7A951E7D}" destId="{D038AE33-9C1F-4C51-A58D-C3297F63CD1E}" srcOrd="2" destOrd="0" presId="urn:microsoft.com/office/officeart/2018/2/layout/IconVerticalSolidList"/>
    <dgm:cxn modelId="{3C8ED17E-2CF2-4A50-BEA6-69D132A6A04E}" type="presParOf" srcId="{31373B44-937C-4332-94D8-B4CE7A951E7D}" destId="{326A0F7E-2E93-4BCD-9267-41633EAF85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7C2FD7-0FB5-465D-BB5C-2F313F8355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A00F14-9C7A-4140-9082-522A9A5F68AF}">
      <dgm:prSet custT="1"/>
      <dgm:spPr/>
      <dgm:t>
        <a:bodyPr/>
        <a:lstStyle/>
        <a:p>
          <a:r>
            <a:rPr lang="en-US" sz="1300" dirty="0"/>
            <a:t>a. </a:t>
          </a:r>
          <a:r>
            <a:rPr lang="en-US" sz="1600" dirty="0"/>
            <a:t>Examining what presently exists </a:t>
          </a:r>
        </a:p>
      </dgm:t>
    </dgm:pt>
    <dgm:pt modelId="{40163992-DEDF-499B-A4E2-46D41BE9D2B5}" type="parTrans" cxnId="{CC1EFA50-88C8-488C-9196-DDFBFFC4B274}">
      <dgm:prSet/>
      <dgm:spPr/>
      <dgm:t>
        <a:bodyPr/>
        <a:lstStyle/>
        <a:p>
          <a:endParaRPr lang="en-US"/>
        </a:p>
      </dgm:t>
    </dgm:pt>
    <dgm:pt modelId="{29A6A793-D0BE-4450-8CB8-C247671181E6}" type="sibTrans" cxnId="{CC1EFA50-88C8-488C-9196-DDFBFFC4B274}">
      <dgm:prSet/>
      <dgm:spPr/>
      <dgm:t>
        <a:bodyPr/>
        <a:lstStyle/>
        <a:p>
          <a:endParaRPr lang="en-US"/>
        </a:p>
      </dgm:t>
    </dgm:pt>
    <dgm:pt modelId="{3B569825-D1D6-40CE-954F-D6ABE583D9CA}">
      <dgm:prSet custT="1"/>
      <dgm:spPr/>
      <dgm:t>
        <a:bodyPr/>
        <a:lstStyle/>
        <a:p>
          <a:r>
            <a:rPr lang="en-US" sz="1200" dirty="0"/>
            <a:t>b. </a:t>
          </a:r>
          <a:r>
            <a:rPr lang="en-US" sz="1600" dirty="0"/>
            <a:t>Understanding what has recently occurred</a:t>
          </a:r>
        </a:p>
      </dgm:t>
    </dgm:pt>
    <dgm:pt modelId="{92FE2F24-AD36-4E85-830E-193EC7341840}" type="parTrans" cxnId="{C53A9114-63D8-4F0D-A68F-3F41F3640E03}">
      <dgm:prSet/>
      <dgm:spPr/>
      <dgm:t>
        <a:bodyPr/>
        <a:lstStyle/>
        <a:p>
          <a:endParaRPr lang="en-US"/>
        </a:p>
      </dgm:t>
    </dgm:pt>
    <dgm:pt modelId="{FE10BEB0-BDF2-4E78-9FFC-F6F1F4FFDE46}" type="sibTrans" cxnId="{C53A9114-63D8-4F0D-A68F-3F41F3640E03}">
      <dgm:prSet/>
      <dgm:spPr/>
      <dgm:t>
        <a:bodyPr/>
        <a:lstStyle/>
        <a:p>
          <a:endParaRPr lang="en-US"/>
        </a:p>
      </dgm:t>
    </dgm:pt>
    <dgm:pt modelId="{1F94644D-9A3B-4D2D-99F6-9B543C77CBB2}">
      <dgm:prSet custT="1"/>
      <dgm:spPr/>
      <dgm:t>
        <a:bodyPr/>
        <a:lstStyle/>
        <a:p>
          <a:r>
            <a:rPr lang="en-US" sz="1200" dirty="0"/>
            <a:t>c. </a:t>
          </a:r>
          <a:r>
            <a:rPr lang="en-US" sz="1600" dirty="0"/>
            <a:t>Sources of Information</a:t>
          </a:r>
        </a:p>
      </dgm:t>
    </dgm:pt>
    <dgm:pt modelId="{D8A1A844-AB6B-45EF-B37C-2D9049FA97CA}" type="parTrans" cxnId="{6E1A679D-0BD2-46A5-A6AF-0E91EC2540DB}">
      <dgm:prSet/>
      <dgm:spPr/>
      <dgm:t>
        <a:bodyPr/>
        <a:lstStyle/>
        <a:p>
          <a:endParaRPr lang="en-US"/>
        </a:p>
      </dgm:t>
    </dgm:pt>
    <dgm:pt modelId="{F72EEF78-7B62-4824-81A7-481B705E42CC}" type="sibTrans" cxnId="{6E1A679D-0BD2-46A5-A6AF-0E91EC2540DB}">
      <dgm:prSet/>
      <dgm:spPr/>
      <dgm:t>
        <a:bodyPr/>
        <a:lstStyle/>
        <a:p>
          <a:endParaRPr lang="en-US"/>
        </a:p>
      </dgm:t>
    </dgm:pt>
    <dgm:pt modelId="{0458404F-2B22-4332-8E00-91F7C7A68B7E}">
      <dgm:prSet custT="1"/>
      <dgm:spPr/>
      <dgm:t>
        <a:bodyPr/>
        <a:lstStyle/>
        <a:p>
          <a:r>
            <a:rPr lang="en-US" sz="1200" dirty="0"/>
            <a:t>d. </a:t>
          </a:r>
          <a:r>
            <a:rPr lang="en-US" sz="1600" dirty="0"/>
            <a:t>Requests for Information</a:t>
          </a:r>
        </a:p>
      </dgm:t>
    </dgm:pt>
    <dgm:pt modelId="{49862850-B635-4DF6-B187-A43DAAE79A6E}" type="parTrans" cxnId="{DFFAE6C0-B770-4A60-828A-54C3F9FFEECA}">
      <dgm:prSet/>
      <dgm:spPr/>
      <dgm:t>
        <a:bodyPr/>
        <a:lstStyle/>
        <a:p>
          <a:endParaRPr lang="en-US"/>
        </a:p>
      </dgm:t>
    </dgm:pt>
    <dgm:pt modelId="{06A52062-6CDB-4814-8D20-15CABC660916}" type="sibTrans" cxnId="{DFFAE6C0-B770-4A60-828A-54C3F9FFEECA}">
      <dgm:prSet/>
      <dgm:spPr/>
      <dgm:t>
        <a:bodyPr/>
        <a:lstStyle/>
        <a:p>
          <a:endParaRPr lang="en-US"/>
        </a:p>
      </dgm:t>
    </dgm:pt>
    <dgm:pt modelId="{93F96F1A-B319-4C4C-9922-7DA671538256}">
      <dgm:prSet custT="1"/>
      <dgm:spPr/>
      <dgm:t>
        <a:bodyPr/>
        <a:lstStyle/>
        <a:p>
          <a:r>
            <a:rPr lang="en-US" sz="1200" dirty="0"/>
            <a:t>e. </a:t>
          </a:r>
          <a:r>
            <a:rPr lang="en-US" sz="1600" dirty="0"/>
            <a:t>Assemblage of Information</a:t>
          </a:r>
        </a:p>
      </dgm:t>
    </dgm:pt>
    <dgm:pt modelId="{FF6A4F0D-3D45-4D82-A5CA-FA9262C77F95}" type="parTrans" cxnId="{8DEBB97B-B72A-43A7-86CA-F3F92A4DD577}">
      <dgm:prSet/>
      <dgm:spPr/>
      <dgm:t>
        <a:bodyPr/>
        <a:lstStyle/>
        <a:p>
          <a:endParaRPr lang="en-US"/>
        </a:p>
      </dgm:t>
    </dgm:pt>
    <dgm:pt modelId="{F14E89A5-4D18-46D7-9455-0161134BBFDD}" type="sibTrans" cxnId="{8DEBB97B-B72A-43A7-86CA-F3F92A4DD577}">
      <dgm:prSet/>
      <dgm:spPr/>
      <dgm:t>
        <a:bodyPr/>
        <a:lstStyle/>
        <a:p>
          <a:endParaRPr lang="en-US"/>
        </a:p>
      </dgm:t>
    </dgm:pt>
    <dgm:pt modelId="{49ABDCEB-C6FB-4B46-BF59-6B46019B00A3}">
      <dgm:prSet custT="1"/>
      <dgm:spPr/>
      <dgm:t>
        <a:bodyPr/>
        <a:lstStyle/>
        <a:p>
          <a:r>
            <a:rPr lang="en-US" sz="1200" dirty="0"/>
            <a:t>f. </a:t>
          </a:r>
          <a:r>
            <a:rPr lang="en-US" sz="1500" dirty="0"/>
            <a:t>Input from GCFD, Village Departments and Executive Staff</a:t>
          </a:r>
        </a:p>
      </dgm:t>
    </dgm:pt>
    <dgm:pt modelId="{389ABB31-BF3B-4C38-8DDA-476DFF4A180C}" type="parTrans" cxnId="{77209E08-0D76-4364-9CC7-16392DCDA238}">
      <dgm:prSet/>
      <dgm:spPr/>
      <dgm:t>
        <a:bodyPr/>
        <a:lstStyle/>
        <a:p>
          <a:endParaRPr lang="en-US"/>
        </a:p>
      </dgm:t>
    </dgm:pt>
    <dgm:pt modelId="{0AA51CCE-78A6-4619-97FF-AC699E2FC82E}" type="sibTrans" cxnId="{77209E08-0D76-4364-9CC7-16392DCDA238}">
      <dgm:prSet/>
      <dgm:spPr/>
      <dgm:t>
        <a:bodyPr/>
        <a:lstStyle/>
        <a:p>
          <a:endParaRPr lang="en-US"/>
        </a:p>
      </dgm:t>
    </dgm:pt>
    <dgm:pt modelId="{DF61E6C7-18AF-4A0D-A2F3-FCEA37277178}">
      <dgm:prSet custT="1"/>
      <dgm:spPr/>
      <dgm:t>
        <a:bodyPr/>
        <a:lstStyle/>
        <a:p>
          <a:r>
            <a:rPr lang="en-US" sz="1200" dirty="0"/>
            <a:t>g. Distribute / Make Available Information to all the Committee members</a:t>
          </a:r>
        </a:p>
      </dgm:t>
    </dgm:pt>
    <dgm:pt modelId="{1E1982A6-0E94-4FCD-BC47-6B57A45F9EF6}" type="parTrans" cxnId="{1BDE5F34-83CC-412B-A3CC-7F9C9912C0C6}">
      <dgm:prSet/>
      <dgm:spPr/>
      <dgm:t>
        <a:bodyPr/>
        <a:lstStyle/>
        <a:p>
          <a:endParaRPr lang="en-US"/>
        </a:p>
      </dgm:t>
    </dgm:pt>
    <dgm:pt modelId="{76CE8E81-8F4A-4FB1-9A67-854CCB302789}" type="sibTrans" cxnId="{1BDE5F34-83CC-412B-A3CC-7F9C9912C0C6}">
      <dgm:prSet/>
      <dgm:spPr/>
      <dgm:t>
        <a:bodyPr/>
        <a:lstStyle/>
        <a:p>
          <a:endParaRPr lang="en-US"/>
        </a:p>
      </dgm:t>
    </dgm:pt>
    <dgm:pt modelId="{CA2B0049-4F86-4258-A9D1-EA5D251A5D7C}">
      <dgm:prSet custT="1"/>
      <dgm:spPr/>
      <dgm:t>
        <a:bodyPr/>
        <a:lstStyle/>
        <a:p>
          <a:r>
            <a:rPr lang="en-US" sz="1200" dirty="0"/>
            <a:t>h. </a:t>
          </a:r>
          <a:r>
            <a:rPr lang="en-US" sz="1600" dirty="0"/>
            <a:t>Analysis of Information</a:t>
          </a:r>
        </a:p>
      </dgm:t>
    </dgm:pt>
    <dgm:pt modelId="{1F389D29-8A15-4DB9-9C1F-CDBD979E53CD}" type="parTrans" cxnId="{31A1FD4D-ECD0-4E98-984B-0EE4E19BD89D}">
      <dgm:prSet/>
      <dgm:spPr/>
      <dgm:t>
        <a:bodyPr/>
        <a:lstStyle/>
        <a:p>
          <a:endParaRPr lang="en-US"/>
        </a:p>
      </dgm:t>
    </dgm:pt>
    <dgm:pt modelId="{63977E3F-7869-4CED-9FA6-02C19B3AEF22}" type="sibTrans" cxnId="{31A1FD4D-ECD0-4E98-984B-0EE4E19BD89D}">
      <dgm:prSet/>
      <dgm:spPr/>
      <dgm:t>
        <a:bodyPr/>
        <a:lstStyle/>
        <a:p>
          <a:endParaRPr lang="en-US"/>
        </a:p>
      </dgm:t>
    </dgm:pt>
    <dgm:pt modelId="{05379132-2075-4C3D-8A16-7A62C5806AD9}">
      <dgm:prSet custT="1"/>
      <dgm:spPr/>
      <dgm:t>
        <a:bodyPr/>
        <a:lstStyle/>
        <a:p>
          <a:r>
            <a:rPr lang="en-US" sz="1200" dirty="0"/>
            <a:t>i. </a:t>
          </a:r>
          <a:r>
            <a:rPr lang="en-US" sz="1600" dirty="0"/>
            <a:t>Active listening to the GCFD and Executive Staff</a:t>
          </a:r>
        </a:p>
      </dgm:t>
    </dgm:pt>
    <dgm:pt modelId="{BF6F0E6E-F0D6-4FC1-80B9-33B0476A9AA4}" type="parTrans" cxnId="{87BBEF41-6843-4D3E-9105-002A0BD4C0AA}">
      <dgm:prSet/>
      <dgm:spPr/>
      <dgm:t>
        <a:bodyPr/>
        <a:lstStyle/>
        <a:p>
          <a:endParaRPr lang="en-US"/>
        </a:p>
      </dgm:t>
    </dgm:pt>
    <dgm:pt modelId="{A2D475CD-2FF2-48AA-BFE5-FE750B092C62}" type="sibTrans" cxnId="{87BBEF41-6843-4D3E-9105-002A0BD4C0AA}">
      <dgm:prSet/>
      <dgm:spPr/>
      <dgm:t>
        <a:bodyPr/>
        <a:lstStyle/>
        <a:p>
          <a:endParaRPr lang="en-US"/>
        </a:p>
      </dgm:t>
    </dgm:pt>
    <dgm:pt modelId="{AE570BDA-09E7-4A50-8F4F-7AEA88F1E5DA}">
      <dgm:prSet custT="1"/>
      <dgm:spPr/>
      <dgm:t>
        <a:bodyPr/>
        <a:lstStyle/>
        <a:p>
          <a:r>
            <a:rPr lang="en-US" sz="1200" dirty="0"/>
            <a:t>j. </a:t>
          </a:r>
          <a:r>
            <a:rPr lang="en-US" sz="1600" dirty="0"/>
            <a:t>Distillation and Verification of Information</a:t>
          </a:r>
        </a:p>
      </dgm:t>
    </dgm:pt>
    <dgm:pt modelId="{D53AD6B5-D789-4518-9869-C5AD54ED8BF5}" type="parTrans" cxnId="{8F4EA0B2-5CAA-43D9-B48B-E804C5DC6489}">
      <dgm:prSet/>
      <dgm:spPr/>
      <dgm:t>
        <a:bodyPr/>
        <a:lstStyle/>
        <a:p>
          <a:endParaRPr lang="en-US"/>
        </a:p>
      </dgm:t>
    </dgm:pt>
    <dgm:pt modelId="{3E960468-DE7E-4A68-A980-8E5E7465868F}" type="sibTrans" cxnId="{8F4EA0B2-5CAA-43D9-B48B-E804C5DC6489}">
      <dgm:prSet/>
      <dgm:spPr/>
      <dgm:t>
        <a:bodyPr/>
        <a:lstStyle/>
        <a:p>
          <a:endParaRPr lang="en-US"/>
        </a:p>
      </dgm:t>
    </dgm:pt>
    <dgm:pt modelId="{9809221C-D5E2-4A31-B0A2-226FB3DCA1A7}">
      <dgm:prSet custT="1"/>
      <dgm:spPr/>
      <dgm:t>
        <a:bodyPr/>
        <a:lstStyle/>
        <a:p>
          <a:r>
            <a:rPr lang="en-US" sz="1200" dirty="0"/>
            <a:t>k. </a:t>
          </a:r>
          <a:r>
            <a:rPr lang="en-US" sz="1600" dirty="0"/>
            <a:t>Creating Actionable and Defined Objectives</a:t>
          </a:r>
        </a:p>
      </dgm:t>
    </dgm:pt>
    <dgm:pt modelId="{1CC8F97C-D372-44BD-A3D7-17769EBB6524}" type="parTrans" cxnId="{7C3165BC-0819-4DFD-934C-B21AAA808C2B}">
      <dgm:prSet/>
      <dgm:spPr/>
      <dgm:t>
        <a:bodyPr/>
        <a:lstStyle/>
        <a:p>
          <a:endParaRPr lang="en-US"/>
        </a:p>
      </dgm:t>
    </dgm:pt>
    <dgm:pt modelId="{0E4974C7-F2B3-4AEE-A766-CB6C26B8C886}" type="sibTrans" cxnId="{7C3165BC-0819-4DFD-934C-B21AAA808C2B}">
      <dgm:prSet/>
      <dgm:spPr/>
      <dgm:t>
        <a:bodyPr/>
        <a:lstStyle/>
        <a:p>
          <a:endParaRPr lang="en-US"/>
        </a:p>
      </dgm:t>
    </dgm:pt>
    <dgm:pt modelId="{8D3F4F5A-B9CB-46FF-8CA1-0475B7FCD524}">
      <dgm:prSet custT="1"/>
      <dgm:spPr/>
      <dgm:t>
        <a:bodyPr/>
        <a:lstStyle/>
        <a:p>
          <a:r>
            <a:rPr lang="en-US" sz="1200" dirty="0"/>
            <a:t>l. </a:t>
          </a:r>
          <a:r>
            <a:rPr lang="en-US" sz="1400" dirty="0"/>
            <a:t>Setting forth INITIAL Proposed Suggestions and Considerations</a:t>
          </a:r>
        </a:p>
      </dgm:t>
    </dgm:pt>
    <dgm:pt modelId="{0E21C7AB-A303-4D12-9674-E31CD6F6103A}" type="parTrans" cxnId="{5BA711AC-CD63-4799-BA20-E22D4A70DF63}">
      <dgm:prSet/>
      <dgm:spPr/>
      <dgm:t>
        <a:bodyPr/>
        <a:lstStyle/>
        <a:p>
          <a:endParaRPr lang="en-US"/>
        </a:p>
      </dgm:t>
    </dgm:pt>
    <dgm:pt modelId="{898A7A7B-3A21-4296-B3B4-EE8EAEE452D9}" type="sibTrans" cxnId="{5BA711AC-CD63-4799-BA20-E22D4A70DF63}">
      <dgm:prSet/>
      <dgm:spPr/>
      <dgm:t>
        <a:bodyPr/>
        <a:lstStyle/>
        <a:p>
          <a:endParaRPr lang="en-US"/>
        </a:p>
      </dgm:t>
    </dgm:pt>
    <dgm:pt modelId="{F8C05EAF-CEB1-4957-AFA3-B7736AC1A183}" type="pres">
      <dgm:prSet presAssocID="{257C2FD7-0FB5-465D-BB5C-2F313F83551B}" presName="linear" presStyleCnt="0">
        <dgm:presLayoutVars>
          <dgm:animLvl val="lvl"/>
          <dgm:resizeHandles val="exact"/>
        </dgm:presLayoutVars>
      </dgm:prSet>
      <dgm:spPr/>
    </dgm:pt>
    <dgm:pt modelId="{BA2F8CDE-C286-4195-A374-98B2AA16B12C}" type="pres">
      <dgm:prSet presAssocID="{7BA00F14-9C7A-4140-9082-522A9A5F68AF}" presName="parentText" presStyleLbl="node1" presStyleIdx="0" presStyleCnt="12">
        <dgm:presLayoutVars>
          <dgm:chMax val="0"/>
          <dgm:bulletEnabled val="1"/>
        </dgm:presLayoutVars>
      </dgm:prSet>
      <dgm:spPr/>
    </dgm:pt>
    <dgm:pt modelId="{44FC29D9-E561-48DB-9351-D36226513832}" type="pres">
      <dgm:prSet presAssocID="{29A6A793-D0BE-4450-8CB8-C247671181E6}" presName="spacer" presStyleCnt="0"/>
      <dgm:spPr/>
    </dgm:pt>
    <dgm:pt modelId="{1D23049A-0B5A-411B-9126-4EA705EB2CAE}" type="pres">
      <dgm:prSet presAssocID="{3B569825-D1D6-40CE-954F-D6ABE583D9CA}" presName="parentText" presStyleLbl="node1" presStyleIdx="1" presStyleCnt="12">
        <dgm:presLayoutVars>
          <dgm:chMax val="0"/>
          <dgm:bulletEnabled val="1"/>
        </dgm:presLayoutVars>
      </dgm:prSet>
      <dgm:spPr/>
    </dgm:pt>
    <dgm:pt modelId="{04CB909B-8776-4BC9-B0B3-4B0F89F982F9}" type="pres">
      <dgm:prSet presAssocID="{FE10BEB0-BDF2-4E78-9FFC-F6F1F4FFDE46}" presName="spacer" presStyleCnt="0"/>
      <dgm:spPr/>
    </dgm:pt>
    <dgm:pt modelId="{2108D5BD-8F43-40D9-A4E9-29BF307CBE65}" type="pres">
      <dgm:prSet presAssocID="{1F94644D-9A3B-4D2D-99F6-9B543C77CBB2}" presName="parentText" presStyleLbl="node1" presStyleIdx="2" presStyleCnt="12">
        <dgm:presLayoutVars>
          <dgm:chMax val="0"/>
          <dgm:bulletEnabled val="1"/>
        </dgm:presLayoutVars>
      </dgm:prSet>
      <dgm:spPr/>
    </dgm:pt>
    <dgm:pt modelId="{14B9ED59-8E8C-4422-B96E-B4747CD95F7A}" type="pres">
      <dgm:prSet presAssocID="{F72EEF78-7B62-4824-81A7-481B705E42CC}" presName="spacer" presStyleCnt="0"/>
      <dgm:spPr/>
    </dgm:pt>
    <dgm:pt modelId="{AA5DDA23-5DDA-430F-AC06-0342C631194E}" type="pres">
      <dgm:prSet presAssocID="{0458404F-2B22-4332-8E00-91F7C7A68B7E}" presName="parentText" presStyleLbl="node1" presStyleIdx="3" presStyleCnt="12">
        <dgm:presLayoutVars>
          <dgm:chMax val="0"/>
          <dgm:bulletEnabled val="1"/>
        </dgm:presLayoutVars>
      </dgm:prSet>
      <dgm:spPr/>
    </dgm:pt>
    <dgm:pt modelId="{3DCE1A0C-13DE-41E0-A498-5EEB97767F9A}" type="pres">
      <dgm:prSet presAssocID="{06A52062-6CDB-4814-8D20-15CABC660916}" presName="spacer" presStyleCnt="0"/>
      <dgm:spPr/>
    </dgm:pt>
    <dgm:pt modelId="{6EB199B4-0539-4339-B11F-5E1D3D71EADE}" type="pres">
      <dgm:prSet presAssocID="{93F96F1A-B319-4C4C-9922-7DA671538256}" presName="parentText" presStyleLbl="node1" presStyleIdx="4" presStyleCnt="12">
        <dgm:presLayoutVars>
          <dgm:chMax val="0"/>
          <dgm:bulletEnabled val="1"/>
        </dgm:presLayoutVars>
      </dgm:prSet>
      <dgm:spPr/>
    </dgm:pt>
    <dgm:pt modelId="{DC41E54B-13D2-4C2D-853A-9DDC4F726642}" type="pres">
      <dgm:prSet presAssocID="{F14E89A5-4D18-46D7-9455-0161134BBFDD}" presName="spacer" presStyleCnt="0"/>
      <dgm:spPr/>
    </dgm:pt>
    <dgm:pt modelId="{56B54A93-2FDF-4E36-9872-2B8FD0EEDF0D}" type="pres">
      <dgm:prSet presAssocID="{49ABDCEB-C6FB-4B46-BF59-6B46019B00A3}" presName="parentText" presStyleLbl="node1" presStyleIdx="5" presStyleCnt="12">
        <dgm:presLayoutVars>
          <dgm:chMax val="0"/>
          <dgm:bulletEnabled val="1"/>
        </dgm:presLayoutVars>
      </dgm:prSet>
      <dgm:spPr/>
    </dgm:pt>
    <dgm:pt modelId="{4609FBC8-FDF1-4ACD-B1E7-2692E7D4CE12}" type="pres">
      <dgm:prSet presAssocID="{0AA51CCE-78A6-4619-97FF-AC699E2FC82E}" presName="spacer" presStyleCnt="0"/>
      <dgm:spPr/>
    </dgm:pt>
    <dgm:pt modelId="{62A889C4-02B7-455E-8C27-4F2C7D77E13E}" type="pres">
      <dgm:prSet presAssocID="{DF61E6C7-18AF-4A0D-A2F3-FCEA37277178}" presName="parentText" presStyleLbl="node1" presStyleIdx="6" presStyleCnt="12" custScaleY="108942">
        <dgm:presLayoutVars>
          <dgm:chMax val="0"/>
          <dgm:bulletEnabled val="1"/>
        </dgm:presLayoutVars>
      </dgm:prSet>
      <dgm:spPr/>
    </dgm:pt>
    <dgm:pt modelId="{A0D8A89D-73DA-479C-B0AA-486474854234}" type="pres">
      <dgm:prSet presAssocID="{76CE8E81-8F4A-4FB1-9A67-854CCB302789}" presName="spacer" presStyleCnt="0"/>
      <dgm:spPr/>
    </dgm:pt>
    <dgm:pt modelId="{A0FA6F5E-221E-4556-9735-FB4DFF5C13E2}" type="pres">
      <dgm:prSet presAssocID="{CA2B0049-4F86-4258-A9D1-EA5D251A5D7C}" presName="parentText" presStyleLbl="node1" presStyleIdx="7" presStyleCnt="12">
        <dgm:presLayoutVars>
          <dgm:chMax val="0"/>
          <dgm:bulletEnabled val="1"/>
        </dgm:presLayoutVars>
      </dgm:prSet>
      <dgm:spPr/>
    </dgm:pt>
    <dgm:pt modelId="{187D0DE7-354A-43E9-BE88-A19F20A5EF09}" type="pres">
      <dgm:prSet presAssocID="{63977E3F-7869-4CED-9FA6-02C19B3AEF22}" presName="spacer" presStyleCnt="0"/>
      <dgm:spPr/>
    </dgm:pt>
    <dgm:pt modelId="{F50D9315-A3D7-4041-B386-7F43F5CBD2FB}" type="pres">
      <dgm:prSet presAssocID="{05379132-2075-4C3D-8A16-7A62C5806AD9}" presName="parentText" presStyleLbl="node1" presStyleIdx="8" presStyleCnt="12">
        <dgm:presLayoutVars>
          <dgm:chMax val="0"/>
          <dgm:bulletEnabled val="1"/>
        </dgm:presLayoutVars>
      </dgm:prSet>
      <dgm:spPr/>
    </dgm:pt>
    <dgm:pt modelId="{6460EC37-2CD7-4462-9F2C-9580963CC4A7}" type="pres">
      <dgm:prSet presAssocID="{A2D475CD-2FF2-48AA-BFE5-FE750B092C62}" presName="spacer" presStyleCnt="0"/>
      <dgm:spPr/>
    </dgm:pt>
    <dgm:pt modelId="{BFA79FB8-AFC1-4A35-AD9D-7115C931C8FD}" type="pres">
      <dgm:prSet presAssocID="{AE570BDA-09E7-4A50-8F4F-7AEA88F1E5DA}" presName="parentText" presStyleLbl="node1" presStyleIdx="9" presStyleCnt="12">
        <dgm:presLayoutVars>
          <dgm:chMax val="0"/>
          <dgm:bulletEnabled val="1"/>
        </dgm:presLayoutVars>
      </dgm:prSet>
      <dgm:spPr/>
    </dgm:pt>
    <dgm:pt modelId="{95CEC586-448E-4994-90B5-7888EF1CA282}" type="pres">
      <dgm:prSet presAssocID="{3E960468-DE7E-4A68-A980-8E5E7465868F}" presName="spacer" presStyleCnt="0"/>
      <dgm:spPr/>
    </dgm:pt>
    <dgm:pt modelId="{DE7EBCEF-316C-4ED4-B8A4-E65D3CF527AA}" type="pres">
      <dgm:prSet presAssocID="{9809221C-D5E2-4A31-B0A2-226FB3DCA1A7}" presName="parentText" presStyleLbl="node1" presStyleIdx="10" presStyleCnt="12">
        <dgm:presLayoutVars>
          <dgm:chMax val="0"/>
          <dgm:bulletEnabled val="1"/>
        </dgm:presLayoutVars>
      </dgm:prSet>
      <dgm:spPr/>
    </dgm:pt>
    <dgm:pt modelId="{639A643B-12BA-4305-9049-E39D2C2BC02E}" type="pres">
      <dgm:prSet presAssocID="{0E4974C7-F2B3-4AEE-A766-CB6C26B8C886}" presName="spacer" presStyleCnt="0"/>
      <dgm:spPr/>
    </dgm:pt>
    <dgm:pt modelId="{0457138F-DFE8-45D3-BB54-030AF6444BE7}" type="pres">
      <dgm:prSet presAssocID="{8D3F4F5A-B9CB-46FF-8CA1-0475B7FCD524}" presName="parentText" presStyleLbl="node1" presStyleIdx="11" presStyleCnt="12">
        <dgm:presLayoutVars>
          <dgm:chMax val="0"/>
          <dgm:bulletEnabled val="1"/>
        </dgm:presLayoutVars>
      </dgm:prSet>
      <dgm:spPr/>
    </dgm:pt>
  </dgm:ptLst>
  <dgm:cxnLst>
    <dgm:cxn modelId="{1C22E905-690B-4853-AAA4-B116B1756651}" type="presOf" srcId="{257C2FD7-0FB5-465D-BB5C-2F313F83551B}" destId="{F8C05EAF-CEB1-4957-AFA3-B7736AC1A183}" srcOrd="0" destOrd="0" presId="urn:microsoft.com/office/officeart/2005/8/layout/vList2"/>
    <dgm:cxn modelId="{77209E08-0D76-4364-9CC7-16392DCDA238}" srcId="{257C2FD7-0FB5-465D-BB5C-2F313F83551B}" destId="{49ABDCEB-C6FB-4B46-BF59-6B46019B00A3}" srcOrd="5" destOrd="0" parTransId="{389ABB31-BF3B-4C38-8DDA-476DFF4A180C}" sibTransId="{0AA51CCE-78A6-4619-97FF-AC699E2FC82E}"/>
    <dgm:cxn modelId="{C53A9114-63D8-4F0D-A68F-3F41F3640E03}" srcId="{257C2FD7-0FB5-465D-BB5C-2F313F83551B}" destId="{3B569825-D1D6-40CE-954F-D6ABE583D9CA}" srcOrd="1" destOrd="0" parTransId="{92FE2F24-AD36-4E85-830E-193EC7341840}" sibTransId="{FE10BEB0-BDF2-4E78-9FFC-F6F1F4FFDE46}"/>
    <dgm:cxn modelId="{19822A16-2136-4A1E-8520-35C54F29CFEF}" type="presOf" srcId="{AE570BDA-09E7-4A50-8F4F-7AEA88F1E5DA}" destId="{BFA79FB8-AFC1-4A35-AD9D-7115C931C8FD}" srcOrd="0" destOrd="0" presId="urn:microsoft.com/office/officeart/2005/8/layout/vList2"/>
    <dgm:cxn modelId="{21DF3E16-4006-423D-80B6-A820709C17E3}" type="presOf" srcId="{0458404F-2B22-4332-8E00-91F7C7A68B7E}" destId="{AA5DDA23-5DDA-430F-AC06-0342C631194E}" srcOrd="0" destOrd="0" presId="urn:microsoft.com/office/officeart/2005/8/layout/vList2"/>
    <dgm:cxn modelId="{E1D39E1B-8A54-4EB4-AF01-3801979A249F}" type="presOf" srcId="{3B569825-D1D6-40CE-954F-D6ABE583D9CA}" destId="{1D23049A-0B5A-411B-9126-4EA705EB2CAE}" srcOrd="0" destOrd="0" presId="urn:microsoft.com/office/officeart/2005/8/layout/vList2"/>
    <dgm:cxn modelId="{1BDE5F34-83CC-412B-A3CC-7F9C9912C0C6}" srcId="{257C2FD7-0FB5-465D-BB5C-2F313F83551B}" destId="{DF61E6C7-18AF-4A0D-A2F3-FCEA37277178}" srcOrd="6" destOrd="0" parTransId="{1E1982A6-0E94-4FCD-BC47-6B57A45F9EF6}" sibTransId="{76CE8E81-8F4A-4FB1-9A67-854CCB302789}"/>
    <dgm:cxn modelId="{004B7F3A-0DEE-4306-9FBF-0D8CBA3DC1BE}" type="presOf" srcId="{7BA00F14-9C7A-4140-9082-522A9A5F68AF}" destId="{BA2F8CDE-C286-4195-A374-98B2AA16B12C}" srcOrd="0" destOrd="0" presId="urn:microsoft.com/office/officeart/2005/8/layout/vList2"/>
    <dgm:cxn modelId="{87BBEF41-6843-4D3E-9105-002A0BD4C0AA}" srcId="{257C2FD7-0FB5-465D-BB5C-2F313F83551B}" destId="{05379132-2075-4C3D-8A16-7A62C5806AD9}" srcOrd="8" destOrd="0" parTransId="{BF6F0E6E-F0D6-4FC1-80B9-33B0476A9AA4}" sibTransId="{A2D475CD-2FF2-48AA-BFE5-FE750B092C62}"/>
    <dgm:cxn modelId="{742C1748-6F25-4472-9CD5-C6B09DDF2C0A}" type="presOf" srcId="{93F96F1A-B319-4C4C-9922-7DA671538256}" destId="{6EB199B4-0539-4339-B11F-5E1D3D71EADE}" srcOrd="0" destOrd="0" presId="urn:microsoft.com/office/officeart/2005/8/layout/vList2"/>
    <dgm:cxn modelId="{31A1FD4D-ECD0-4E98-984B-0EE4E19BD89D}" srcId="{257C2FD7-0FB5-465D-BB5C-2F313F83551B}" destId="{CA2B0049-4F86-4258-A9D1-EA5D251A5D7C}" srcOrd="7" destOrd="0" parTransId="{1F389D29-8A15-4DB9-9C1F-CDBD979E53CD}" sibTransId="{63977E3F-7869-4CED-9FA6-02C19B3AEF22}"/>
    <dgm:cxn modelId="{CC1EFA50-88C8-488C-9196-DDFBFFC4B274}" srcId="{257C2FD7-0FB5-465D-BB5C-2F313F83551B}" destId="{7BA00F14-9C7A-4140-9082-522A9A5F68AF}" srcOrd="0" destOrd="0" parTransId="{40163992-DEDF-499B-A4E2-46D41BE9D2B5}" sibTransId="{29A6A793-D0BE-4450-8CB8-C247671181E6}"/>
    <dgm:cxn modelId="{8DEBB97B-B72A-43A7-86CA-F3F92A4DD577}" srcId="{257C2FD7-0FB5-465D-BB5C-2F313F83551B}" destId="{93F96F1A-B319-4C4C-9922-7DA671538256}" srcOrd="4" destOrd="0" parTransId="{FF6A4F0D-3D45-4D82-A5CA-FA9262C77F95}" sibTransId="{F14E89A5-4D18-46D7-9455-0161134BBFDD}"/>
    <dgm:cxn modelId="{A3032F8D-39A4-41DF-859F-F72AFB6D178B}" type="presOf" srcId="{CA2B0049-4F86-4258-A9D1-EA5D251A5D7C}" destId="{A0FA6F5E-221E-4556-9735-FB4DFF5C13E2}" srcOrd="0" destOrd="0" presId="urn:microsoft.com/office/officeart/2005/8/layout/vList2"/>
    <dgm:cxn modelId="{5EDB1E91-BAE6-41FF-AAAD-6B59A6B3ACC5}" type="presOf" srcId="{1F94644D-9A3B-4D2D-99F6-9B543C77CBB2}" destId="{2108D5BD-8F43-40D9-A4E9-29BF307CBE65}" srcOrd="0" destOrd="0" presId="urn:microsoft.com/office/officeart/2005/8/layout/vList2"/>
    <dgm:cxn modelId="{6E1A679D-0BD2-46A5-A6AF-0E91EC2540DB}" srcId="{257C2FD7-0FB5-465D-BB5C-2F313F83551B}" destId="{1F94644D-9A3B-4D2D-99F6-9B543C77CBB2}" srcOrd="2" destOrd="0" parTransId="{D8A1A844-AB6B-45EF-B37C-2D9049FA97CA}" sibTransId="{F72EEF78-7B62-4824-81A7-481B705E42CC}"/>
    <dgm:cxn modelId="{23E994A9-9F68-45EC-856C-5C5E42B0C099}" type="presOf" srcId="{9809221C-D5E2-4A31-B0A2-226FB3DCA1A7}" destId="{DE7EBCEF-316C-4ED4-B8A4-E65D3CF527AA}" srcOrd="0" destOrd="0" presId="urn:microsoft.com/office/officeart/2005/8/layout/vList2"/>
    <dgm:cxn modelId="{5BA711AC-CD63-4799-BA20-E22D4A70DF63}" srcId="{257C2FD7-0FB5-465D-BB5C-2F313F83551B}" destId="{8D3F4F5A-B9CB-46FF-8CA1-0475B7FCD524}" srcOrd="11" destOrd="0" parTransId="{0E21C7AB-A303-4D12-9674-E31CD6F6103A}" sibTransId="{898A7A7B-3A21-4296-B3B4-EE8EAEE452D9}"/>
    <dgm:cxn modelId="{8F4EA0B2-5CAA-43D9-B48B-E804C5DC6489}" srcId="{257C2FD7-0FB5-465D-BB5C-2F313F83551B}" destId="{AE570BDA-09E7-4A50-8F4F-7AEA88F1E5DA}" srcOrd="9" destOrd="0" parTransId="{D53AD6B5-D789-4518-9869-C5AD54ED8BF5}" sibTransId="{3E960468-DE7E-4A68-A980-8E5E7465868F}"/>
    <dgm:cxn modelId="{7C3165BC-0819-4DFD-934C-B21AAA808C2B}" srcId="{257C2FD7-0FB5-465D-BB5C-2F313F83551B}" destId="{9809221C-D5E2-4A31-B0A2-226FB3DCA1A7}" srcOrd="10" destOrd="0" parTransId="{1CC8F97C-D372-44BD-A3D7-17769EBB6524}" sibTransId="{0E4974C7-F2B3-4AEE-A766-CB6C26B8C886}"/>
    <dgm:cxn modelId="{DFFAE6C0-B770-4A60-828A-54C3F9FFEECA}" srcId="{257C2FD7-0FB5-465D-BB5C-2F313F83551B}" destId="{0458404F-2B22-4332-8E00-91F7C7A68B7E}" srcOrd="3" destOrd="0" parTransId="{49862850-B635-4DF6-B187-A43DAAE79A6E}" sibTransId="{06A52062-6CDB-4814-8D20-15CABC660916}"/>
    <dgm:cxn modelId="{04B902C1-7E0E-4CE4-AA65-564C5474D07C}" type="presOf" srcId="{8D3F4F5A-B9CB-46FF-8CA1-0475B7FCD524}" destId="{0457138F-DFE8-45D3-BB54-030AF6444BE7}" srcOrd="0" destOrd="0" presId="urn:microsoft.com/office/officeart/2005/8/layout/vList2"/>
    <dgm:cxn modelId="{5945EAC1-3FD8-4ED4-8C81-D5EF1C2AAC1E}" type="presOf" srcId="{DF61E6C7-18AF-4A0D-A2F3-FCEA37277178}" destId="{62A889C4-02B7-455E-8C27-4F2C7D77E13E}" srcOrd="0" destOrd="0" presId="urn:microsoft.com/office/officeart/2005/8/layout/vList2"/>
    <dgm:cxn modelId="{984D5FD9-CFC1-4D44-99EA-1F50EB0C71C2}" type="presOf" srcId="{05379132-2075-4C3D-8A16-7A62C5806AD9}" destId="{F50D9315-A3D7-4041-B386-7F43F5CBD2FB}" srcOrd="0" destOrd="0" presId="urn:microsoft.com/office/officeart/2005/8/layout/vList2"/>
    <dgm:cxn modelId="{266ACEE8-7FDD-4FA8-98ED-C8F8D4CCF8FF}" type="presOf" srcId="{49ABDCEB-C6FB-4B46-BF59-6B46019B00A3}" destId="{56B54A93-2FDF-4E36-9872-2B8FD0EEDF0D}" srcOrd="0" destOrd="0" presId="urn:microsoft.com/office/officeart/2005/8/layout/vList2"/>
    <dgm:cxn modelId="{0AB36743-FFEC-49B6-872C-EA16D97B9FC9}" type="presParOf" srcId="{F8C05EAF-CEB1-4957-AFA3-B7736AC1A183}" destId="{BA2F8CDE-C286-4195-A374-98B2AA16B12C}" srcOrd="0" destOrd="0" presId="urn:microsoft.com/office/officeart/2005/8/layout/vList2"/>
    <dgm:cxn modelId="{22F5AFC9-C80B-49E7-846E-A715062B1061}" type="presParOf" srcId="{F8C05EAF-CEB1-4957-AFA3-B7736AC1A183}" destId="{44FC29D9-E561-48DB-9351-D36226513832}" srcOrd="1" destOrd="0" presId="urn:microsoft.com/office/officeart/2005/8/layout/vList2"/>
    <dgm:cxn modelId="{5FE403F8-21E7-4771-A65E-02A09237E0A8}" type="presParOf" srcId="{F8C05EAF-CEB1-4957-AFA3-B7736AC1A183}" destId="{1D23049A-0B5A-411B-9126-4EA705EB2CAE}" srcOrd="2" destOrd="0" presId="urn:microsoft.com/office/officeart/2005/8/layout/vList2"/>
    <dgm:cxn modelId="{7BCC68CA-A976-4924-AB90-C3DE960F6C6A}" type="presParOf" srcId="{F8C05EAF-CEB1-4957-AFA3-B7736AC1A183}" destId="{04CB909B-8776-4BC9-B0B3-4B0F89F982F9}" srcOrd="3" destOrd="0" presId="urn:microsoft.com/office/officeart/2005/8/layout/vList2"/>
    <dgm:cxn modelId="{FF7635CC-BDA3-4C98-9F67-4B6E249840AF}" type="presParOf" srcId="{F8C05EAF-CEB1-4957-AFA3-B7736AC1A183}" destId="{2108D5BD-8F43-40D9-A4E9-29BF307CBE65}" srcOrd="4" destOrd="0" presId="urn:microsoft.com/office/officeart/2005/8/layout/vList2"/>
    <dgm:cxn modelId="{7CA2AF53-11DA-49C1-918B-E60CE1B26D8A}" type="presParOf" srcId="{F8C05EAF-CEB1-4957-AFA3-B7736AC1A183}" destId="{14B9ED59-8E8C-4422-B96E-B4747CD95F7A}" srcOrd="5" destOrd="0" presId="urn:microsoft.com/office/officeart/2005/8/layout/vList2"/>
    <dgm:cxn modelId="{79569163-7010-47B5-89D6-36EAC37B59A6}" type="presParOf" srcId="{F8C05EAF-CEB1-4957-AFA3-B7736AC1A183}" destId="{AA5DDA23-5DDA-430F-AC06-0342C631194E}" srcOrd="6" destOrd="0" presId="urn:microsoft.com/office/officeart/2005/8/layout/vList2"/>
    <dgm:cxn modelId="{BB2A9BB0-323D-44C1-BA45-A972E6C3D1CE}" type="presParOf" srcId="{F8C05EAF-CEB1-4957-AFA3-B7736AC1A183}" destId="{3DCE1A0C-13DE-41E0-A498-5EEB97767F9A}" srcOrd="7" destOrd="0" presId="urn:microsoft.com/office/officeart/2005/8/layout/vList2"/>
    <dgm:cxn modelId="{E48728EE-B68F-4663-9EC0-54BEDBFE0B60}" type="presParOf" srcId="{F8C05EAF-CEB1-4957-AFA3-B7736AC1A183}" destId="{6EB199B4-0539-4339-B11F-5E1D3D71EADE}" srcOrd="8" destOrd="0" presId="urn:microsoft.com/office/officeart/2005/8/layout/vList2"/>
    <dgm:cxn modelId="{D1FECEBC-DBE3-45B4-8856-604363F1434D}" type="presParOf" srcId="{F8C05EAF-CEB1-4957-AFA3-B7736AC1A183}" destId="{DC41E54B-13D2-4C2D-853A-9DDC4F726642}" srcOrd="9" destOrd="0" presId="urn:microsoft.com/office/officeart/2005/8/layout/vList2"/>
    <dgm:cxn modelId="{403F446B-339D-4CE2-AEF3-ABA5B15CE17B}" type="presParOf" srcId="{F8C05EAF-CEB1-4957-AFA3-B7736AC1A183}" destId="{56B54A93-2FDF-4E36-9872-2B8FD0EEDF0D}" srcOrd="10" destOrd="0" presId="urn:microsoft.com/office/officeart/2005/8/layout/vList2"/>
    <dgm:cxn modelId="{C249E883-A1A6-4D68-BC7E-62CC322B5A82}" type="presParOf" srcId="{F8C05EAF-CEB1-4957-AFA3-B7736AC1A183}" destId="{4609FBC8-FDF1-4ACD-B1E7-2692E7D4CE12}" srcOrd="11" destOrd="0" presId="urn:microsoft.com/office/officeart/2005/8/layout/vList2"/>
    <dgm:cxn modelId="{5F69E01F-A50C-411D-A14F-7EFB228A9DAB}" type="presParOf" srcId="{F8C05EAF-CEB1-4957-AFA3-B7736AC1A183}" destId="{62A889C4-02B7-455E-8C27-4F2C7D77E13E}" srcOrd="12" destOrd="0" presId="urn:microsoft.com/office/officeart/2005/8/layout/vList2"/>
    <dgm:cxn modelId="{E877D3D7-F988-48E7-A8DC-9F4FA73B1D8C}" type="presParOf" srcId="{F8C05EAF-CEB1-4957-AFA3-B7736AC1A183}" destId="{A0D8A89D-73DA-479C-B0AA-486474854234}" srcOrd="13" destOrd="0" presId="urn:microsoft.com/office/officeart/2005/8/layout/vList2"/>
    <dgm:cxn modelId="{C37EDC36-2384-4B49-B29C-71F1640DF59F}" type="presParOf" srcId="{F8C05EAF-CEB1-4957-AFA3-B7736AC1A183}" destId="{A0FA6F5E-221E-4556-9735-FB4DFF5C13E2}" srcOrd="14" destOrd="0" presId="urn:microsoft.com/office/officeart/2005/8/layout/vList2"/>
    <dgm:cxn modelId="{0DBD7C1F-7B4A-4346-AB83-8823FB2A7203}" type="presParOf" srcId="{F8C05EAF-CEB1-4957-AFA3-B7736AC1A183}" destId="{187D0DE7-354A-43E9-BE88-A19F20A5EF09}" srcOrd="15" destOrd="0" presId="urn:microsoft.com/office/officeart/2005/8/layout/vList2"/>
    <dgm:cxn modelId="{230A7084-DD96-43B4-B56F-0677D428CC43}" type="presParOf" srcId="{F8C05EAF-CEB1-4957-AFA3-B7736AC1A183}" destId="{F50D9315-A3D7-4041-B386-7F43F5CBD2FB}" srcOrd="16" destOrd="0" presId="urn:microsoft.com/office/officeart/2005/8/layout/vList2"/>
    <dgm:cxn modelId="{78ADE6F4-1065-4C24-9CC6-33552A944775}" type="presParOf" srcId="{F8C05EAF-CEB1-4957-AFA3-B7736AC1A183}" destId="{6460EC37-2CD7-4462-9F2C-9580963CC4A7}" srcOrd="17" destOrd="0" presId="urn:microsoft.com/office/officeart/2005/8/layout/vList2"/>
    <dgm:cxn modelId="{590B33DE-CCE0-4F7F-B0F4-66CDC72168AA}" type="presParOf" srcId="{F8C05EAF-CEB1-4957-AFA3-B7736AC1A183}" destId="{BFA79FB8-AFC1-4A35-AD9D-7115C931C8FD}" srcOrd="18" destOrd="0" presId="urn:microsoft.com/office/officeart/2005/8/layout/vList2"/>
    <dgm:cxn modelId="{2F5F3333-E50D-4C8D-9685-46A4EB9737FD}" type="presParOf" srcId="{F8C05EAF-CEB1-4957-AFA3-B7736AC1A183}" destId="{95CEC586-448E-4994-90B5-7888EF1CA282}" srcOrd="19" destOrd="0" presId="urn:microsoft.com/office/officeart/2005/8/layout/vList2"/>
    <dgm:cxn modelId="{2722521D-939D-4904-AD64-56A04FF05C15}" type="presParOf" srcId="{F8C05EAF-CEB1-4957-AFA3-B7736AC1A183}" destId="{DE7EBCEF-316C-4ED4-B8A4-E65D3CF527AA}" srcOrd="20" destOrd="0" presId="urn:microsoft.com/office/officeart/2005/8/layout/vList2"/>
    <dgm:cxn modelId="{1773D2BF-764B-4B1E-B22B-09DAA88FEE98}" type="presParOf" srcId="{F8C05EAF-CEB1-4957-AFA3-B7736AC1A183}" destId="{639A643B-12BA-4305-9049-E39D2C2BC02E}" srcOrd="21" destOrd="0" presId="urn:microsoft.com/office/officeart/2005/8/layout/vList2"/>
    <dgm:cxn modelId="{E278ADB6-5C91-4BB6-AF38-F89C16AF1126}" type="presParOf" srcId="{F8C05EAF-CEB1-4957-AFA3-B7736AC1A183}" destId="{0457138F-DFE8-45D3-BB54-030AF6444BE7}"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B6074-28CE-4C78-B189-80EF40458BC4}"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0555055-F824-40F8-8BBE-403DA0C210CE}">
      <dgm:prSet custT="1"/>
      <dgm:spPr/>
      <dgm:t>
        <a:bodyPr/>
        <a:lstStyle/>
        <a:p>
          <a:r>
            <a:rPr lang="en-US" sz="1600" dirty="0"/>
            <a:t>a. NFPA 1720 </a:t>
          </a:r>
        </a:p>
      </dgm:t>
    </dgm:pt>
    <dgm:pt modelId="{D05C7572-A26D-48B2-B976-7DBEA8AA79AB}" type="parTrans" cxnId="{2D030581-C9A1-4269-A551-FDCBAE5924A4}">
      <dgm:prSet/>
      <dgm:spPr/>
      <dgm:t>
        <a:bodyPr/>
        <a:lstStyle/>
        <a:p>
          <a:endParaRPr lang="en-US"/>
        </a:p>
      </dgm:t>
    </dgm:pt>
    <dgm:pt modelId="{63C3B2D8-E51D-4665-88B2-C9347B48CBDE}" type="sibTrans" cxnId="{2D030581-C9A1-4269-A551-FDCBAE5924A4}">
      <dgm:prSet/>
      <dgm:spPr/>
      <dgm:t>
        <a:bodyPr/>
        <a:lstStyle/>
        <a:p>
          <a:endParaRPr lang="en-US"/>
        </a:p>
      </dgm:t>
    </dgm:pt>
    <dgm:pt modelId="{A11116EC-B702-4798-9BB4-71A0CD15DD4D}">
      <dgm:prSet custT="1"/>
      <dgm:spPr/>
      <dgm:t>
        <a:bodyPr/>
        <a:lstStyle/>
        <a:p>
          <a:r>
            <a:rPr lang="en-US" sz="1600" dirty="0"/>
            <a:t>b. Final Report - ICMA - 2012 </a:t>
          </a:r>
        </a:p>
      </dgm:t>
    </dgm:pt>
    <dgm:pt modelId="{178EFAAB-6F9F-4DBE-A298-2DBAACD32D1F}" type="parTrans" cxnId="{D17C59C6-509C-493A-9580-15294B2D221F}">
      <dgm:prSet/>
      <dgm:spPr/>
      <dgm:t>
        <a:bodyPr/>
        <a:lstStyle/>
        <a:p>
          <a:endParaRPr lang="en-US"/>
        </a:p>
      </dgm:t>
    </dgm:pt>
    <dgm:pt modelId="{8CCF64BA-76C5-4718-9471-384CFEBE7365}" type="sibTrans" cxnId="{D17C59C6-509C-493A-9580-15294B2D221F}">
      <dgm:prSet/>
      <dgm:spPr/>
      <dgm:t>
        <a:bodyPr/>
        <a:lstStyle/>
        <a:p>
          <a:endParaRPr lang="en-US"/>
        </a:p>
      </dgm:t>
    </dgm:pt>
    <dgm:pt modelId="{A55F77B9-66E7-43D7-A834-FC860F3E1EA2}">
      <dgm:prSet custT="1"/>
      <dgm:spPr/>
      <dgm:t>
        <a:bodyPr/>
        <a:lstStyle/>
        <a:p>
          <a:r>
            <a:rPr lang="en-US" sz="1600" dirty="0"/>
            <a:t>c. After Action Report</a:t>
          </a:r>
        </a:p>
      </dgm:t>
    </dgm:pt>
    <dgm:pt modelId="{8E1A27BA-101C-44FC-8012-7DCB21005EA5}" type="parTrans" cxnId="{9BA75D79-AA23-4B2A-8ACA-DF842DD406A1}">
      <dgm:prSet/>
      <dgm:spPr/>
      <dgm:t>
        <a:bodyPr/>
        <a:lstStyle/>
        <a:p>
          <a:endParaRPr lang="en-US"/>
        </a:p>
      </dgm:t>
    </dgm:pt>
    <dgm:pt modelId="{8CADE309-88DD-4706-874D-13882C78A343}" type="sibTrans" cxnId="{9BA75D79-AA23-4B2A-8ACA-DF842DD406A1}">
      <dgm:prSet/>
      <dgm:spPr/>
      <dgm:t>
        <a:bodyPr/>
        <a:lstStyle/>
        <a:p>
          <a:endParaRPr lang="en-US"/>
        </a:p>
      </dgm:t>
    </dgm:pt>
    <dgm:pt modelId="{9CE7A6EA-5EC4-473B-8C20-499643E3EC7F}">
      <dgm:prSet custT="1"/>
      <dgm:spPr/>
      <dgm:t>
        <a:bodyPr/>
        <a:lstStyle/>
        <a:p>
          <a:r>
            <a:rPr lang="en-US" sz="1600" dirty="0"/>
            <a:t>d. Grenfell Tower Block Fire</a:t>
          </a:r>
        </a:p>
      </dgm:t>
    </dgm:pt>
    <dgm:pt modelId="{9872D4F9-DFDD-472E-B6D1-E1082DF205D9}" type="parTrans" cxnId="{7E88DFFD-53F7-4DC1-9669-AFA1376897C1}">
      <dgm:prSet/>
      <dgm:spPr/>
      <dgm:t>
        <a:bodyPr/>
        <a:lstStyle/>
        <a:p>
          <a:endParaRPr lang="en-US"/>
        </a:p>
      </dgm:t>
    </dgm:pt>
    <dgm:pt modelId="{59A126D4-6CB2-47C9-AB74-EB53FC947F0E}" type="sibTrans" cxnId="{7E88DFFD-53F7-4DC1-9669-AFA1376897C1}">
      <dgm:prSet/>
      <dgm:spPr/>
      <dgm:t>
        <a:bodyPr/>
        <a:lstStyle/>
        <a:p>
          <a:endParaRPr lang="en-US"/>
        </a:p>
      </dgm:t>
    </dgm:pt>
    <dgm:pt modelId="{3B3735CE-8F5F-4863-9870-B3E1BF67C13E}">
      <dgm:prSet custT="1"/>
      <dgm:spPr/>
      <dgm:t>
        <a:bodyPr/>
        <a:lstStyle/>
        <a:p>
          <a:r>
            <a:rPr lang="en-US" sz="1600" dirty="0"/>
            <a:t>e. FDNY - 911 After Action Report</a:t>
          </a:r>
        </a:p>
      </dgm:t>
    </dgm:pt>
    <dgm:pt modelId="{BC7B4DF8-2B5E-4C2C-943A-D6F7D881ED8E}" type="parTrans" cxnId="{8E9A0BFF-FE26-4427-8EA2-D09C82C20912}">
      <dgm:prSet/>
      <dgm:spPr/>
      <dgm:t>
        <a:bodyPr/>
        <a:lstStyle/>
        <a:p>
          <a:endParaRPr lang="en-US"/>
        </a:p>
      </dgm:t>
    </dgm:pt>
    <dgm:pt modelId="{60A86988-505C-4EFC-983E-89C0C6EF21AC}" type="sibTrans" cxnId="{8E9A0BFF-FE26-4427-8EA2-D09C82C20912}">
      <dgm:prSet/>
      <dgm:spPr/>
      <dgm:t>
        <a:bodyPr/>
        <a:lstStyle/>
        <a:p>
          <a:endParaRPr lang="en-US"/>
        </a:p>
      </dgm:t>
    </dgm:pt>
    <dgm:pt modelId="{2ECD7EF7-3234-4BA8-A592-7C9364373C4D}">
      <dgm:prSet custT="1"/>
      <dgm:spPr/>
      <dgm:t>
        <a:bodyPr/>
        <a:lstStyle/>
        <a:p>
          <a:r>
            <a:rPr lang="en-US" sz="1600" dirty="0"/>
            <a:t>f. Decision Theory</a:t>
          </a:r>
        </a:p>
      </dgm:t>
    </dgm:pt>
    <dgm:pt modelId="{7EE4C326-2E81-42AF-AAA5-2B91C23BDD1F}" type="parTrans" cxnId="{679DE3C9-2E17-42ED-AD19-8AC6D1372CD9}">
      <dgm:prSet/>
      <dgm:spPr/>
      <dgm:t>
        <a:bodyPr/>
        <a:lstStyle/>
        <a:p>
          <a:endParaRPr lang="en-US"/>
        </a:p>
      </dgm:t>
    </dgm:pt>
    <dgm:pt modelId="{94A6BEE3-16E6-4E7D-BF78-E4D25F2D4EEA}" type="sibTrans" cxnId="{679DE3C9-2E17-42ED-AD19-8AC6D1372CD9}">
      <dgm:prSet/>
      <dgm:spPr/>
      <dgm:t>
        <a:bodyPr/>
        <a:lstStyle/>
        <a:p>
          <a:endParaRPr lang="en-US"/>
        </a:p>
      </dgm:t>
    </dgm:pt>
    <dgm:pt modelId="{4939743A-F53B-4A32-BE6E-030DAC2D7BB1}">
      <dgm:prSet custT="1"/>
      <dgm:spPr/>
      <dgm:t>
        <a:bodyPr/>
        <a:lstStyle/>
        <a:p>
          <a:r>
            <a:rPr lang="en-US" sz="1600" dirty="0"/>
            <a:t>f. Deductive Reasoning</a:t>
          </a:r>
        </a:p>
      </dgm:t>
    </dgm:pt>
    <dgm:pt modelId="{1D3F257D-9799-4156-B439-2220AC9E8C87}" type="parTrans" cxnId="{CE7CC4EC-B41E-44B5-8207-7EFDC103920E}">
      <dgm:prSet/>
      <dgm:spPr/>
      <dgm:t>
        <a:bodyPr/>
        <a:lstStyle/>
        <a:p>
          <a:endParaRPr lang="en-US"/>
        </a:p>
      </dgm:t>
    </dgm:pt>
    <dgm:pt modelId="{DD83CD39-C0D4-4149-B0BE-714D0B30413C}" type="sibTrans" cxnId="{CE7CC4EC-B41E-44B5-8207-7EFDC103920E}">
      <dgm:prSet/>
      <dgm:spPr/>
      <dgm:t>
        <a:bodyPr/>
        <a:lstStyle/>
        <a:p>
          <a:endParaRPr lang="en-US"/>
        </a:p>
      </dgm:t>
    </dgm:pt>
    <dgm:pt modelId="{1ECBA4D2-A8E9-4A24-A107-71BCDD2E0F2D}">
      <dgm:prSet custT="1"/>
      <dgm:spPr/>
      <dgm:t>
        <a:bodyPr/>
        <a:lstStyle/>
        <a:p>
          <a:r>
            <a:rPr lang="en-US" sz="1600" dirty="0"/>
            <a:t>h. Inductive Reasoning</a:t>
          </a:r>
        </a:p>
      </dgm:t>
    </dgm:pt>
    <dgm:pt modelId="{1C5BEC11-7D51-4AD1-A380-F257E7626AA5}" type="parTrans" cxnId="{D319D518-E94A-4D12-8E38-363B442B6E2C}">
      <dgm:prSet/>
      <dgm:spPr/>
      <dgm:t>
        <a:bodyPr/>
        <a:lstStyle/>
        <a:p>
          <a:endParaRPr lang="en-US"/>
        </a:p>
      </dgm:t>
    </dgm:pt>
    <dgm:pt modelId="{9ED610BF-615A-4B02-8D6A-A333A9C71E35}" type="sibTrans" cxnId="{D319D518-E94A-4D12-8E38-363B442B6E2C}">
      <dgm:prSet/>
      <dgm:spPr/>
      <dgm:t>
        <a:bodyPr/>
        <a:lstStyle/>
        <a:p>
          <a:endParaRPr lang="en-US"/>
        </a:p>
      </dgm:t>
    </dgm:pt>
    <dgm:pt modelId="{CE750711-F32F-4E3B-8754-80F35616A9B7}">
      <dgm:prSet custT="1"/>
      <dgm:spPr/>
      <dgm:t>
        <a:bodyPr/>
        <a:lstStyle/>
        <a:p>
          <a:r>
            <a:rPr lang="en-US" sz="1600" dirty="0"/>
            <a:t>i. Information processing</a:t>
          </a:r>
        </a:p>
      </dgm:t>
    </dgm:pt>
    <dgm:pt modelId="{CB5F8535-A7A0-4C03-AF58-8B3CE86362D5}" type="parTrans" cxnId="{41ECE492-9B4F-4B6E-A8DD-227E59FEC18D}">
      <dgm:prSet/>
      <dgm:spPr/>
      <dgm:t>
        <a:bodyPr/>
        <a:lstStyle/>
        <a:p>
          <a:endParaRPr lang="en-US"/>
        </a:p>
      </dgm:t>
    </dgm:pt>
    <dgm:pt modelId="{AED58B7E-94D9-4EF2-9569-5E2DB5D3EC72}" type="sibTrans" cxnId="{41ECE492-9B4F-4B6E-A8DD-227E59FEC18D}">
      <dgm:prSet/>
      <dgm:spPr/>
      <dgm:t>
        <a:bodyPr/>
        <a:lstStyle/>
        <a:p>
          <a:endParaRPr lang="en-US"/>
        </a:p>
      </dgm:t>
    </dgm:pt>
    <dgm:pt modelId="{187BF9D1-17DD-4D0E-8595-4B796EE8918C}" type="pres">
      <dgm:prSet presAssocID="{10AB6074-28CE-4C78-B189-80EF40458BC4}" presName="linear" presStyleCnt="0">
        <dgm:presLayoutVars>
          <dgm:dir/>
          <dgm:animLvl val="lvl"/>
          <dgm:resizeHandles val="exact"/>
        </dgm:presLayoutVars>
      </dgm:prSet>
      <dgm:spPr/>
    </dgm:pt>
    <dgm:pt modelId="{26D7C1C0-6F3F-4D67-9C33-F070F745ABE9}" type="pres">
      <dgm:prSet presAssocID="{60555055-F824-40F8-8BBE-403DA0C210CE}" presName="parentLin" presStyleCnt="0"/>
      <dgm:spPr/>
    </dgm:pt>
    <dgm:pt modelId="{38E6132E-01C8-4422-B215-2311EF515455}" type="pres">
      <dgm:prSet presAssocID="{60555055-F824-40F8-8BBE-403DA0C210CE}" presName="parentLeftMargin" presStyleLbl="node1" presStyleIdx="0" presStyleCnt="9"/>
      <dgm:spPr/>
    </dgm:pt>
    <dgm:pt modelId="{E7D08046-698B-419E-8076-E7E3E2F195B3}" type="pres">
      <dgm:prSet presAssocID="{60555055-F824-40F8-8BBE-403DA0C210CE}" presName="parentText" presStyleLbl="node1" presStyleIdx="0" presStyleCnt="9">
        <dgm:presLayoutVars>
          <dgm:chMax val="0"/>
          <dgm:bulletEnabled val="1"/>
        </dgm:presLayoutVars>
      </dgm:prSet>
      <dgm:spPr/>
    </dgm:pt>
    <dgm:pt modelId="{221DFF49-3BC4-4139-AC1D-E20E1462AE10}" type="pres">
      <dgm:prSet presAssocID="{60555055-F824-40F8-8BBE-403DA0C210CE}" presName="negativeSpace" presStyleCnt="0"/>
      <dgm:spPr/>
    </dgm:pt>
    <dgm:pt modelId="{39CD335E-CD69-4C41-9B0D-8A83599833FA}" type="pres">
      <dgm:prSet presAssocID="{60555055-F824-40F8-8BBE-403DA0C210CE}" presName="childText" presStyleLbl="conFgAcc1" presStyleIdx="0" presStyleCnt="9">
        <dgm:presLayoutVars>
          <dgm:bulletEnabled val="1"/>
        </dgm:presLayoutVars>
      </dgm:prSet>
      <dgm:spPr/>
    </dgm:pt>
    <dgm:pt modelId="{52B0E624-4C8D-4822-91B8-814E5F86D5F3}" type="pres">
      <dgm:prSet presAssocID="{63C3B2D8-E51D-4665-88B2-C9347B48CBDE}" presName="spaceBetweenRectangles" presStyleCnt="0"/>
      <dgm:spPr/>
    </dgm:pt>
    <dgm:pt modelId="{2FC9F41B-C120-42F9-BBC6-7CAA6CCACDFC}" type="pres">
      <dgm:prSet presAssocID="{A11116EC-B702-4798-9BB4-71A0CD15DD4D}" presName="parentLin" presStyleCnt="0"/>
      <dgm:spPr/>
    </dgm:pt>
    <dgm:pt modelId="{1653B389-1F25-4958-9101-AFA167BBE56A}" type="pres">
      <dgm:prSet presAssocID="{A11116EC-B702-4798-9BB4-71A0CD15DD4D}" presName="parentLeftMargin" presStyleLbl="node1" presStyleIdx="0" presStyleCnt="9"/>
      <dgm:spPr/>
    </dgm:pt>
    <dgm:pt modelId="{0C7B8612-D830-4571-BF9B-2BC727AEBC08}" type="pres">
      <dgm:prSet presAssocID="{A11116EC-B702-4798-9BB4-71A0CD15DD4D}" presName="parentText" presStyleLbl="node1" presStyleIdx="1" presStyleCnt="9">
        <dgm:presLayoutVars>
          <dgm:chMax val="0"/>
          <dgm:bulletEnabled val="1"/>
        </dgm:presLayoutVars>
      </dgm:prSet>
      <dgm:spPr/>
    </dgm:pt>
    <dgm:pt modelId="{17A05C83-E24C-487E-AA47-24D6FE99ECC9}" type="pres">
      <dgm:prSet presAssocID="{A11116EC-B702-4798-9BB4-71A0CD15DD4D}" presName="negativeSpace" presStyleCnt="0"/>
      <dgm:spPr/>
    </dgm:pt>
    <dgm:pt modelId="{7B23A5A7-F263-4E15-9DC2-451E3EA2109E}" type="pres">
      <dgm:prSet presAssocID="{A11116EC-B702-4798-9BB4-71A0CD15DD4D}" presName="childText" presStyleLbl="conFgAcc1" presStyleIdx="1" presStyleCnt="9">
        <dgm:presLayoutVars>
          <dgm:bulletEnabled val="1"/>
        </dgm:presLayoutVars>
      </dgm:prSet>
      <dgm:spPr/>
    </dgm:pt>
    <dgm:pt modelId="{466DB2DC-58D1-4531-ABA1-F760FD2C72A2}" type="pres">
      <dgm:prSet presAssocID="{8CCF64BA-76C5-4718-9471-384CFEBE7365}" presName="spaceBetweenRectangles" presStyleCnt="0"/>
      <dgm:spPr/>
    </dgm:pt>
    <dgm:pt modelId="{4ED29E28-52CC-4B5E-9335-475C63A1C0AC}" type="pres">
      <dgm:prSet presAssocID="{A55F77B9-66E7-43D7-A834-FC860F3E1EA2}" presName="parentLin" presStyleCnt="0"/>
      <dgm:spPr/>
    </dgm:pt>
    <dgm:pt modelId="{069C7607-4034-4AEB-98B9-F02AD8630014}" type="pres">
      <dgm:prSet presAssocID="{A55F77B9-66E7-43D7-A834-FC860F3E1EA2}" presName="parentLeftMargin" presStyleLbl="node1" presStyleIdx="1" presStyleCnt="9"/>
      <dgm:spPr/>
    </dgm:pt>
    <dgm:pt modelId="{D3AA60F2-DDD9-4A72-B236-55A786A2DC23}" type="pres">
      <dgm:prSet presAssocID="{A55F77B9-66E7-43D7-A834-FC860F3E1EA2}" presName="parentText" presStyleLbl="node1" presStyleIdx="2" presStyleCnt="9">
        <dgm:presLayoutVars>
          <dgm:chMax val="0"/>
          <dgm:bulletEnabled val="1"/>
        </dgm:presLayoutVars>
      </dgm:prSet>
      <dgm:spPr/>
    </dgm:pt>
    <dgm:pt modelId="{C959E07D-465E-45CF-865D-37A8F1AE9863}" type="pres">
      <dgm:prSet presAssocID="{A55F77B9-66E7-43D7-A834-FC860F3E1EA2}" presName="negativeSpace" presStyleCnt="0"/>
      <dgm:spPr/>
    </dgm:pt>
    <dgm:pt modelId="{6E2131C9-DF7C-4D2F-9DB4-BD5C41714F1F}" type="pres">
      <dgm:prSet presAssocID="{A55F77B9-66E7-43D7-A834-FC860F3E1EA2}" presName="childText" presStyleLbl="conFgAcc1" presStyleIdx="2" presStyleCnt="9">
        <dgm:presLayoutVars>
          <dgm:bulletEnabled val="1"/>
        </dgm:presLayoutVars>
      </dgm:prSet>
      <dgm:spPr/>
    </dgm:pt>
    <dgm:pt modelId="{9126A880-4681-4CE2-A94C-9872B5BDBDBB}" type="pres">
      <dgm:prSet presAssocID="{8CADE309-88DD-4706-874D-13882C78A343}" presName="spaceBetweenRectangles" presStyleCnt="0"/>
      <dgm:spPr/>
    </dgm:pt>
    <dgm:pt modelId="{FCE23803-9030-40F4-BACD-3D46910E75C5}" type="pres">
      <dgm:prSet presAssocID="{9CE7A6EA-5EC4-473B-8C20-499643E3EC7F}" presName="parentLin" presStyleCnt="0"/>
      <dgm:spPr/>
    </dgm:pt>
    <dgm:pt modelId="{44DBE9F5-6D0F-42F1-AE42-B4540C241E25}" type="pres">
      <dgm:prSet presAssocID="{9CE7A6EA-5EC4-473B-8C20-499643E3EC7F}" presName="parentLeftMargin" presStyleLbl="node1" presStyleIdx="2" presStyleCnt="9"/>
      <dgm:spPr/>
    </dgm:pt>
    <dgm:pt modelId="{9E5EE76B-03E8-4BEA-AF03-45407BFC448F}" type="pres">
      <dgm:prSet presAssocID="{9CE7A6EA-5EC4-473B-8C20-499643E3EC7F}" presName="parentText" presStyleLbl="node1" presStyleIdx="3" presStyleCnt="9">
        <dgm:presLayoutVars>
          <dgm:chMax val="0"/>
          <dgm:bulletEnabled val="1"/>
        </dgm:presLayoutVars>
      </dgm:prSet>
      <dgm:spPr/>
    </dgm:pt>
    <dgm:pt modelId="{ACBD3F6E-16B6-4A8F-A8EB-FC3BB7DE4D53}" type="pres">
      <dgm:prSet presAssocID="{9CE7A6EA-5EC4-473B-8C20-499643E3EC7F}" presName="negativeSpace" presStyleCnt="0"/>
      <dgm:spPr/>
    </dgm:pt>
    <dgm:pt modelId="{8C30648E-9A4D-40E4-96A8-F9410A0E9322}" type="pres">
      <dgm:prSet presAssocID="{9CE7A6EA-5EC4-473B-8C20-499643E3EC7F}" presName="childText" presStyleLbl="conFgAcc1" presStyleIdx="3" presStyleCnt="9">
        <dgm:presLayoutVars>
          <dgm:bulletEnabled val="1"/>
        </dgm:presLayoutVars>
      </dgm:prSet>
      <dgm:spPr/>
    </dgm:pt>
    <dgm:pt modelId="{2EC38ED8-F615-4205-986B-489514E5FE87}" type="pres">
      <dgm:prSet presAssocID="{59A126D4-6CB2-47C9-AB74-EB53FC947F0E}" presName="spaceBetweenRectangles" presStyleCnt="0"/>
      <dgm:spPr/>
    </dgm:pt>
    <dgm:pt modelId="{B00DD62E-CF8C-4B88-A4A5-75EAFF5E6BF1}" type="pres">
      <dgm:prSet presAssocID="{3B3735CE-8F5F-4863-9870-B3E1BF67C13E}" presName="parentLin" presStyleCnt="0"/>
      <dgm:spPr/>
    </dgm:pt>
    <dgm:pt modelId="{EE755A12-3E04-414C-B6E0-CD145BB45BAB}" type="pres">
      <dgm:prSet presAssocID="{3B3735CE-8F5F-4863-9870-B3E1BF67C13E}" presName="parentLeftMargin" presStyleLbl="node1" presStyleIdx="3" presStyleCnt="9"/>
      <dgm:spPr/>
    </dgm:pt>
    <dgm:pt modelId="{3DD53E5A-FDE6-4674-954D-95D37253570C}" type="pres">
      <dgm:prSet presAssocID="{3B3735CE-8F5F-4863-9870-B3E1BF67C13E}" presName="parentText" presStyleLbl="node1" presStyleIdx="4" presStyleCnt="9">
        <dgm:presLayoutVars>
          <dgm:chMax val="0"/>
          <dgm:bulletEnabled val="1"/>
        </dgm:presLayoutVars>
      </dgm:prSet>
      <dgm:spPr/>
    </dgm:pt>
    <dgm:pt modelId="{1E796C11-90A4-4C1A-B101-F0D039D0D853}" type="pres">
      <dgm:prSet presAssocID="{3B3735CE-8F5F-4863-9870-B3E1BF67C13E}" presName="negativeSpace" presStyleCnt="0"/>
      <dgm:spPr/>
    </dgm:pt>
    <dgm:pt modelId="{9A9F6E2A-4B3B-4793-92F7-6DE3BF33EC90}" type="pres">
      <dgm:prSet presAssocID="{3B3735CE-8F5F-4863-9870-B3E1BF67C13E}" presName="childText" presStyleLbl="conFgAcc1" presStyleIdx="4" presStyleCnt="9">
        <dgm:presLayoutVars>
          <dgm:bulletEnabled val="1"/>
        </dgm:presLayoutVars>
      </dgm:prSet>
      <dgm:spPr/>
    </dgm:pt>
    <dgm:pt modelId="{739044C1-736E-4244-B90B-3C8A1EF76DAE}" type="pres">
      <dgm:prSet presAssocID="{60A86988-505C-4EFC-983E-89C0C6EF21AC}" presName="spaceBetweenRectangles" presStyleCnt="0"/>
      <dgm:spPr/>
    </dgm:pt>
    <dgm:pt modelId="{918D413D-616C-4AD7-A28A-44C501AD487C}" type="pres">
      <dgm:prSet presAssocID="{2ECD7EF7-3234-4BA8-A592-7C9364373C4D}" presName="parentLin" presStyleCnt="0"/>
      <dgm:spPr/>
    </dgm:pt>
    <dgm:pt modelId="{C22EA1B3-B3AC-48B4-899C-4B158818DF67}" type="pres">
      <dgm:prSet presAssocID="{2ECD7EF7-3234-4BA8-A592-7C9364373C4D}" presName="parentLeftMargin" presStyleLbl="node1" presStyleIdx="4" presStyleCnt="9"/>
      <dgm:spPr/>
    </dgm:pt>
    <dgm:pt modelId="{7C49D689-CB39-4D04-9AA9-7B8DA0F57BC0}" type="pres">
      <dgm:prSet presAssocID="{2ECD7EF7-3234-4BA8-A592-7C9364373C4D}" presName="parentText" presStyleLbl="node1" presStyleIdx="5" presStyleCnt="9">
        <dgm:presLayoutVars>
          <dgm:chMax val="0"/>
          <dgm:bulletEnabled val="1"/>
        </dgm:presLayoutVars>
      </dgm:prSet>
      <dgm:spPr/>
    </dgm:pt>
    <dgm:pt modelId="{B7116B1F-3E8C-4D71-9C05-E3B35F0A92C6}" type="pres">
      <dgm:prSet presAssocID="{2ECD7EF7-3234-4BA8-A592-7C9364373C4D}" presName="negativeSpace" presStyleCnt="0"/>
      <dgm:spPr/>
    </dgm:pt>
    <dgm:pt modelId="{9F51903B-9227-4103-9FFE-CC14247B169E}" type="pres">
      <dgm:prSet presAssocID="{2ECD7EF7-3234-4BA8-A592-7C9364373C4D}" presName="childText" presStyleLbl="conFgAcc1" presStyleIdx="5" presStyleCnt="9">
        <dgm:presLayoutVars>
          <dgm:bulletEnabled val="1"/>
        </dgm:presLayoutVars>
      </dgm:prSet>
      <dgm:spPr/>
    </dgm:pt>
    <dgm:pt modelId="{D72EC7BB-FEE8-45EA-A19B-ED5B9F288C35}" type="pres">
      <dgm:prSet presAssocID="{94A6BEE3-16E6-4E7D-BF78-E4D25F2D4EEA}" presName="spaceBetweenRectangles" presStyleCnt="0"/>
      <dgm:spPr/>
    </dgm:pt>
    <dgm:pt modelId="{1E93E586-BE32-400C-8078-75C9F9BE3ADE}" type="pres">
      <dgm:prSet presAssocID="{4939743A-F53B-4A32-BE6E-030DAC2D7BB1}" presName="parentLin" presStyleCnt="0"/>
      <dgm:spPr/>
    </dgm:pt>
    <dgm:pt modelId="{73F73ECD-DE73-4F0E-AF05-B9BB9FEEC777}" type="pres">
      <dgm:prSet presAssocID="{4939743A-F53B-4A32-BE6E-030DAC2D7BB1}" presName="parentLeftMargin" presStyleLbl="node1" presStyleIdx="5" presStyleCnt="9"/>
      <dgm:spPr/>
    </dgm:pt>
    <dgm:pt modelId="{A56272A0-A4AC-4096-88D9-B63912E87D24}" type="pres">
      <dgm:prSet presAssocID="{4939743A-F53B-4A32-BE6E-030DAC2D7BB1}" presName="parentText" presStyleLbl="node1" presStyleIdx="6" presStyleCnt="9">
        <dgm:presLayoutVars>
          <dgm:chMax val="0"/>
          <dgm:bulletEnabled val="1"/>
        </dgm:presLayoutVars>
      </dgm:prSet>
      <dgm:spPr/>
    </dgm:pt>
    <dgm:pt modelId="{39D2CCC7-A355-43EE-8614-A374659B80BC}" type="pres">
      <dgm:prSet presAssocID="{4939743A-F53B-4A32-BE6E-030DAC2D7BB1}" presName="negativeSpace" presStyleCnt="0"/>
      <dgm:spPr/>
    </dgm:pt>
    <dgm:pt modelId="{C6B6ACC0-1785-4AE0-8146-9011B5187A9E}" type="pres">
      <dgm:prSet presAssocID="{4939743A-F53B-4A32-BE6E-030DAC2D7BB1}" presName="childText" presStyleLbl="conFgAcc1" presStyleIdx="6" presStyleCnt="9">
        <dgm:presLayoutVars>
          <dgm:bulletEnabled val="1"/>
        </dgm:presLayoutVars>
      </dgm:prSet>
      <dgm:spPr/>
    </dgm:pt>
    <dgm:pt modelId="{3C3B6B18-504B-4C35-9A94-11CD5AB2B8BC}" type="pres">
      <dgm:prSet presAssocID="{DD83CD39-C0D4-4149-B0BE-714D0B30413C}" presName="spaceBetweenRectangles" presStyleCnt="0"/>
      <dgm:spPr/>
    </dgm:pt>
    <dgm:pt modelId="{332E132F-5770-4FF3-87DB-0DE0F2B88F07}" type="pres">
      <dgm:prSet presAssocID="{1ECBA4D2-A8E9-4A24-A107-71BCDD2E0F2D}" presName="parentLin" presStyleCnt="0"/>
      <dgm:spPr/>
    </dgm:pt>
    <dgm:pt modelId="{16150887-7133-46DF-A483-2EE0C0FC56A5}" type="pres">
      <dgm:prSet presAssocID="{1ECBA4D2-A8E9-4A24-A107-71BCDD2E0F2D}" presName="parentLeftMargin" presStyleLbl="node1" presStyleIdx="6" presStyleCnt="9"/>
      <dgm:spPr/>
    </dgm:pt>
    <dgm:pt modelId="{5487A6C3-5764-4FBD-AB4B-02B90E205379}" type="pres">
      <dgm:prSet presAssocID="{1ECBA4D2-A8E9-4A24-A107-71BCDD2E0F2D}" presName="parentText" presStyleLbl="node1" presStyleIdx="7" presStyleCnt="9">
        <dgm:presLayoutVars>
          <dgm:chMax val="0"/>
          <dgm:bulletEnabled val="1"/>
        </dgm:presLayoutVars>
      </dgm:prSet>
      <dgm:spPr/>
    </dgm:pt>
    <dgm:pt modelId="{6B6E8A1D-8926-419E-933B-A44FE1FFE2D8}" type="pres">
      <dgm:prSet presAssocID="{1ECBA4D2-A8E9-4A24-A107-71BCDD2E0F2D}" presName="negativeSpace" presStyleCnt="0"/>
      <dgm:spPr/>
    </dgm:pt>
    <dgm:pt modelId="{2523F432-9F9C-4840-918C-609C3F779108}" type="pres">
      <dgm:prSet presAssocID="{1ECBA4D2-A8E9-4A24-A107-71BCDD2E0F2D}" presName="childText" presStyleLbl="conFgAcc1" presStyleIdx="7" presStyleCnt="9">
        <dgm:presLayoutVars>
          <dgm:bulletEnabled val="1"/>
        </dgm:presLayoutVars>
      </dgm:prSet>
      <dgm:spPr/>
    </dgm:pt>
    <dgm:pt modelId="{3FCA07BC-9228-43AF-B2F6-73263ACCA6AF}" type="pres">
      <dgm:prSet presAssocID="{9ED610BF-615A-4B02-8D6A-A333A9C71E35}" presName="spaceBetweenRectangles" presStyleCnt="0"/>
      <dgm:spPr/>
    </dgm:pt>
    <dgm:pt modelId="{A2CB97C2-F8A4-43A2-8138-A786496F8DAA}" type="pres">
      <dgm:prSet presAssocID="{CE750711-F32F-4E3B-8754-80F35616A9B7}" presName="parentLin" presStyleCnt="0"/>
      <dgm:spPr/>
    </dgm:pt>
    <dgm:pt modelId="{1B49008E-1E1F-4E29-976A-91AF72FDB44D}" type="pres">
      <dgm:prSet presAssocID="{CE750711-F32F-4E3B-8754-80F35616A9B7}" presName="parentLeftMargin" presStyleLbl="node1" presStyleIdx="7" presStyleCnt="9"/>
      <dgm:spPr/>
    </dgm:pt>
    <dgm:pt modelId="{ADE51E0E-42A3-4003-A65A-06B53A33BE79}" type="pres">
      <dgm:prSet presAssocID="{CE750711-F32F-4E3B-8754-80F35616A9B7}" presName="parentText" presStyleLbl="node1" presStyleIdx="8" presStyleCnt="9">
        <dgm:presLayoutVars>
          <dgm:chMax val="0"/>
          <dgm:bulletEnabled val="1"/>
        </dgm:presLayoutVars>
      </dgm:prSet>
      <dgm:spPr/>
    </dgm:pt>
    <dgm:pt modelId="{F70514A0-D1CC-4F52-817A-72843317738A}" type="pres">
      <dgm:prSet presAssocID="{CE750711-F32F-4E3B-8754-80F35616A9B7}" presName="negativeSpace" presStyleCnt="0"/>
      <dgm:spPr/>
    </dgm:pt>
    <dgm:pt modelId="{7D1BBADD-6D0F-4CFD-ADEC-924D4B487E91}" type="pres">
      <dgm:prSet presAssocID="{CE750711-F32F-4E3B-8754-80F35616A9B7}" presName="childText" presStyleLbl="conFgAcc1" presStyleIdx="8" presStyleCnt="9">
        <dgm:presLayoutVars>
          <dgm:bulletEnabled val="1"/>
        </dgm:presLayoutVars>
      </dgm:prSet>
      <dgm:spPr/>
    </dgm:pt>
  </dgm:ptLst>
  <dgm:cxnLst>
    <dgm:cxn modelId="{F12A1F01-A03C-4E4F-AE3D-F6A8E2DC462D}" type="presOf" srcId="{4939743A-F53B-4A32-BE6E-030DAC2D7BB1}" destId="{73F73ECD-DE73-4F0E-AF05-B9BB9FEEC777}" srcOrd="0" destOrd="0" presId="urn:microsoft.com/office/officeart/2005/8/layout/list1"/>
    <dgm:cxn modelId="{D319D518-E94A-4D12-8E38-363B442B6E2C}" srcId="{10AB6074-28CE-4C78-B189-80EF40458BC4}" destId="{1ECBA4D2-A8E9-4A24-A107-71BCDD2E0F2D}" srcOrd="7" destOrd="0" parTransId="{1C5BEC11-7D51-4AD1-A380-F257E7626AA5}" sibTransId="{9ED610BF-615A-4B02-8D6A-A333A9C71E35}"/>
    <dgm:cxn modelId="{86F0CF27-17A8-4C8E-87F0-3EC578E3A1D8}" type="presOf" srcId="{3B3735CE-8F5F-4863-9870-B3E1BF67C13E}" destId="{EE755A12-3E04-414C-B6E0-CD145BB45BAB}" srcOrd="0" destOrd="0" presId="urn:microsoft.com/office/officeart/2005/8/layout/list1"/>
    <dgm:cxn modelId="{1358F729-AE96-40D2-BA73-14ED72EBEE24}" type="presOf" srcId="{A55F77B9-66E7-43D7-A834-FC860F3E1EA2}" destId="{069C7607-4034-4AEB-98B9-F02AD8630014}" srcOrd="0" destOrd="0" presId="urn:microsoft.com/office/officeart/2005/8/layout/list1"/>
    <dgm:cxn modelId="{0DB14636-C08C-4526-BFEB-C5ED8DD52A48}" type="presOf" srcId="{A11116EC-B702-4798-9BB4-71A0CD15DD4D}" destId="{1653B389-1F25-4958-9101-AFA167BBE56A}" srcOrd="0" destOrd="0" presId="urn:microsoft.com/office/officeart/2005/8/layout/list1"/>
    <dgm:cxn modelId="{C0DD4537-A851-4512-B1AD-72266FB87E59}" type="presOf" srcId="{CE750711-F32F-4E3B-8754-80F35616A9B7}" destId="{1B49008E-1E1F-4E29-976A-91AF72FDB44D}" srcOrd="0" destOrd="0" presId="urn:microsoft.com/office/officeart/2005/8/layout/list1"/>
    <dgm:cxn modelId="{10222E39-FD92-497C-8A10-65679B286F83}" type="presOf" srcId="{4939743A-F53B-4A32-BE6E-030DAC2D7BB1}" destId="{A56272A0-A4AC-4096-88D9-B63912E87D24}" srcOrd="1" destOrd="0" presId="urn:microsoft.com/office/officeart/2005/8/layout/list1"/>
    <dgm:cxn modelId="{F4EEC069-CDB6-4565-904A-E29989044F1C}" type="presOf" srcId="{2ECD7EF7-3234-4BA8-A592-7C9364373C4D}" destId="{7C49D689-CB39-4D04-9AA9-7B8DA0F57BC0}" srcOrd="1" destOrd="0" presId="urn:microsoft.com/office/officeart/2005/8/layout/list1"/>
    <dgm:cxn modelId="{9BA75D79-AA23-4B2A-8ACA-DF842DD406A1}" srcId="{10AB6074-28CE-4C78-B189-80EF40458BC4}" destId="{A55F77B9-66E7-43D7-A834-FC860F3E1EA2}" srcOrd="2" destOrd="0" parTransId="{8E1A27BA-101C-44FC-8012-7DCB21005EA5}" sibTransId="{8CADE309-88DD-4706-874D-13882C78A343}"/>
    <dgm:cxn modelId="{2D030581-C9A1-4269-A551-FDCBAE5924A4}" srcId="{10AB6074-28CE-4C78-B189-80EF40458BC4}" destId="{60555055-F824-40F8-8BBE-403DA0C210CE}" srcOrd="0" destOrd="0" parTransId="{D05C7572-A26D-48B2-B976-7DBEA8AA79AB}" sibTransId="{63C3B2D8-E51D-4665-88B2-C9347B48CBDE}"/>
    <dgm:cxn modelId="{41ECE492-9B4F-4B6E-A8DD-227E59FEC18D}" srcId="{10AB6074-28CE-4C78-B189-80EF40458BC4}" destId="{CE750711-F32F-4E3B-8754-80F35616A9B7}" srcOrd="8" destOrd="0" parTransId="{CB5F8535-A7A0-4C03-AF58-8B3CE86362D5}" sibTransId="{AED58B7E-94D9-4EF2-9569-5E2DB5D3EC72}"/>
    <dgm:cxn modelId="{F41DB8A2-1955-4604-9FBF-B989566516EC}" type="presOf" srcId="{9CE7A6EA-5EC4-473B-8C20-499643E3EC7F}" destId="{9E5EE76B-03E8-4BEA-AF03-45407BFC448F}" srcOrd="1" destOrd="0" presId="urn:microsoft.com/office/officeart/2005/8/layout/list1"/>
    <dgm:cxn modelId="{C3728FB7-6677-4894-9853-8410460BBB4F}" type="presOf" srcId="{2ECD7EF7-3234-4BA8-A592-7C9364373C4D}" destId="{C22EA1B3-B3AC-48B4-899C-4B158818DF67}" srcOrd="0" destOrd="0" presId="urn:microsoft.com/office/officeart/2005/8/layout/list1"/>
    <dgm:cxn modelId="{7F0CDAC4-F74A-4F7D-B912-A04A6B63C453}" type="presOf" srcId="{1ECBA4D2-A8E9-4A24-A107-71BCDD2E0F2D}" destId="{5487A6C3-5764-4FBD-AB4B-02B90E205379}" srcOrd="1" destOrd="0" presId="urn:microsoft.com/office/officeart/2005/8/layout/list1"/>
    <dgm:cxn modelId="{D17C59C6-509C-493A-9580-15294B2D221F}" srcId="{10AB6074-28CE-4C78-B189-80EF40458BC4}" destId="{A11116EC-B702-4798-9BB4-71A0CD15DD4D}" srcOrd="1" destOrd="0" parTransId="{178EFAAB-6F9F-4DBE-A298-2DBAACD32D1F}" sibTransId="{8CCF64BA-76C5-4718-9471-384CFEBE7365}"/>
    <dgm:cxn modelId="{616DF5C6-A36C-4D4C-9D6D-E2C3A2802A7A}" type="presOf" srcId="{1ECBA4D2-A8E9-4A24-A107-71BCDD2E0F2D}" destId="{16150887-7133-46DF-A483-2EE0C0FC56A5}" srcOrd="0" destOrd="0" presId="urn:microsoft.com/office/officeart/2005/8/layout/list1"/>
    <dgm:cxn modelId="{679DE3C9-2E17-42ED-AD19-8AC6D1372CD9}" srcId="{10AB6074-28CE-4C78-B189-80EF40458BC4}" destId="{2ECD7EF7-3234-4BA8-A592-7C9364373C4D}" srcOrd="5" destOrd="0" parTransId="{7EE4C326-2E81-42AF-AAA5-2B91C23BDD1F}" sibTransId="{94A6BEE3-16E6-4E7D-BF78-E4D25F2D4EEA}"/>
    <dgm:cxn modelId="{595AE1D4-F511-4A40-906E-B2D554DF28B4}" type="presOf" srcId="{10AB6074-28CE-4C78-B189-80EF40458BC4}" destId="{187BF9D1-17DD-4D0E-8595-4B796EE8918C}" srcOrd="0" destOrd="0" presId="urn:microsoft.com/office/officeart/2005/8/layout/list1"/>
    <dgm:cxn modelId="{5E06C1D6-CEA0-40B3-BD43-84DB5F12493A}" type="presOf" srcId="{CE750711-F32F-4E3B-8754-80F35616A9B7}" destId="{ADE51E0E-42A3-4003-A65A-06B53A33BE79}" srcOrd="1" destOrd="0" presId="urn:microsoft.com/office/officeart/2005/8/layout/list1"/>
    <dgm:cxn modelId="{10E904E3-E123-4A08-8263-088969680037}" type="presOf" srcId="{60555055-F824-40F8-8BBE-403DA0C210CE}" destId="{E7D08046-698B-419E-8076-E7E3E2F195B3}" srcOrd="1" destOrd="0" presId="urn:microsoft.com/office/officeart/2005/8/layout/list1"/>
    <dgm:cxn modelId="{96C846E8-B525-4E41-BF43-0AA6C92582B1}" type="presOf" srcId="{A55F77B9-66E7-43D7-A834-FC860F3E1EA2}" destId="{D3AA60F2-DDD9-4A72-B236-55A786A2DC23}" srcOrd="1" destOrd="0" presId="urn:microsoft.com/office/officeart/2005/8/layout/list1"/>
    <dgm:cxn modelId="{E7F93EE9-6E93-4EB8-A1DD-3A00348B0AC5}" type="presOf" srcId="{9CE7A6EA-5EC4-473B-8C20-499643E3EC7F}" destId="{44DBE9F5-6D0F-42F1-AE42-B4540C241E25}" srcOrd="0" destOrd="0" presId="urn:microsoft.com/office/officeart/2005/8/layout/list1"/>
    <dgm:cxn modelId="{DA4796EA-45C4-48A7-9594-BB08CF5CA0B0}" type="presOf" srcId="{A11116EC-B702-4798-9BB4-71A0CD15DD4D}" destId="{0C7B8612-D830-4571-BF9B-2BC727AEBC08}" srcOrd="1" destOrd="0" presId="urn:microsoft.com/office/officeart/2005/8/layout/list1"/>
    <dgm:cxn modelId="{CE7CC4EC-B41E-44B5-8207-7EFDC103920E}" srcId="{10AB6074-28CE-4C78-B189-80EF40458BC4}" destId="{4939743A-F53B-4A32-BE6E-030DAC2D7BB1}" srcOrd="6" destOrd="0" parTransId="{1D3F257D-9799-4156-B439-2220AC9E8C87}" sibTransId="{DD83CD39-C0D4-4149-B0BE-714D0B30413C}"/>
    <dgm:cxn modelId="{D6BFE2F9-5F54-4EB2-B812-C4FBCCFF4331}" type="presOf" srcId="{60555055-F824-40F8-8BBE-403DA0C210CE}" destId="{38E6132E-01C8-4422-B215-2311EF515455}" srcOrd="0" destOrd="0" presId="urn:microsoft.com/office/officeart/2005/8/layout/list1"/>
    <dgm:cxn modelId="{C0DE0CFA-C15E-40D5-B477-3C38E03E840E}" type="presOf" srcId="{3B3735CE-8F5F-4863-9870-B3E1BF67C13E}" destId="{3DD53E5A-FDE6-4674-954D-95D37253570C}" srcOrd="1" destOrd="0" presId="urn:microsoft.com/office/officeart/2005/8/layout/list1"/>
    <dgm:cxn modelId="{7E88DFFD-53F7-4DC1-9669-AFA1376897C1}" srcId="{10AB6074-28CE-4C78-B189-80EF40458BC4}" destId="{9CE7A6EA-5EC4-473B-8C20-499643E3EC7F}" srcOrd="3" destOrd="0" parTransId="{9872D4F9-DFDD-472E-B6D1-E1082DF205D9}" sibTransId="{59A126D4-6CB2-47C9-AB74-EB53FC947F0E}"/>
    <dgm:cxn modelId="{8E9A0BFF-FE26-4427-8EA2-D09C82C20912}" srcId="{10AB6074-28CE-4C78-B189-80EF40458BC4}" destId="{3B3735CE-8F5F-4863-9870-B3E1BF67C13E}" srcOrd="4" destOrd="0" parTransId="{BC7B4DF8-2B5E-4C2C-943A-D6F7D881ED8E}" sibTransId="{60A86988-505C-4EFC-983E-89C0C6EF21AC}"/>
    <dgm:cxn modelId="{AA712582-F44E-4357-8963-09BCF087A21D}" type="presParOf" srcId="{187BF9D1-17DD-4D0E-8595-4B796EE8918C}" destId="{26D7C1C0-6F3F-4D67-9C33-F070F745ABE9}" srcOrd="0" destOrd="0" presId="urn:microsoft.com/office/officeart/2005/8/layout/list1"/>
    <dgm:cxn modelId="{02D2B014-AC7C-4EEE-A685-C6CC59C3E7E9}" type="presParOf" srcId="{26D7C1C0-6F3F-4D67-9C33-F070F745ABE9}" destId="{38E6132E-01C8-4422-B215-2311EF515455}" srcOrd="0" destOrd="0" presId="urn:microsoft.com/office/officeart/2005/8/layout/list1"/>
    <dgm:cxn modelId="{54559447-DA3E-4011-982F-CB82AE06F8CB}" type="presParOf" srcId="{26D7C1C0-6F3F-4D67-9C33-F070F745ABE9}" destId="{E7D08046-698B-419E-8076-E7E3E2F195B3}" srcOrd="1" destOrd="0" presId="urn:microsoft.com/office/officeart/2005/8/layout/list1"/>
    <dgm:cxn modelId="{A355ED7D-0178-4704-A9E1-B4C2631B1A97}" type="presParOf" srcId="{187BF9D1-17DD-4D0E-8595-4B796EE8918C}" destId="{221DFF49-3BC4-4139-AC1D-E20E1462AE10}" srcOrd="1" destOrd="0" presId="urn:microsoft.com/office/officeart/2005/8/layout/list1"/>
    <dgm:cxn modelId="{EAC80478-EBBD-46DB-9773-83EDCAE81658}" type="presParOf" srcId="{187BF9D1-17DD-4D0E-8595-4B796EE8918C}" destId="{39CD335E-CD69-4C41-9B0D-8A83599833FA}" srcOrd="2" destOrd="0" presId="urn:microsoft.com/office/officeart/2005/8/layout/list1"/>
    <dgm:cxn modelId="{46DDC023-8BB1-42E6-8B1A-67F78AC5F2AA}" type="presParOf" srcId="{187BF9D1-17DD-4D0E-8595-4B796EE8918C}" destId="{52B0E624-4C8D-4822-91B8-814E5F86D5F3}" srcOrd="3" destOrd="0" presId="urn:microsoft.com/office/officeart/2005/8/layout/list1"/>
    <dgm:cxn modelId="{4843AF67-6734-4789-B6EA-77C457FD8446}" type="presParOf" srcId="{187BF9D1-17DD-4D0E-8595-4B796EE8918C}" destId="{2FC9F41B-C120-42F9-BBC6-7CAA6CCACDFC}" srcOrd="4" destOrd="0" presId="urn:microsoft.com/office/officeart/2005/8/layout/list1"/>
    <dgm:cxn modelId="{31D4CCB4-8617-4B00-BBB2-4C40772D180F}" type="presParOf" srcId="{2FC9F41B-C120-42F9-BBC6-7CAA6CCACDFC}" destId="{1653B389-1F25-4958-9101-AFA167BBE56A}" srcOrd="0" destOrd="0" presId="urn:microsoft.com/office/officeart/2005/8/layout/list1"/>
    <dgm:cxn modelId="{2838C1FD-F9E4-43D8-90CD-EB8DDF74C716}" type="presParOf" srcId="{2FC9F41B-C120-42F9-BBC6-7CAA6CCACDFC}" destId="{0C7B8612-D830-4571-BF9B-2BC727AEBC08}" srcOrd="1" destOrd="0" presId="urn:microsoft.com/office/officeart/2005/8/layout/list1"/>
    <dgm:cxn modelId="{4D2A52BB-11A5-4955-9994-F6212E5CDDB0}" type="presParOf" srcId="{187BF9D1-17DD-4D0E-8595-4B796EE8918C}" destId="{17A05C83-E24C-487E-AA47-24D6FE99ECC9}" srcOrd="5" destOrd="0" presId="urn:microsoft.com/office/officeart/2005/8/layout/list1"/>
    <dgm:cxn modelId="{AA0A1BC4-11E2-4EAB-83B3-3DE323E29030}" type="presParOf" srcId="{187BF9D1-17DD-4D0E-8595-4B796EE8918C}" destId="{7B23A5A7-F263-4E15-9DC2-451E3EA2109E}" srcOrd="6" destOrd="0" presId="urn:microsoft.com/office/officeart/2005/8/layout/list1"/>
    <dgm:cxn modelId="{01363407-BBCA-493A-B8AE-EDCBC1F590F3}" type="presParOf" srcId="{187BF9D1-17DD-4D0E-8595-4B796EE8918C}" destId="{466DB2DC-58D1-4531-ABA1-F760FD2C72A2}" srcOrd="7" destOrd="0" presId="urn:microsoft.com/office/officeart/2005/8/layout/list1"/>
    <dgm:cxn modelId="{B3C61EB2-4F23-4F4C-9303-FC7B65692B01}" type="presParOf" srcId="{187BF9D1-17DD-4D0E-8595-4B796EE8918C}" destId="{4ED29E28-52CC-4B5E-9335-475C63A1C0AC}" srcOrd="8" destOrd="0" presId="urn:microsoft.com/office/officeart/2005/8/layout/list1"/>
    <dgm:cxn modelId="{BBE1ED75-F4E6-488A-A936-66F3F107CACE}" type="presParOf" srcId="{4ED29E28-52CC-4B5E-9335-475C63A1C0AC}" destId="{069C7607-4034-4AEB-98B9-F02AD8630014}" srcOrd="0" destOrd="0" presId="urn:microsoft.com/office/officeart/2005/8/layout/list1"/>
    <dgm:cxn modelId="{AD5DD9DC-F4AA-4E07-B6E8-9ECB70717B6C}" type="presParOf" srcId="{4ED29E28-52CC-4B5E-9335-475C63A1C0AC}" destId="{D3AA60F2-DDD9-4A72-B236-55A786A2DC23}" srcOrd="1" destOrd="0" presId="urn:microsoft.com/office/officeart/2005/8/layout/list1"/>
    <dgm:cxn modelId="{8F1219E9-05DB-40E5-968F-3C904451534D}" type="presParOf" srcId="{187BF9D1-17DD-4D0E-8595-4B796EE8918C}" destId="{C959E07D-465E-45CF-865D-37A8F1AE9863}" srcOrd="9" destOrd="0" presId="urn:microsoft.com/office/officeart/2005/8/layout/list1"/>
    <dgm:cxn modelId="{C6D133F6-CA7F-4356-88D3-CFD2E9F6D13D}" type="presParOf" srcId="{187BF9D1-17DD-4D0E-8595-4B796EE8918C}" destId="{6E2131C9-DF7C-4D2F-9DB4-BD5C41714F1F}" srcOrd="10" destOrd="0" presId="urn:microsoft.com/office/officeart/2005/8/layout/list1"/>
    <dgm:cxn modelId="{023505A6-8222-4104-8B65-3B6761BF779B}" type="presParOf" srcId="{187BF9D1-17DD-4D0E-8595-4B796EE8918C}" destId="{9126A880-4681-4CE2-A94C-9872B5BDBDBB}" srcOrd="11" destOrd="0" presId="urn:microsoft.com/office/officeart/2005/8/layout/list1"/>
    <dgm:cxn modelId="{E42C6A16-76F3-4124-BA50-EA03471A9270}" type="presParOf" srcId="{187BF9D1-17DD-4D0E-8595-4B796EE8918C}" destId="{FCE23803-9030-40F4-BACD-3D46910E75C5}" srcOrd="12" destOrd="0" presId="urn:microsoft.com/office/officeart/2005/8/layout/list1"/>
    <dgm:cxn modelId="{F6F75BCB-0CD8-4507-8FB3-6CB6BDBE98F9}" type="presParOf" srcId="{FCE23803-9030-40F4-BACD-3D46910E75C5}" destId="{44DBE9F5-6D0F-42F1-AE42-B4540C241E25}" srcOrd="0" destOrd="0" presId="urn:microsoft.com/office/officeart/2005/8/layout/list1"/>
    <dgm:cxn modelId="{50E82CCD-032D-482E-A59C-B4DA6BAE4FC6}" type="presParOf" srcId="{FCE23803-9030-40F4-BACD-3D46910E75C5}" destId="{9E5EE76B-03E8-4BEA-AF03-45407BFC448F}" srcOrd="1" destOrd="0" presId="urn:microsoft.com/office/officeart/2005/8/layout/list1"/>
    <dgm:cxn modelId="{2DB05161-653C-4DB1-A59A-BDC69C6CD449}" type="presParOf" srcId="{187BF9D1-17DD-4D0E-8595-4B796EE8918C}" destId="{ACBD3F6E-16B6-4A8F-A8EB-FC3BB7DE4D53}" srcOrd="13" destOrd="0" presId="urn:microsoft.com/office/officeart/2005/8/layout/list1"/>
    <dgm:cxn modelId="{BD11DF73-7CB7-495D-9B5D-D82B92179188}" type="presParOf" srcId="{187BF9D1-17DD-4D0E-8595-4B796EE8918C}" destId="{8C30648E-9A4D-40E4-96A8-F9410A0E9322}" srcOrd="14" destOrd="0" presId="urn:microsoft.com/office/officeart/2005/8/layout/list1"/>
    <dgm:cxn modelId="{5CECD0E4-E3FA-4285-AE97-84DC0134E268}" type="presParOf" srcId="{187BF9D1-17DD-4D0E-8595-4B796EE8918C}" destId="{2EC38ED8-F615-4205-986B-489514E5FE87}" srcOrd="15" destOrd="0" presId="urn:microsoft.com/office/officeart/2005/8/layout/list1"/>
    <dgm:cxn modelId="{DF5B2AB2-C098-4A0D-9F15-818FDD344C51}" type="presParOf" srcId="{187BF9D1-17DD-4D0E-8595-4B796EE8918C}" destId="{B00DD62E-CF8C-4B88-A4A5-75EAFF5E6BF1}" srcOrd="16" destOrd="0" presId="urn:microsoft.com/office/officeart/2005/8/layout/list1"/>
    <dgm:cxn modelId="{9794061F-E0F4-4636-BA00-D5F5FC239F94}" type="presParOf" srcId="{B00DD62E-CF8C-4B88-A4A5-75EAFF5E6BF1}" destId="{EE755A12-3E04-414C-B6E0-CD145BB45BAB}" srcOrd="0" destOrd="0" presId="urn:microsoft.com/office/officeart/2005/8/layout/list1"/>
    <dgm:cxn modelId="{1363CCF1-5065-4447-8C07-D0A582BCDB5D}" type="presParOf" srcId="{B00DD62E-CF8C-4B88-A4A5-75EAFF5E6BF1}" destId="{3DD53E5A-FDE6-4674-954D-95D37253570C}" srcOrd="1" destOrd="0" presId="urn:microsoft.com/office/officeart/2005/8/layout/list1"/>
    <dgm:cxn modelId="{1AE71061-BF71-4522-A493-F76689329D68}" type="presParOf" srcId="{187BF9D1-17DD-4D0E-8595-4B796EE8918C}" destId="{1E796C11-90A4-4C1A-B101-F0D039D0D853}" srcOrd="17" destOrd="0" presId="urn:microsoft.com/office/officeart/2005/8/layout/list1"/>
    <dgm:cxn modelId="{3781BBDB-1E7A-4AFC-AEC5-53C894C99009}" type="presParOf" srcId="{187BF9D1-17DD-4D0E-8595-4B796EE8918C}" destId="{9A9F6E2A-4B3B-4793-92F7-6DE3BF33EC90}" srcOrd="18" destOrd="0" presId="urn:microsoft.com/office/officeart/2005/8/layout/list1"/>
    <dgm:cxn modelId="{E8D5D3AB-A293-409E-AA94-5F1692168A8E}" type="presParOf" srcId="{187BF9D1-17DD-4D0E-8595-4B796EE8918C}" destId="{739044C1-736E-4244-B90B-3C8A1EF76DAE}" srcOrd="19" destOrd="0" presId="urn:microsoft.com/office/officeart/2005/8/layout/list1"/>
    <dgm:cxn modelId="{0EBBD906-B58B-4E61-BE08-3CAD060EF152}" type="presParOf" srcId="{187BF9D1-17DD-4D0E-8595-4B796EE8918C}" destId="{918D413D-616C-4AD7-A28A-44C501AD487C}" srcOrd="20" destOrd="0" presId="urn:microsoft.com/office/officeart/2005/8/layout/list1"/>
    <dgm:cxn modelId="{EF7C367B-C963-4AA9-AFF5-BB6F5D27CE4B}" type="presParOf" srcId="{918D413D-616C-4AD7-A28A-44C501AD487C}" destId="{C22EA1B3-B3AC-48B4-899C-4B158818DF67}" srcOrd="0" destOrd="0" presId="urn:microsoft.com/office/officeart/2005/8/layout/list1"/>
    <dgm:cxn modelId="{DB88CFB4-0FD7-4C98-A89D-77241E6B5EE8}" type="presParOf" srcId="{918D413D-616C-4AD7-A28A-44C501AD487C}" destId="{7C49D689-CB39-4D04-9AA9-7B8DA0F57BC0}" srcOrd="1" destOrd="0" presId="urn:microsoft.com/office/officeart/2005/8/layout/list1"/>
    <dgm:cxn modelId="{90D34B61-539B-4A2F-A9F1-A89B42BF0A1B}" type="presParOf" srcId="{187BF9D1-17DD-4D0E-8595-4B796EE8918C}" destId="{B7116B1F-3E8C-4D71-9C05-E3B35F0A92C6}" srcOrd="21" destOrd="0" presId="urn:microsoft.com/office/officeart/2005/8/layout/list1"/>
    <dgm:cxn modelId="{9D8E89E8-2CB7-40A5-BB4E-198D89685D78}" type="presParOf" srcId="{187BF9D1-17DD-4D0E-8595-4B796EE8918C}" destId="{9F51903B-9227-4103-9FFE-CC14247B169E}" srcOrd="22" destOrd="0" presId="urn:microsoft.com/office/officeart/2005/8/layout/list1"/>
    <dgm:cxn modelId="{845921EA-3B6F-4A7C-A804-E1557293B9D6}" type="presParOf" srcId="{187BF9D1-17DD-4D0E-8595-4B796EE8918C}" destId="{D72EC7BB-FEE8-45EA-A19B-ED5B9F288C35}" srcOrd="23" destOrd="0" presId="urn:microsoft.com/office/officeart/2005/8/layout/list1"/>
    <dgm:cxn modelId="{15FD8DA6-6C4A-48E3-8118-9941268D3CC3}" type="presParOf" srcId="{187BF9D1-17DD-4D0E-8595-4B796EE8918C}" destId="{1E93E586-BE32-400C-8078-75C9F9BE3ADE}" srcOrd="24" destOrd="0" presId="urn:microsoft.com/office/officeart/2005/8/layout/list1"/>
    <dgm:cxn modelId="{D7A8430D-A329-4085-B2BF-0255ACBF7AA9}" type="presParOf" srcId="{1E93E586-BE32-400C-8078-75C9F9BE3ADE}" destId="{73F73ECD-DE73-4F0E-AF05-B9BB9FEEC777}" srcOrd="0" destOrd="0" presId="urn:microsoft.com/office/officeart/2005/8/layout/list1"/>
    <dgm:cxn modelId="{F967CB5F-0539-42DC-A1B4-0DFE59FDCA14}" type="presParOf" srcId="{1E93E586-BE32-400C-8078-75C9F9BE3ADE}" destId="{A56272A0-A4AC-4096-88D9-B63912E87D24}" srcOrd="1" destOrd="0" presId="urn:microsoft.com/office/officeart/2005/8/layout/list1"/>
    <dgm:cxn modelId="{DB42F1FF-5599-45CD-9097-A450CA81B190}" type="presParOf" srcId="{187BF9D1-17DD-4D0E-8595-4B796EE8918C}" destId="{39D2CCC7-A355-43EE-8614-A374659B80BC}" srcOrd="25" destOrd="0" presId="urn:microsoft.com/office/officeart/2005/8/layout/list1"/>
    <dgm:cxn modelId="{516237FA-47CA-4C8A-92C4-E1C1FDCFCCA8}" type="presParOf" srcId="{187BF9D1-17DD-4D0E-8595-4B796EE8918C}" destId="{C6B6ACC0-1785-4AE0-8146-9011B5187A9E}" srcOrd="26" destOrd="0" presId="urn:microsoft.com/office/officeart/2005/8/layout/list1"/>
    <dgm:cxn modelId="{0F649D1E-F655-4189-A753-09A24E2C7AC5}" type="presParOf" srcId="{187BF9D1-17DD-4D0E-8595-4B796EE8918C}" destId="{3C3B6B18-504B-4C35-9A94-11CD5AB2B8BC}" srcOrd="27" destOrd="0" presId="urn:microsoft.com/office/officeart/2005/8/layout/list1"/>
    <dgm:cxn modelId="{0BE8D9F3-F56A-42A4-B087-12A4066234AB}" type="presParOf" srcId="{187BF9D1-17DD-4D0E-8595-4B796EE8918C}" destId="{332E132F-5770-4FF3-87DB-0DE0F2B88F07}" srcOrd="28" destOrd="0" presId="urn:microsoft.com/office/officeart/2005/8/layout/list1"/>
    <dgm:cxn modelId="{D07BAA0E-2CEC-438E-8851-E9F09C6D2361}" type="presParOf" srcId="{332E132F-5770-4FF3-87DB-0DE0F2B88F07}" destId="{16150887-7133-46DF-A483-2EE0C0FC56A5}" srcOrd="0" destOrd="0" presId="urn:microsoft.com/office/officeart/2005/8/layout/list1"/>
    <dgm:cxn modelId="{F6C24193-BB52-4D1A-9744-6D702AFC8F47}" type="presParOf" srcId="{332E132F-5770-4FF3-87DB-0DE0F2B88F07}" destId="{5487A6C3-5764-4FBD-AB4B-02B90E205379}" srcOrd="1" destOrd="0" presId="urn:microsoft.com/office/officeart/2005/8/layout/list1"/>
    <dgm:cxn modelId="{1FCAF011-23E1-460F-8D0B-F620289ECB09}" type="presParOf" srcId="{187BF9D1-17DD-4D0E-8595-4B796EE8918C}" destId="{6B6E8A1D-8926-419E-933B-A44FE1FFE2D8}" srcOrd="29" destOrd="0" presId="urn:microsoft.com/office/officeart/2005/8/layout/list1"/>
    <dgm:cxn modelId="{CA930ED7-3409-40A1-8561-1E805701C99A}" type="presParOf" srcId="{187BF9D1-17DD-4D0E-8595-4B796EE8918C}" destId="{2523F432-9F9C-4840-918C-609C3F779108}" srcOrd="30" destOrd="0" presId="urn:microsoft.com/office/officeart/2005/8/layout/list1"/>
    <dgm:cxn modelId="{9B8A520C-96A8-49F4-9AED-2483884E63BD}" type="presParOf" srcId="{187BF9D1-17DD-4D0E-8595-4B796EE8918C}" destId="{3FCA07BC-9228-43AF-B2F6-73263ACCA6AF}" srcOrd="31" destOrd="0" presId="urn:microsoft.com/office/officeart/2005/8/layout/list1"/>
    <dgm:cxn modelId="{3331E863-0371-425F-B90E-97CE8F9D712A}" type="presParOf" srcId="{187BF9D1-17DD-4D0E-8595-4B796EE8918C}" destId="{A2CB97C2-F8A4-43A2-8138-A786496F8DAA}" srcOrd="32" destOrd="0" presId="urn:microsoft.com/office/officeart/2005/8/layout/list1"/>
    <dgm:cxn modelId="{588DC3D9-7282-418E-9E0A-A33E634865EE}" type="presParOf" srcId="{A2CB97C2-F8A4-43A2-8138-A786496F8DAA}" destId="{1B49008E-1E1F-4E29-976A-91AF72FDB44D}" srcOrd="0" destOrd="0" presId="urn:microsoft.com/office/officeart/2005/8/layout/list1"/>
    <dgm:cxn modelId="{AB6FBE63-1232-4FB6-9FB9-05B9E16FEAA2}" type="presParOf" srcId="{A2CB97C2-F8A4-43A2-8138-A786496F8DAA}" destId="{ADE51E0E-42A3-4003-A65A-06B53A33BE79}" srcOrd="1" destOrd="0" presId="urn:microsoft.com/office/officeart/2005/8/layout/list1"/>
    <dgm:cxn modelId="{64A219BE-A59A-491B-A26A-33068FB90CB2}" type="presParOf" srcId="{187BF9D1-17DD-4D0E-8595-4B796EE8918C}" destId="{F70514A0-D1CC-4F52-817A-72843317738A}" srcOrd="33" destOrd="0" presId="urn:microsoft.com/office/officeart/2005/8/layout/list1"/>
    <dgm:cxn modelId="{9DAD8709-188B-414F-8E93-D61D1B87638D}" type="presParOf" srcId="{187BF9D1-17DD-4D0E-8595-4B796EE8918C}" destId="{7D1BBADD-6D0F-4CFD-ADEC-924D4B487E91}"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638D9-7B29-4A60-8800-9A4FFF8FAB3D}">
      <dsp:nvSpPr>
        <dsp:cNvPr id="0" name=""/>
        <dsp:cNvSpPr/>
      </dsp:nvSpPr>
      <dsp:spPr>
        <a:xfrm>
          <a:off x="0" y="0"/>
          <a:ext cx="5638800" cy="9684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66D0D-5076-43C4-B2C2-39ED6E1C040A}">
      <dsp:nvSpPr>
        <dsp:cNvPr id="0" name=""/>
        <dsp:cNvSpPr/>
      </dsp:nvSpPr>
      <dsp:spPr>
        <a:xfrm>
          <a:off x="292942" y="219802"/>
          <a:ext cx="532623" cy="532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C68B0A-4BA1-4524-A722-1BEDAD2307E9}">
      <dsp:nvSpPr>
        <dsp:cNvPr id="0" name=""/>
        <dsp:cNvSpPr/>
      </dsp:nvSpPr>
      <dsp:spPr>
        <a:xfrm>
          <a:off x="1118508" y="1910"/>
          <a:ext cx="4520291" cy="96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0" tIns="102490" rIns="102490" bIns="102490" numCol="1" spcCol="1270" anchor="ctr" anchorCtr="0">
          <a:noAutofit/>
        </a:bodyPr>
        <a:lstStyle/>
        <a:p>
          <a:pPr marL="0" lvl="0" indent="0" algn="l" defTabSz="622300">
            <a:lnSpc>
              <a:spcPct val="90000"/>
            </a:lnSpc>
            <a:spcBef>
              <a:spcPct val="0"/>
            </a:spcBef>
            <a:spcAft>
              <a:spcPct val="35000"/>
            </a:spcAft>
            <a:buNone/>
          </a:pPr>
          <a:r>
            <a:rPr lang="en-US" sz="1400" kern="1200"/>
            <a:t>i.	Objectives - what are we trying to achieve;</a:t>
          </a:r>
        </a:p>
      </dsp:txBody>
      <dsp:txXfrm>
        <a:off x="1118508" y="1910"/>
        <a:ext cx="4520291" cy="968406"/>
      </dsp:txXfrm>
    </dsp:sp>
    <dsp:sp modelId="{FC37AE5D-DBD6-4BB7-92BF-7C5A1B7D21DE}">
      <dsp:nvSpPr>
        <dsp:cNvPr id="0" name=""/>
        <dsp:cNvSpPr/>
      </dsp:nvSpPr>
      <dsp:spPr>
        <a:xfrm>
          <a:off x="0" y="1212418"/>
          <a:ext cx="5638800" cy="968406"/>
        </a:xfrm>
        <a:prstGeom prst="roundRect">
          <a:avLst>
            <a:gd name="adj" fmla="val 10000"/>
          </a:avLst>
        </a:prstGeom>
        <a:solidFill>
          <a:schemeClr val="accent2">
            <a:hueOff val="843311"/>
            <a:satOff val="-15954"/>
            <a:lumOff val="-1111"/>
            <a:alphaOff val="0"/>
          </a:schemeClr>
        </a:solidFill>
        <a:ln>
          <a:noFill/>
        </a:ln>
        <a:effectLst/>
      </dsp:spPr>
      <dsp:style>
        <a:lnRef idx="0">
          <a:scrgbClr r="0" g="0" b="0"/>
        </a:lnRef>
        <a:fillRef idx="1">
          <a:scrgbClr r="0" g="0" b="0"/>
        </a:fillRef>
        <a:effectRef idx="0">
          <a:scrgbClr r="0" g="0" b="0"/>
        </a:effectRef>
        <a:fontRef idx="minor"/>
      </dsp:style>
    </dsp:sp>
    <dsp:sp modelId="{7162D4A2-91E7-4807-867C-6DB1195EEC3D}">
      <dsp:nvSpPr>
        <dsp:cNvPr id="0" name=""/>
        <dsp:cNvSpPr/>
      </dsp:nvSpPr>
      <dsp:spPr>
        <a:xfrm>
          <a:off x="292942" y="1430309"/>
          <a:ext cx="532623" cy="532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04F162-825F-4F4D-AA6C-C17459663731}">
      <dsp:nvSpPr>
        <dsp:cNvPr id="0" name=""/>
        <dsp:cNvSpPr/>
      </dsp:nvSpPr>
      <dsp:spPr>
        <a:xfrm>
          <a:off x="1118508" y="1212418"/>
          <a:ext cx="4520291" cy="96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0" tIns="102490" rIns="102490" bIns="102490" numCol="1" spcCol="1270" anchor="ctr" anchorCtr="0">
          <a:noAutofit/>
        </a:bodyPr>
        <a:lstStyle/>
        <a:p>
          <a:pPr marL="0" lvl="0" indent="0" algn="l" defTabSz="622300">
            <a:lnSpc>
              <a:spcPct val="90000"/>
            </a:lnSpc>
            <a:spcBef>
              <a:spcPct val="0"/>
            </a:spcBef>
            <a:spcAft>
              <a:spcPct val="35000"/>
            </a:spcAft>
            <a:buNone/>
          </a:pPr>
          <a:r>
            <a:rPr lang="en-US" sz="1400" kern="1200"/>
            <a:t>ii.	Observations - what actually occurred;</a:t>
          </a:r>
        </a:p>
      </dsp:txBody>
      <dsp:txXfrm>
        <a:off x="1118508" y="1212418"/>
        <a:ext cx="4520291" cy="968406"/>
      </dsp:txXfrm>
    </dsp:sp>
    <dsp:sp modelId="{0E45BC79-C047-47C7-829C-EBD8F2551BDF}">
      <dsp:nvSpPr>
        <dsp:cNvPr id="0" name=""/>
        <dsp:cNvSpPr/>
      </dsp:nvSpPr>
      <dsp:spPr>
        <a:xfrm>
          <a:off x="0" y="2422925"/>
          <a:ext cx="5638800" cy="968406"/>
        </a:xfrm>
        <a:prstGeom prst="roundRect">
          <a:avLst>
            <a:gd name="adj" fmla="val 10000"/>
          </a:avLst>
        </a:prstGeom>
        <a:solidFill>
          <a:schemeClr val="accent2">
            <a:hueOff val="1686623"/>
            <a:satOff val="-31908"/>
            <a:lumOff val="-2223"/>
            <a:alphaOff val="0"/>
          </a:schemeClr>
        </a:solidFill>
        <a:ln>
          <a:noFill/>
        </a:ln>
        <a:effectLst/>
      </dsp:spPr>
      <dsp:style>
        <a:lnRef idx="0">
          <a:scrgbClr r="0" g="0" b="0"/>
        </a:lnRef>
        <a:fillRef idx="1">
          <a:scrgbClr r="0" g="0" b="0"/>
        </a:fillRef>
        <a:effectRef idx="0">
          <a:scrgbClr r="0" g="0" b="0"/>
        </a:effectRef>
        <a:fontRef idx="minor"/>
      </dsp:style>
    </dsp:sp>
    <dsp:sp modelId="{F3028A09-1A63-423E-9F37-6C3B95364309}">
      <dsp:nvSpPr>
        <dsp:cNvPr id="0" name=""/>
        <dsp:cNvSpPr/>
      </dsp:nvSpPr>
      <dsp:spPr>
        <a:xfrm>
          <a:off x="292942" y="2640817"/>
          <a:ext cx="532623" cy="532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CF99A-AFF7-490E-A9EB-B0DC184DDD0E}">
      <dsp:nvSpPr>
        <dsp:cNvPr id="0" name=""/>
        <dsp:cNvSpPr/>
      </dsp:nvSpPr>
      <dsp:spPr>
        <a:xfrm>
          <a:off x="1118508" y="2422925"/>
          <a:ext cx="4520291" cy="96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0" tIns="102490" rIns="102490" bIns="102490" numCol="1" spcCol="1270" anchor="ctr" anchorCtr="0">
          <a:noAutofit/>
        </a:bodyPr>
        <a:lstStyle/>
        <a:p>
          <a:pPr marL="0" lvl="0" indent="0" algn="l" defTabSz="622300">
            <a:lnSpc>
              <a:spcPct val="90000"/>
            </a:lnSpc>
            <a:spcBef>
              <a:spcPct val="0"/>
            </a:spcBef>
            <a:spcAft>
              <a:spcPct val="35000"/>
            </a:spcAft>
            <a:buNone/>
          </a:pPr>
          <a:r>
            <a:rPr lang="en-US" sz="1400" kern="1200" dirty="0"/>
            <a:t>iii.	Suggestions - what should we implement to 	avoid future occurrences and need to act 	upon to achieve the stated objectives;</a:t>
          </a:r>
        </a:p>
      </dsp:txBody>
      <dsp:txXfrm>
        <a:off x="1118508" y="2422925"/>
        <a:ext cx="4520291" cy="968406"/>
      </dsp:txXfrm>
    </dsp:sp>
    <dsp:sp modelId="{0D024646-B54C-49E2-84EE-76B0D9CC2ADD}">
      <dsp:nvSpPr>
        <dsp:cNvPr id="0" name=""/>
        <dsp:cNvSpPr/>
      </dsp:nvSpPr>
      <dsp:spPr>
        <a:xfrm>
          <a:off x="0" y="3633433"/>
          <a:ext cx="5638800" cy="968406"/>
        </a:xfrm>
        <a:prstGeom prst="roundRect">
          <a:avLst>
            <a:gd name="adj" fmla="val 10000"/>
          </a:avLst>
        </a:prstGeom>
        <a:solidFill>
          <a:schemeClr val="accent2">
            <a:hueOff val="2529934"/>
            <a:satOff val="-47862"/>
            <a:lumOff val="-3334"/>
            <a:alphaOff val="0"/>
          </a:schemeClr>
        </a:solidFill>
        <a:ln>
          <a:noFill/>
        </a:ln>
        <a:effectLst/>
      </dsp:spPr>
      <dsp:style>
        <a:lnRef idx="0">
          <a:scrgbClr r="0" g="0" b="0"/>
        </a:lnRef>
        <a:fillRef idx="1">
          <a:scrgbClr r="0" g="0" b="0"/>
        </a:fillRef>
        <a:effectRef idx="0">
          <a:scrgbClr r="0" g="0" b="0"/>
        </a:effectRef>
        <a:fontRef idx="minor"/>
      </dsp:style>
    </dsp:sp>
    <dsp:sp modelId="{AE5893F3-FC11-4CE2-9577-004C70ED3340}">
      <dsp:nvSpPr>
        <dsp:cNvPr id="0" name=""/>
        <dsp:cNvSpPr/>
      </dsp:nvSpPr>
      <dsp:spPr>
        <a:xfrm>
          <a:off x="292942" y="3851324"/>
          <a:ext cx="532623" cy="532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A0F7E-2E93-4BCD-9267-41633EAF850C}">
      <dsp:nvSpPr>
        <dsp:cNvPr id="0" name=""/>
        <dsp:cNvSpPr/>
      </dsp:nvSpPr>
      <dsp:spPr>
        <a:xfrm>
          <a:off x="1118508" y="3633433"/>
          <a:ext cx="4520291" cy="96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0" tIns="102490" rIns="102490" bIns="102490" numCol="1" spcCol="1270" anchor="ctr" anchorCtr="0">
          <a:noAutofit/>
        </a:bodyPr>
        <a:lstStyle/>
        <a:p>
          <a:pPr marL="0" lvl="0" indent="0" algn="l" defTabSz="622300">
            <a:lnSpc>
              <a:spcPct val="90000"/>
            </a:lnSpc>
            <a:spcBef>
              <a:spcPct val="0"/>
            </a:spcBef>
            <a:spcAft>
              <a:spcPct val="35000"/>
            </a:spcAft>
            <a:buNone/>
          </a:pPr>
          <a:r>
            <a:rPr lang="en-US" sz="1400" kern="1200"/>
            <a:t>iv.	Corrective Actions – following an incident 	occurring it is often the most difficult to 	recognize, investigate, accept and implement 	those needed changes;</a:t>
          </a:r>
        </a:p>
      </dsp:txBody>
      <dsp:txXfrm>
        <a:off x="1118508" y="3633433"/>
        <a:ext cx="4520291" cy="968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F8CDE-C286-4195-A374-98B2AA16B12C}">
      <dsp:nvSpPr>
        <dsp:cNvPr id="0" name=""/>
        <dsp:cNvSpPr/>
      </dsp:nvSpPr>
      <dsp:spPr>
        <a:xfrm>
          <a:off x="0" y="25172"/>
          <a:ext cx="5638800" cy="3556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 </a:t>
          </a:r>
          <a:r>
            <a:rPr lang="en-US" sz="1600" kern="1200" dirty="0"/>
            <a:t>Examining what presently exists </a:t>
          </a:r>
        </a:p>
      </dsp:txBody>
      <dsp:txXfrm>
        <a:off x="17363" y="42535"/>
        <a:ext cx="5604074" cy="320953"/>
      </dsp:txXfrm>
    </dsp:sp>
    <dsp:sp modelId="{1D23049A-0B5A-411B-9126-4EA705EB2CAE}">
      <dsp:nvSpPr>
        <dsp:cNvPr id="0" name=""/>
        <dsp:cNvSpPr/>
      </dsp:nvSpPr>
      <dsp:spPr>
        <a:xfrm>
          <a:off x="0" y="403892"/>
          <a:ext cx="5638800" cy="355679"/>
        </a:xfrm>
        <a:prstGeom prst="roundRect">
          <a:avLst/>
        </a:prstGeom>
        <a:solidFill>
          <a:schemeClr val="accent2">
            <a:hueOff val="229994"/>
            <a:satOff val="-4351"/>
            <a:lumOff val="-3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b. </a:t>
          </a:r>
          <a:r>
            <a:rPr lang="en-US" sz="1600" kern="1200" dirty="0"/>
            <a:t>Understanding what has recently occurred</a:t>
          </a:r>
        </a:p>
      </dsp:txBody>
      <dsp:txXfrm>
        <a:off x="17363" y="421255"/>
        <a:ext cx="5604074" cy="320953"/>
      </dsp:txXfrm>
    </dsp:sp>
    <dsp:sp modelId="{2108D5BD-8F43-40D9-A4E9-29BF307CBE65}">
      <dsp:nvSpPr>
        <dsp:cNvPr id="0" name=""/>
        <dsp:cNvSpPr/>
      </dsp:nvSpPr>
      <dsp:spPr>
        <a:xfrm>
          <a:off x="0" y="782612"/>
          <a:ext cx="5638800" cy="355679"/>
        </a:xfrm>
        <a:prstGeom prst="roundRect">
          <a:avLst/>
        </a:prstGeom>
        <a:solidFill>
          <a:schemeClr val="accent2">
            <a:hueOff val="459988"/>
            <a:satOff val="-8702"/>
            <a:lumOff val="-6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c. </a:t>
          </a:r>
          <a:r>
            <a:rPr lang="en-US" sz="1600" kern="1200" dirty="0"/>
            <a:t>Sources of Information</a:t>
          </a:r>
        </a:p>
      </dsp:txBody>
      <dsp:txXfrm>
        <a:off x="17363" y="799975"/>
        <a:ext cx="5604074" cy="320953"/>
      </dsp:txXfrm>
    </dsp:sp>
    <dsp:sp modelId="{AA5DDA23-5DDA-430F-AC06-0342C631194E}">
      <dsp:nvSpPr>
        <dsp:cNvPr id="0" name=""/>
        <dsp:cNvSpPr/>
      </dsp:nvSpPr>
      <dsp:spPr>
        <a:xfrm>
          <a:off x="0" y="1161332"/>
          <a:ext cx="5638800" cy="355679"/>
        </a:xfrm>
        <a:prstGeom prst="roundRect">
          <a:avLst/>
        </a:prstGeom>
        <a:solidFill>
          <a:schemeClr val="accent2">
            <a:hueOff val="689982"/>
            <a:satOff val="-13053"/>
            <a:lumOff val="-9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d. </a:t>
          </a:r>
          <a:r>
            <a:rPr lang="en-US" sz="1600" kern="1200" dirty="0"/>
            <a:t>Requests for Information</a:t>
          </a:r>
        </a:p>
      </dsp:txBody>
      <dsp:txXfrm>
        <a:off x="17363" y="1178695"/>
        <a:ext cx="5604074" cy="320953"/>
      </dsp:txXfrm>
    </dsp:sp>
    <dsp:sp modelId="{6EB199B4-0539-4339-B11F-5E1D3D71EADE}">
      <dsp:nvSpPr>
        <dsp:cNvPr id="0" name=""/>
        <dsp:cNvSpPr/>
      </dsp:nvSpPr>
      <dsp:spPr>
        <a:xfrm>
          <a:off x="0" y="1540052"/>
          <a:ext cx="5638800" cy="355679"/>
        </a:xfrm>
        <a:prstGeom prst="roundRect">
          <a:avLst/>
        </a:prstGeom>
        <a:solidFill>
          <a:schemeClr val="accent2">
            <a:hueOff val="919976"/>
            <a:satOff val="-17404"/>
            <a:lumOff val="-12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e. </a:t>
          </a:r>
          <a:r>
            <a:rPr lang="en-US" sz="1600" kern="1200" dirty="0"/>
            <a:t>Assemblage of Information</a:t>
          </a:r>
        </a:p>
      </dsp:txBody>
      <dsp:txXfrm>
        <a:off x="17363" y="1557415"/>
        <a:ext cx="5604074" cy="320953"/>
      </dsp:txXfrm>
    </dsp:sp>
    <dsp:sp modelId="{56B54A93-2FDF-4E36-9872-2B8FD0EEDF0D}">
      <dsp:nvSpPr>
        <dsp:cNvPr id="0" name=""/>
        <dsp:cNvSpPr/>
      </dsp:nvSpPr>
      <dsp:spPr>
        <a:xfrm>
          <a:off x="0" y="1918772"/>
          <a:ext cx="5638800" cy="355679"/>
        </a:xfrm>
        <a:prstGeom prst="roundRect">
          <a:avLst/>
        </a:prstGeom>
        <a:solidFill>
          <a:schemeClr val="accent2">
            <a:hueOff val="1149970"/>
            <a:satOff val="-21755"/>
            <a:lumOff val="-15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f. </a:t>
          </a:r>
          <a:r>
            <a:rPr lang="en-US" sz="1500" kern="1200" dirty="0"/>
            <a:t>Input from GCFD, Village Departments and Executive Staff</a:t>
          </a:r>
        </a:p>
      </dsp:txBody>
      <dsp:txXfrm>
        <a:off x="17363" y="1936135"/>
        <a:ext cx="5604074" cy="320953"/>
      </dsp:txXfrm>
    </dsp:sp>
    <dsp:sp modelId="{62A889C4-02B7-455E-8C27-4F2C7D77E13E}">
      <dsp:nvSpPr>
        <dsp:cNvPr id="0" name=""/>
        <dsp:cNvSpPr/>
      </dsp:nvSpPr>
      <dsp:spPr>
        <a:xfrm>
          <a:off x="0" y="2297492"/>
          <a:ext cx="5638800" cy="387484"/>
        </a:xfrm>
        <a:prstGeom prst="roundRect">
          <a:avLst/>
        </a:prstGeom>
        <a:solidFill>
          <a:schemeClr val="accent2">
            <a:hueOff val="1379964"/>
            <a:satOff val="-26107"/>
            <a:lumOff val="-18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g. Distribute / Make Available Information to all the Committee members</a:t>
          </a:r>
        </a:p>
      </dsp:txBody>
      <dsp:txXfrm>
        <a:off x="18915" y="2316407"/>
        <a:ext cx="5600970" cy="349654"/>
      </dsp:txXfrm>
    </dsp:sp>
    <dsp:sp modelId="{A0FA6F5E-221E-4556-9735-FB4DFF5C13E2}">
      <dsp:nvSpPr>
        <dsp:cNvPr id="0" name=""/>
        <dsp:cNvSpPr/>
      </dsp:nvSpPr>
      <dsp:spPr>
        <a:xfrm>
          <a:off x="0" y="2708017"/>
          <a:ext cx="5638800" cy="355679"/>
        </a:xfrm>
        <a:prstGeom prst="roundRect">
          <a:avLst/>
        </a:prstGeom>
        <a:solidFill>
          <a:schemeClr val="accent2">
            <a:hueOff val="1609958"/>
            <a:satOff val="-30458"/>
            <a:lumOff val="-21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h. </a:t>
          </a:r>
          <a:r>
            <a:rPr lang="en-US" sz="1600" kern="1200" dirty="0"/>
            <a:t>Analysis of Information</a:t>
          </a:r>
        </a:p>
      </dsp:txBody>
      <dsp:txXfrm>
        <a:off x="17363" y="2725380"/>
        <a:ext cx="5604074" cy="320953"/>
      </dsp:txXfrm>
    </dsp:sp>
    <dsp:sp modelId="{F50D9315-A3D7-4041-B386-7F43F5CBD2FB}">
      <dsp:nvSpPr>
        <dsp:cNvPr id="0" name=""/>
        <dsp:cNvSpPr/>
      </dsp:nvSpPr>
      <dsp:spPr>
        <a:xfrm>
          <a:off x="0" y="3086737"/>
          <a:ext cx="5638800" cy="355679"/>
        </a:xfrm>
        <a:prstGeom prst="roundRect">
          <a:avLst/>
        </a:prstGeom>
        <a:solidFill>
          <a:schemeClr val="accent2">
            <a:hueOff val="1839952"/>
            <a:satOff val="-34809"/>
            <a:lumOff val="-24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 </a:t>
          </a:r>
          <a:r>
            <a:rPr lang="en-US" sz="1600" kern="1200" dirty="0"/>
            <a:t>Active listening to the GCFD and Executive Staff</a:t>
          </a:r>
        </a:p>
      </dsp:txBody>
      <dsp:txXfrm>
        <a:off x="17363" y="3104100"/>
        <a:ext cx="5604074" cy="320953"/>
      </dsp:txXfrm>
    </dsp:sp>
    <dsp:sp modelId="{BFA79FB8-AFC1-4A35-AD9D-7115C931C8FD}">
      <dsp:nvSpPr>
        <dsp:cNvPr id="0" name=""/>
        <dsp:cNvSpPr/>
      </dsp:nvSpPr>
      <dsp:spPr>
        <a:xfrm>
          <a:off x="0" y="3465457"/>
          <a:ext cx="5638800" cy="355679"/>
        </a:xfrm>
        <a:prstGeom prst="roundRect">
          <a:avLst/>
        </a:prstGeom>
        <a:solidFill>
          <a:schemeClr val="accent2">
            <a:hueOff val="2069946"/>
            <a:satOff val="-39160"/>
            <a:lumOff val="-27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j. </a:t>
          </a:r>
          <a:r>
            <a:rPr lang="en-US" sz="1600" kern="1200" dirty="0"/>
            <a:t>Distillation and Verification of Information</a:t>
          </a:r>
        </a:p>
      </dsp:txBody>
      <dsp:txXfrm>
        <a:off x="17363" y="3482820"/>
        <a:ext cx="5604074" cy="320953"/>
      </dsp:txXfrm>
    </dsp:sp>
    <dsp:sp modelId="{DE7EBCEF-316C-4ED4-B8A4-E65D3CF527AA}">
      <dsp:nvSpPr>
        <dsp:cNvPr id="0" name=""/>
        <dsp:cNvSpPr/>
      </dsp:nvSpPr>
      <dsp:spPr>
        <a:xfrm>
          <a:off x="0" y="3844177"/>
          <a:ext cx="5638800" cy="355679"/>
        </a:xfrm>
        <a:prstGeom prst="roundRect">
          <a:avLst/>
        </a:prstGeom>
        <a:solidFill>
          <a:schemeClr val="accent2">
            <a:hueOff val="2299940"/>
            <a:satOff val="-43511"/>
            <a:lumOff val="-30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k. </a:t>
          </a:r>
          <a:r>
            <a:rPr lang="en-US" sz="1600" kern="1200" dirty="0"/>
            <a:t>Creating Actionable and Defined Objectives</a:t>
          </a:r>
        </a:p>
      </dsp:txBody>
      <dsp:txXfrm>
        <a:off x="17363" y="3861540"/>
        <a:ext cx="5604074" cy="320953"/>
      </dsp:txXfrm>
    </dsp:sp>
    <dsp:sp modelId="{0457138F-DFE8-45D3-BB54-030AF6444BE7}">
      <dsp:nvSpPr>
        <dsp:cNvPr id="0" name=""/>
        <dsp:cNvSpPr/>
      </dsp:nvSpPr>
      <dsp:spPr>
        <a:xfrm>
          <a:off x="0" y="4222897"/>
          <a:ext cx="5638800" cy="355679"/>
        </a:xfrm>
        <a:prstGeom prst="roundRect">
          <a:avLst/>
        </a:prstGeom>
        <a:solidFill>
          <a:schemeClr val="accent2">
            <a:hueOff val="2529934"/>
            <a:satOff val="-47862"/>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l. </a:t>
          </a:r>
          <a:r>
            <a:rPr lang="en-US" sz="1400" kern="1200" dirty="0"/>
            <a:t>Setting forth INITIAL Proposed Suggestions and Considerations</a:t>
          </a:r>
        </a:p>
      </dsp:txBody>
      <dsp:txXfrm>
        <a:off x="17363" y="4240260"/>
        <a:ext cx="5604074" cy="320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D335E-CD69-4C41-9B0D-8A83599833FA}">
      <dsp:nvSpPr>
        <dsp:cNvPr id="0" name=""/>
        <dsp:cNvSpPr/>
      </dsp:nvSpPr>
      <dsp:spPr>
        <a:xfrm>
          <a:off x="0" y="19755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08046-698B-419E-8076-E7E3E2F195B3}">
      <dsp:nvSpPr>
        <dsp:cNvPr id="0" name=""/>
        <dsp:cNvSpPr/>
      </dsp:nvSpPr>
      <dsp:spPr>
        <a:xfrm>
          <a:off x="314086" y="567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a. NFPA 1720 </a:t>
          </a:r>
        </a:p>
      </dsp:txBody>
      <dsp:txXfrm>
        <a:off x="332820" y="24411"/>
        <a:ext cx="4359748" cy="346292"/>
      </dsp:txXfrm>
    </dsp:sp>
    <dsp:sp modelId="{7B23A5A7-F263-4E15-9DC2-451E3EA2109E}">
      <dsp:nvSpPr>
        <dsp:cNvPr id="0" name=""/>
        <dsp:cNvSpPr/>
      </dsp:nvSpPr>
      <dsp:spPr>
        <a:xfrm>
          <a:off x="0" y="78723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B8612-D830-4571-BF9B-2BC727AEBC08}">
      <dsp:nvSpPr>
        <dsp:cNvPr id="0" name=""/>
        <dsp:cNvSpPr/>
      </dsp:nvSpPr>
      <dsp:spPr>
        <a:xfrm>
          <a:off x="314086" y="59535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b. Final Report - ICMA - 2012 </a:t>
          </a:r>
        </a:p>
      </dsp:txBody>
      <dsp:txXfrm>
        <a:off x="332820" y="614091"/>
        <a:ext cx="4359748" cy="346292"/>
      </dsp:txXfrm>
    </dsp:sp>
    <dsp:sp modelId="{6E2131C9-DF7C-4D2F-9DB4-BD5C41714F1F}">
      <dsp:nvSpPr>
        <dsp:cNvPr id="0" name=""/>
        <dsp:cNvSpPr/>
      </dsp:nvSpPr>
      <dsp:spPr>
        <a:xfrm>
          <a:off x="0" y="137691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AA60F2-DDD9-4A72-B236-55A786A2DC23}">
      <dsp:nvSpPr>
        <dsp:cNvPr id="0" name=""/>
        <dsp:cNvSpPr/>
      </dsp:nvSpPr>
      <dsp:spPr>
        <a:xfrm>
          <a:off x="314086" y="118503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c. After Action Report</a:t>
          </a:r>
        </a:p>
      </dsp:txBody>
      <dsp:txXfrm>
        <a:off x="332820" y="1203771"/>
        <a:ext cx="4359748" cy="346292"/>
      </dsp:txXfrm>
    </dsp:sp>
    <dsp:sp modelId="{8C30648E-9A4D-40E4-96A8-F9410A0E9322}">
      <dsp:nvSpPr>
        <dsp:cNvPr id="0" name=""/>
        <dsp:cNvSpPr/>
      </dsp:nvSpPr>
      <dsp:spPr>
        <a:xfrm>
          <a:off x="0" y="196659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EE76B-03E8-4BEA-AF03-45407BFC448F}">
      <dsp:nvSpPr>
        <dsp:cNvPr id="0" name=""/>
        <dsp:cNvSpPr/>
      </dsp:nvSpPr>
      <dsp:spPr>
        <a:xfrm>
          <a:off x="314086" y="177471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d. Grenfell Tower Block Fire</a:t>
          </a:r>
        </a:p>
      </dsp:txBody>
      <dsp:txXfrm>
        <a:off x="332820" y="1793451"/>
        <a:ext cx="4359748" cy="346292"/>
      </dsp:txXfrm>
    </dsp:sp>
    <dsp:sp modelId="{9A9F6E2A-4B3B-4793-92F7-6DE3BF33EC90}">
      <dsp:nvSpPr>
        <dsp:cNvPr id="0" name=""/>
        <dsp:cNvSpPr/>
      </dsp:nvSpPr>
      <dsp:spPr>
        <a:xfrm>
          <a:off x="0" y="255627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53E5A-FDE6-4674-954D-95D37253570C}">
      <dsp:nvSpPr>
        <dsp:cNvPr id="0" name=""/>
        <dsp:cNvSpPr/>
      </dsp:nvSpPr>
      <dsp:spPr>
        <a:xfrm>
          <a:off x="314086" y="236439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e. FDNY - 911 After Action Report</a:t>
          </a:r>
        </a:p>
      </dsp:txBody>
      <dsp:txXfrm>
        <a:off x="332820" y="2383131"/>
        <a:ext cx="4359748" cy="346292"/>
      </dsp:txXfrm>
    </dsp:sp>
    <dsp:sp modelId="{9F51903B-9227-4103-9FFE-CC14247B169E}">
      <dsp:nvSpPr>
        <dsp:cNvPr id="0" name=""/>
        <dsp:cNvSpPr/>
      </dsp:nvSpPr>
      <dsp:spPr>
        <a:xfrm>
          <a:off x="0" y="314595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9D689-CB39-4D04-9AA9-7B8DA0F57BC0}">
      <dsp:nvSpPr>
        <dsp:cNvPr id="0" name=""/>
        <dsp:cNvSpPr/>
      </dsp:nvSpPr>
      <dsp:spPr>
        <a:xfrm>
          <a:off x="314086" y="295407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f. Decision Theory</a:t>
          </a:r>
        </a:p>
      </dsp:txBody>
      <dsp:txXfrm>
        <a:off x="332820" y="2972811"/>
        <a:ext cx="4359748" cy="346292"/>
      </dsp:txXfrm>
    </dsp:sp>
    <dsp:sp modelId="{C6B6ACC0-1785-4AE0-8146-9011B5187A9E}">
      <dsp:nvSpPr>
        <dsp:cNvPr id="0" name=""/>
        <dsp:cNvSpPr/>
      </dsp:nvSpPr>
      <dsp:spPr>
        <a:xfrm>
          <a:off x="0" y="373563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6272A0-A4AC-4096-88D9-B63912E87D24}">
      <dsp:nvSpPr>
        <dsp:cNvPr id="0" name=""/>
        <dsp:cNvSpPr/>
      </dsp:nvSpPr>
      <dsp:spPr>
        <a:xfrm>
          <a:off x="314086" y="354375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f. Deductive Reasoning</a:t>
          </a:r>
        </a:p>
      </dsp:txBody>
      <dsp:txXfrm>
        <a:off x="332820" y="3562491"/>
        <a:ext cx="4359748" cy="346292"/>
      </dsp:txXfrm>
    </dsp:sp>
    <dsp:sp modelId="{2523F432-9F9C-4840-918C-609C3F779108}">
      <dsp:nvSpPr>
        <dsp:cNvPr id="0" name=""/>
        <dsp:cNvSpPr/>
      </dsp:nvSpPr>
      <dsp:spPr>
        <a:xfrm>
          <a:off x="0" y="432531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7A6C3-5764-4FBD-AB4B-02B90E205379}">
      <dsp:nvSpPr>
        <dsp:cNvPr id="0" name=""/>
        <dsp:cNvSpPr/>
      </dsp:nvSpPr>
      <dsp:spPr>
        <a:xfrm>
          <a:off x="314086" y="413343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h. Inductive Reasoning</a:t>
          </a:r>
        </a:p>
      </dsp:txBody>
      <dsp:txXfrm>
        <a:off x="332820" y="4152171"/>
        <a:ext cx="4359748" cy="346292"/>
      </dsp:txXfrm>
    </dsp:sp>
    <dsp:sp modelId="{7D1BBADD-6D0F-4CFD-ADEC-924D4B487E91}">
      <dsp:nvSpPr>
        <dsp:cNvPr id="0" name=""/>
        <dsp:cNvSpPr/>
      </dsp:nvSpPr>
      <dsp:spPr>
        <a:xfrm>
          <a:off x="0" y="4914997"/>
          <a:ext cx="6281738"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51E0E-42A3-4003-A65A-06B53A33BE79}">
      <dsp:nvSpPr>
        <dsp:cNvPr id="0" name=""/>
        <dsp:cNvSpPr/>
      </dsp:nvSpPr>
      <dsp:spPr>
        <a:xfrm>
          <a:off x="314086" y="4723117"/>
          <a:ext cx="4397216"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204" tIns="0" rIns="166204" bIns="0" numCol="1" spcCol="1270" anchor="ctr" anchorCtr="0">
          <a:noAutofit/>
        </a:bodyPr>
        <a:lstStyle/>
        <a:p>
          <a:pPr marL="0" lvl="0" indent="0" algn="l" defTabSz="711200">
            <a:lnSpc>
              <a:spcPct val="90000"/>
            </a:lnSpc>
            <a:spcBef>
              <a:spcPct val="0"/>
            </a:spcBef>
            <a:spcAft>
              <a:spcPct val="35000"/>
            </a:spcAft>
            <a:buNone/>
          </a:pPr>
          <a:r>
            <a:rPr lang="en-US" sz="1600" kern="1200" dirty="0"/>
            <a:t>i. Information processing</a:t>
          </a:r>
        </a:p>
      </dsp:txBody>
      <dsp:txXfrm>
        <a:off x="332820" y="4741851"/>
        <a:ext cx="4359748" cy="3462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54A69-1464-44DB-929C-EA213AF043BD}"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685C6-F3C7-424F-A678-EFBD25480D30}" type="slidenum">
              <a:rPr lang="en-US" smtClean="0"/>
              <a:t>‹#›</a:t>
            </a:fld>
            <a:endParaRPr lang="en-US"/>
          </a:p>
        </p:txBody>
      </p:sp>
    </p:spTree>
    <p:extLst>
      <p:ext uri="{BB962C8B-B14F-4D97-AF65-F5344CB8AC3E}">
        <p14:creationId xmlns:p14="http://schemas.microsoft.com/office/powerpoint/2010/main" val="242511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lgn="r">
              <a:spcBef>
                <a:spcPts val="600"/>
              </a:spcBef>
            </a:pPr>
            <a:r>
              <a:rPr lang="en-US" sz="1200" b="1" dirty="0">
                <a:latin typeface="Arial" pitchFamily="34" charset="0"/>
                <a:cs typeface="Arial" pitchFamily="34" charset="0"/>
              </a:rPr>
              <a:t>Thomas Faranda</a:t>
            </a:r>
            <a:r>
              <a:rPr lang="en-US" sz="1200" b="1" baseline="0" dirty="0">
                <a:latin typeface="Arial" pitchFamily="34" charset="0"/>
                <a:cs typeface="Arial" pitchFamily="34" charset="0"/>
              </a:rPr>
              <a:t>                </a:t>
            </a:r>
            <a:r>
              <a:rPr lang="en-US" sz="1200" b="1" dirty="0">
                <a:latin typeface="Arial" pitchFamily="34" charset="0"/>
                <a:cs typeface="Arial" pitchFamily="34" charset="0"/>
              </a:rPr>
              <a:t>Joseph Plati</a:t>
            </a:r>
            <a:r>
              <a:rPr lang="en-US" sz="1200" b="1" baseline="0" dirty="0">
                <a:latin typeface="Arial" pitchFamily="34" charset="0"/>
                <a:cs typeface="Arial" pitchFamily="34" charset="0"/>
              </a:rPr>
              <a:t>               </a:t>
            </a:r>
            <a:r>
              <a:rPr lang="en-US" sz="1200" b="1" dirty="0">
                <a:latin typeface="Arial" pitchFamily="34" charset="0"/>
                <a:cs typeface="Arial" pitchFamily="34" charset="0"/>
              </a:rPr>
              <a:t>Michael Rendino</a:t>
            </a:r>
            <a:r>
              <a:rPr lang="en-US" sz="1200" b="1" baseline="0" dirty="0">
                <a:latin typeface="Arial" pitchFamily="34" charset="0"/>
                <a:cs typeface="Arial" pitchFamily="34" charset="0"/>
              </a:rPr>
              <a:t>        William Sollin                                                                                                                                       </a:t>
            </a:r>
            <a:r>
              <a:rPr lang="en-US" sz="1200" b="1" dirty="0" err="1">
                <a:latin typeface="Arial" pitchFamily="34" charset="0"/>
                <a:cs typeface="Arial" pitchFamily="34" charset="0"/>
              </a:rPr>
              <a:t>xxxxxxxx</a:t>
            </a:r>
            <a:endParaRPr lang="en-US" dirty="0"/>
          </a:p>
        </p:txBody>
      </p:sp>
      <p:sp>
        <p:nvSpPr>
          <p:cNvPr id="46084" name="Slide Number Placeholder 3"/>
          <p:cNvSpPr>
            <a:spLocks noGrp="1"/>
          </p:cNvSpPr>
          <p:nvPr>
            <p:ph type="sldNum" sz="quarter" idx="5"/>
          </p:nvPr>
        </p:nvSpPr>
        <p:spPr>
          <a:noFill/>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F948324C-8986-4D9F-8194-101198CB3EEE}"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38</a:t>
            </a:fld>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7171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are highlighting these vehicles and their pump panels over the next few slides as an example of what can happen without</a:t>
            </a:r>
            <a:r>
              <a:rPr lang="en-US" baseline="0" dirty="0"/>
              <a:t> a continuity in administrative decisions over long periods time.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28B880D5-9689-4A6E-B233-EF995CB5CD3F}"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42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7162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28B880D5-9689-4A6E-B233-EF995CB5CD3F}"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46</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7001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excellent  example of a common theme found</a:t>
            </a:r>
            <a:r>
              <a:rPr lang="en-US" baseline="0" dirty="0"/>
              <a:t> during this subcommittees review</a:t>
            </a:r>
            <a:r>
              <a:rPr lang="en-US" dirty="0"/>
              <a:t>. </a:t>
            </a:r>
            <a:r>
              <a:rPr lang="en-US" baseline="0" dirty="0"/>
              <a:t>There are four different pump panels as you have been shown. </a:t>
            </a:r>
            <a:r>
              <a:rPr lang="en-US" dirty="0"/>
              <a:t>Three of the 4 apparatus displayed are engine</a:t>
            </a:r>
            <a:r>
              <a:rPr lang="en-US" baseline="0" dirty="0"/>
              <a:t> or </a:t>
            </a:r>
            <a:r>
              <a:rPr lang="en-US" dirty="0"/>
              <a:t>pumper style rigs</a:t>
            </a:r>
            <a:r>
              <a:rPr lang="en-US" baseline="0" dirty="0"/>
              <a:t> . </a:t>
            </a:r>
            <a:r>
              <a:rPr lang="en-US" b="1" u="sng" baseline="0" dirty="0"/>
              <a:t>All are from a different manufacturer</a:t>
            </a:r>
            <a:r>
              <a:rPr lang="en-US" baseline="0" dirty="0"/>
              <a:t>.</a:t>
            </a:r>
            <a:r>
              <a:rPr lang="en-US" dirty="0"/>
              <a:t> </a:t>
            </a:r>
          </a:p>
          <a:p>
            <a:r>
              <a:rPr lang="en-US" dirty="0"/>
              <a:t>The other, </a:t>
            </a:r>
            <a:r>
              <a:rPr lang="en-US" baseline="0" dirty="0"/>
              <a:t> #</a:t>
            </a:r>
            <a:r>
              <a:rPr lang="en-US" dirty="0"/>
              <a:t>147 is</a:t>
            </a:r>
            <a:r>
              <a:rPr lang="en-US" baseline="0" dirty="0"/>
              <a:t> </a:t>
            </a:r>
            <a:r>
              <a:rPr lang="en-US" dirty="0"/>
              <a:t> inherently different but it can be used</a:t>
            </a:r>
            <a:r>
              <a:rPr lang="en-US" baseline="0" dirty="0"/>
              <a:t> to pump water but it also has the ability to be used for ladder/truck company operations .Thus known in the industry  as a “quint”. </a:t>
            </a:r>
          </a:p>
          <a:p>
            <a:r>
              <a:rPr lang="en-US" baseline="0" dirty="0"/>
              <a:t>S</a:t>
            </a:r>
            <a:r>
              <a:rPr lang="en-US" dirty="0"/>
              <a:t>hown here on this slide are 145’s(2015) and 147’s (2018) pump panels. </a:t>
            </a:r>
          </a:p>
          <a:p>
            <a:r>
              <a:rPr lang="en-US" dirty="0"/>
              <a:t>Both are from the Ferrara brand</a:t>
            </a:r>
            <a:r>
              <a:rPr lang="en-US" baseline="0" dirty="0"/>
              <a:t> of fire apparatus.</a:t>
            </a:r>
            <a:r>
              <a:rPr lang="en-US" dirty="0"/>
              <a:t>. These trucks were made just </a:t>
            </a:r>
            <a:r>
              <a:rPr lang="en-US" i="1" u="sng" dirty="0">
                <a:effectLst>
                  <a:outerShdw blurRad="38100" dist="38100" dir="2700000" algn="tl">
                    <a:srgbClr val="000000">
                      <a:alpha val="43137"/>
                    </a:srgbClr>
                  </a:outerShdw>
                </a:effectLst>
              </a:rPr>
              <a:t>three</a:t>
            </a:r>
            <a:r>
              <a:rPr lang="en-US" i="1" u="sng" baseline="0" dirty="0">
                <a:effectLst>
                  <a:outerShdw blurRad="38100" dist="38100" dir="2700000" algn="tl">
                    <a:srgbClr val="000000">
                      <a:alpha val="43137"/>
                    </a:srgbClr>
                  </a:outerShdw>
                </a:effectLst>
              </a:rPr>
              <a:t> years </a:t>
            </a:r>
            <a:r>
              <a:rPr lang="en-US" baseline="0" dirty="0"/>
              <a:t>apart. These panels  differ drastically in terms of technology, advancements and most of all  in appearance </a:t>
            </a:r>
            <a:endParaRPr lang="en-US" dirty="0"/>
          </a:p>
          <a:p>
            <a:r>
              <a:rPr lang="en-US" dirty="0"/>
              <a:t>A</a:t>
            </a:r>
            <a:r>
              <a:rPr lang="en-US" baseline="0" dirty="0"/>
              <a:t>n operator has to be specifically trained on each of these panels.  An  operator may only have been trained on “just  one” piece of equipment.  That small but important </a:t>
            </a:r>
            <a:r>
              <a:rPr lang="en-US" baseline="0"/>
              <a:t>issue multiplies </a:t>
            </a:r>
            <a:r>
              <a:rPr lang="en-US" baseline="0" dirty="0"/>
              <a:t>successively with each pump panel. An operator having only have been  trained on just one or even two  of these will be impacted by the subtle or the not so subtle differences. Notice the labeling is prominent,  but certain terminology may differ by manufacturer.  Handles,  knobs,  gauges, and outlets may be laid out in a similar fashion or NOT on each apparatus.  Even the colors, shapes and displays of these components vary greatly. This  would confuse anyone that is not proficient on that specific rig,   What happens when an operator is </a:t>
            </a:r>
            <a:r>
              <a:rPr lang="en-US" i="1" u="sng" baseline="0" dirty="0"/>
              <a:t>under stress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makes training difficult and ease of operation finite to only those trained and practicing their proficiency on each vehicle. (Say this Again!)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 Since this realization of this particular administrative oversight  The chiefs have embarked on  training each operator on each of the pumps..</a:t>
            </a:r>
          </a:p>
          <a:p>
            <a:endParaRPr lang="en-US" baseline="0" dirty="0"/>
          </a:p>
          <a:p>
            <a:endParaRPr lang="en-US" baseline="0" dirty="0"/>
          </a:p>
          <a:p>
            <a:r>
              <a:rPr lang="en-US" baseline="0" dirty="0"/>
              <a:t>The structure of the department lends it self to the opinions of the design committee at the time and the purchase. These purchases are infrequent so each new purchases lends itself to specifications or opinions of that the committee..  There needs to be an effort to replicate equipment  during purchases of this type of vehicles.    The reason-So that use can easily be adapted to the current  membership that provide service as “Operators” .   Thus reducing the learning/training curves associated  with the permissible timeframes of a volunteer department.     This action  is imperative.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28B880D5-9689-4A6E-B233-EF995CB5CD3F}"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47</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6222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28B880D5-9689-4A6E-B233-EF995CB5CD3F}"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50</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95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28B880D5-9689-4A6E-B233-EF995CB5CD3F}"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53</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3730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chose this picture because  greatly depicts the conditions throughout the site. Please</a:t>
            </a:r>
            <a:r>
              <a:rPr lang="en-US" baseline="0" dirty="0"/>
              <a:t> look to the left of the door, </a:t>
            </a:r>
            <a:r>
              <a:rPr lang="en-US" b="1" i="1" u="sng" baseline="0" dirty="0"/>
              <a:t>Just above the tree growing out of the foundation</a:t>
            </a:r>
            <a:r>
              <a:rPr lang="en-US" baseline="0" dirty="0"/>
              <a:t>. Above the tree over the steel bracing  is the available electric for the volunteers use in this building “A weather beaten extension cord”.</a:t>
            </a:r>
          </a:p>
          <a:p>
            <a:r>
              <a:rPr lang="en-US" baseline="0" dirty="0"/>
              <a:t>Pushed through a  penetration to that acts as a service feed.</a:t>
            </a:r>
          </a:p>
          <a:p>
            <a:r>
              <a:rPr lang="en-US" baseline="0" dirty="0"/>
              <a:t>Ironically the cord is draped over a steel support. We surmise this support has been placed to brace the brickwork from spalling forward any further. We know this because it is a common practice seen in aging masonry buildings.</a:t>
            </a:r>
          </a:p>
          <a:p>
            <a:r>
              <a:rPr lang="en-US" baseline="0" dirty="0"/>
              <a:t>As you see varying gates from Village trucks inhibit entry and valuable training pieces are stored or discarded on the exterior.  There is only 450 </a:t>
            </a:r>
            <a:r>
              <a:rPr lang="en-US" baseline="0" dirty="0" err="1"/>
              <a:t>sq</a:t>
            </a:r>
            <a:r>
              <a:rPr lang="en-US" baseline="0" dirty="0"/>
              <a:t>/</a:t>
            </a:r>
            <a:r>
              <a:rPr lang="en-US" baseline="0" dirty="0" err="1"/>
              <a:t>ft</a:t>
            </a:r>
            <a:r>
              <a:rPr lang="en-US" baseline="0" dirty="0"/>
              <a:t> of useable training space in side the 2 floors of this structure - which approximately is just about   the average size of a  living room here in Garden City.</a:t>
            </a:r>
          </a:p>
          <a:p>
            <a:endParaRPr lang="en-US" baseline="0" dirty="0"/>
          </a:p>
          <a:p>
            <a:r>
              <a:rPr lang="en-US" baseline="0" dirty="0"/>
              <a:t>How can we expect 40 volunteers to  train in this confined area once a week?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28B880D5-9689-4A6E-B233-EF995CB5CD3F}"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58</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8194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Rudimentary</a:t>
            </a:r>
            <a:r>
              <a:rPr lang="en-US" baseline="0" dirty="0"/>
              <a:t> layout of proposed training site</a:t>
            </a:r>
            <a:endParaRPr lang="en-US" dirty="0"/>
          </a:p>
        </p:txBody>
      </p:sp>
      <p:sp>
        <p:nvSpPr>
          <p:cNvPr id="4" name="Slide Number Placeholder 3"/>
          <p:cNvSpPr>
            <a:spLocks noGrp="1"/>
          </p:cNvSpPr>
          <p:nvPr>
            <p:ph type="sldNum" sz="quarter" idx="10"/>
          </p:nvPr>
        </p:nvSpPr>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28B880D5-9689-4A6E-B233-EF995CB5CD3F}"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61</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0924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facility that consist of all the basic needs of training.</a:t>
            </a:r>
          </a:p>
        </p:txBody>
      </p:sp>
      <p:sp>
        <p:nvSpPr>
          <p:cNvPr id="4" name="Slide Number Placeholder 3"/>
          <p:cNvSpPr>
            <a:spLocks noGrp="1"/>
          </p:cNvSpPr>
          <p:nvPr>
            <p:ph type="sldNum" sz="quarter" idx="10"/>
          </p:nvPr>
        </p:nvSpPr>
        <p:spPr/>
        <p:txBody>
          <a:bodyPr/>
          <a:lstStyle/>
          <a:p>
            <a:pPr marL="0" marR="0" lvl="0" indent="0" algn="r" defTabSz="913458" rtl="0" eaLnBrk="0" fontAlgn="base" latinLnBrk="0" hangingPunct="0">
              <a:lnSpc>
                <a:spcPct val="100000"/>
              </a:lnSpc>
              <a:spcBef>
                <a:spcPct val="0"/>
              </a:spcBef>
              <a:spcAft>
                <a:spcPct val="0"/>
              </a:spcAft>
              <a:buClrTx/>
              <a:buSzTx/>
              <a:buFontTx/>
              <a:buNone/>
              <a:tabLst/>
              <a:defRPr/>
            </a:pPr>
            <a:fld id="{28B880D5-9689-4A6E-B233-EF995CB5CD3F}" type="slidenum">
              <a:rPr kumimoji="0" lang="en-US"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3458" rtl="0" eaLnBrk="0" fontAlgn="base" latinLnBrk="0" hangingPunct="0">
                <a:lnSpc>
                  <a:spcPct val="100000"/>
                </a:lnSpc>
                <a:spcBef>
                  <a:spcPct val="0"/>
                </a:spcBef>
                <a:spcAft>
                  <a:spcPct val="0"/>
                </a:spcAft>
                <a:buClrTx/>
                <a:buSzTx/>
                <a:buFontTx/>
                <a:buNone/>
                <a:tabLst/>
                <a:defRPr/>
              </a:pPr>
              <a:t>62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5889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A0C0817-A112-4847-8014-A94B7D2A4EA3}" type="datetime1">
              <a:rPr lang="en-US" smtClean="0"/>
              <a:t>11/16/2021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2524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63276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F6FA2B21-3FCD-4721-B95C-427943F61125}" type="datetime1">
              <a:rPr lang="en-US" smtClean="0"/>
              <a:t>11/16/2021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438734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2197099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248613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3242700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4274091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2762627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2603336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93528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338592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32779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1926286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4874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B33EB-4441-954E-AFA6-5E349CD26901}" type="datetimeFigureOut">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37527-C900-3A46-B36C-AE2C48631752}" type="slidenum">
              <a:rPr lang="en-US" smtClean="0"/>
              <a:t>‹#›</a:t>
            </a:fld>
            <a:endParaRPr lang="en-US" dirty="0"/>
          </a:p>
        </p:txBody>
      </p:sp>
    </p:spTree>
    <p:extLst>
      <p:ext uri="{BB962C8B-B14F-4D97-AF65-F5344CB8AC3E}">
        <p14:creationId xmlns:p14="http://schemas.microsoft.com/office/powerpoint/2010/main" val="301012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282C6E5-BBA4-4A65-AE87-67B741677768}" type="datetimeFigureOut">
              <a:rPr lang="en-US" smtClean="0"/>
              <a:pPr/>
              <a:t>11/16/2021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F7F1FF-387A-4B09-B355-DDAB87553508}" type="slidenum">
              <a:rPr lang="en-US" smtClean="0"/>
              <a:pPr/>
              <a:t>‹#›</a:t>
            </a:fld>
            <a:endParaRPr lang="en-US"/>
          </a:p>
        </p:txBody>
      </p:sp>
    </p:spTree>
    <p:extLst>
      <p:ext uri="{BB962C8B-B14F-4D97-AF65-F5344CB8AC3E}">
        <p14:creationId xmlns:p14="http://schemas.microsoft.com/office/powerpoint/2010/main" val="3216175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buClr>
                <a:schemeClr val="bg2">
                  <a:lumMod val="50000"/>
                </a:schemeClr>
              </a:buClr>
              <a:defRPr>
                <a:latin typeface="Arial" pitchFamily="34" charset="0"/>
                <a:cs typeface="Arial" pitchFamily="34" charset="0"/>
              </a:defRPr>
            </a:lvl3pPr>
            <a:lvl4pPr>
              <a:buClr>
                <a:schemeClr val="bg2">
                  <a:lumMod val="50000"/>
                </a:schemeClr>
              </a:buClr>
              <a:defRPr>
                <a:latin typeface="Arial" pitchFamily="34" charset="0"/>
                <a:cs typeface="Arial" pitchFamily="34" charset="0"/>
              </a:defRPr>
            </a:lvl4pPr>
            <a:lvl5pPr>
              <a:buClr>
                <a:schemeClr val="bg2">
                  <a:lumMod val="50000"/>
                </a:schemeClr>
              </a:buClr>
              <a:defRPr>
                <a:latin typeface="Arial"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4282C6E5-BBA4-4A65-AE87-67B741677768}"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7F1FF-387A-4B09-B355-DDAB87553508}" type="slidenum">
              <a:rPr lang="en-US" smtClean="0"/>
              <a:pPr/>
              <a:t>‹#›</a:t>
            </a:fld>
            <a:endParaRPr lang="en-US"/>
          </a:p>
        </p:txBody>
      </p:sp>
      <p:sp>
        <p:nvSpPr>
          <p:cNvPr id="7" name="Title 6"/>
          <p:cNvSpPr>
            <a:spLocks noGrp="1"/>
          </p:cNvSpPr>
          <p:nvPr>
            <p:ph type="title"/>
          </p:nvPr>
        </p:nvSpPr>
        <p:spPr/>
        <p:txBody>
          <a:bodyPr rtlCol="0"/>
          <a:lstStyle>
            <a:lvl1pPr>
              <a:defRPr>
                <a:latin typeface="Arial" pitchFamily="34" charset="0"/>
                <a:cs typeface="Arial" pitchFamily="34" charset="0"/>
              </a:defRPr>
            </a:lvl1pPr>
            <a:extLst/>
          </a:lstStyle>
          <a:p>
            <a:r>
              <a:rPr kumimoji="0" lang="en-US" dirty="0"/>
              <a:t>Click to edit Master title style</a:t>
            </a:r>
          </a:p>
        </p:txBody>
      </p:sp>
    </p:spTree>
    <p:extLst>
      <p:ext uri="{BB962C8B-B14F-4D97-AF65-F5344CB8AC3E}">
        <p14:creationId xmlns:p14="http://schemas.microsoft.com/office/powerpoint/2010/main" val="487828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0">
              <a:schemeClr val="bg1">
                <a:tint val="55000"/>
                <a:satMod val="300000"/>
              </a:schemeClr>
            </a:gs>
            <a:gs pos="40000">
              <a:schemeClr val="bg1">
                <a:tint val="65000"/>
                <a:satMod val="300000"/>
              </a:schemeClr>
            </a:gs>
            <a:gs pos="100000">
              <a:schemeClr val="bg1">
                <a:shade val="65000"/>
                <a:satMod val="300000"/>
              </a:schemeClr>
            </a:gs>
          </a:gsLst>
          <a:path path="circle">
            <a:fillToRect l="65000" b="98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buClr>
                <a:schemeClr val="bg2">
                  <a:lumMod val="50000"/>
                </a:schemeClr>
              </a:buClr>
              <a:defRPr>
                <a:latin typeface="Arial" pitchFamily="34" charset="0"/>
                <a:cs typeface="Arial" pitchFamily="34" charset="0"/>
              </a:defRPr>
            </a:lvl3pPr>
            <a:lvl4pPr>
              <a:buClr>
                <a:schemeClr val="bg2">
                  <a:lumMod val="50000"/>
                </a:schemeClr>
              </a:buClr>
              <a:defRPr>
                <a:latin typeface="Arial" pitchFamily="34" charset="0"/>
                <a:cs typeface="Arial" pitchFamily="34" charset="0"/>
              </a:defRPr>
            </a:lvl4pPr>
            <a:lvl5pPr>
              <a:buClr>
                <a:schemeClr val="bg2">
                  <a:lumMod val="50000"/>
                </a:schemeClr>
              </a:buClr>
              <a:defRPr>
                <a:latin typeface="Arial"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4282C6E5-BBA4-4A65-AE87-67B741677768}"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7F1FF-387A-4B09-B355-DDAB87553508}" type="slidenum">
              <a:rPr lang="en-US" smtClean="0"/>
              <a:pPr/>
              <a:t>‹#›</a:t>
            </a:fld>
            <a:endParaRPr lang="en-US"/>
          </a:p>
        </p:txBody>
      </p:sp>
      <p:sp>
        <p:nvSpPr>
          <p:cNvPr id="7" name="Title 6"/>
          <p:cNvSpPr>
            <a:spLocks noGrp="1"/>
          </p:cNvSpPr>
          <p:nvPr>
            <p:ph type="title"/>
          </p:nvPr>
        </p:nvSpPr>
        <p:spPr/>
        <p:txBody>
          <a:bodyPr rtlCol="0"/>
          <a:lstStyle>
            <a:lvl1pPr>
              <a:defRPr>
                <a:latin typeface="Arial" pitchFamily="34" charset="0"/>
                <a:cs typeface="Arial" pitchFamily="34" charset="0"/>
              </a:defRPr>
            </a:lvl1pPr>
            <a:extLst/>
          </a:lstStyle>
          <a:p>
            <a:r>
              <a:rPr kumimoji="0" lang="en-US" dirty="0"/>
              <a:t>Click to edit Master title style</a:t>
            </a:r>
          </a:p>
        </p:txBody>
      </p:sp>
    </p:spTree>
    <p:extLst>
      <p:ext uri="{BB962C8B-B14F-4D97-AF65-F5344CB8AC3E}">
        <p14:creationId xmlns:p14="http://schemas.microsoft.com/office/powerpoint/2010/main" val="294349262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282C6E5-BBA4-4A65-AE87-67B741677768}"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7F1FF-387A-4B09-B355-DDAB87553508}" type="slidenum">
              <a:rPr lang="en-US" smtClean="0"/>
              <a:pPr/>
              <a:t>‹#›</a:t>
            </a:fld>
            <a:endParaRPr lang="en-US"/>
          </a:p>
        </p:txBody>
      </p:sp>
    </p:spTree>
    <p:extLst>
      <p:ext uri="{BB962C8B-B14F-4D97-AF65-F5344CB8AC3E}">
        <p14:creationId xmlns:p14="http://schemas.microsoft.com/office/powerpoint/2010/main" val="293162214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282C6E5-BBA4-4A65-AE87-67B741677768}"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7F1FF-387A-4B09-B355-DDAB87553508}"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1458588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282C6E5-BBA4-4A65-AE87-67B741677768}" type="datetimeFigureOut">
              <a:rPr lang="en-US" smtClean="0"/>
              <a:pPr/>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7F1FF-387A-4B09-B355-DDAB87553508}" type="slidenum">
              <a:rPr lang="en-US" smtClean="0"/>
              <a:pPr/>
              <a:t>‹#›</a:t>
            </a:fld>
            <a:endParaRPr lang="en-US"/>
          </a:p>
        </p:txBody>
      </p:sp>
    </p:spTree>
    <p:extLst>
      <p:ext uri="{BB962C8B-B14F-4D97-AF65-F5344CB8AC3E}">
        <p14:creationId xmlns:p14="http://schemas.microsoft.com/office/powerpoint/2010/main" val="356476128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82C6E5-BBA4-4A65-AE87-67B741677768}" type="datetimeFigureOut">
              <a:rPr lang="en-US" smtClean="0"/>
              <a:pPr/>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7F1FF-387A-4B09-B355-DDAB87553508}"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76097962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D9C646AA-F36E-4540-911D-FFFC0A0EF24A}" type="datetime1">
              <a:rPr lang="en-US" smtClean="0"/>
              <a:t>11/16/2021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49499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32800" y="6225064"/>
            <a:ext cx="2560320" cy="365760"/>
          </a:xfrm>
        </p:spPr>
        <p:txBody>
          <a:bodyPr/>
          <a:lstStyle/>
          <a:p>
            <a:fld id="{4282C6E5-BBA4-4A65-AE87-67B741677768}" type="datetimeFigureOut">
              <a:rPr lang="en-US" smtClean="0"/>
              <a:pPr/>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7F1FF-387A-4B09-B355-DDAB87553508}" type="slidenum">
              <a:rPr lang="en-US" smtClean="0"/>
              <a:pPr/>
              <a:t>‹#›</a:t>
            </a:fld>
            <a:endParaRPr lang="en-US"/>
          </a:p>
        </p:txBody>
      </p:sp>
    </p:spTree>
    <p:extLst>
      <p:ext uri="{BB962C8B-B14F-4D97-AF65-F5344CB8AC3E}">
        <p14:creationId xmlns:p14="http://schemas.microsoft.com/office/powerpoint/2010/main" val="2340898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282C6E5-BBA4-4A65-AE87-67B741677768}"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7F1FF-387A-4B09-B355-DDAB87553508}" type="slidenum">
              <a:rPr lang="en-US" smtClean="0"/>
              <a:pPr/>
              <a:t>‹#›</a:t>
            </a:fld>
            <a:endParaRPr lang="en-US"/>
          </a:p>
        </p:txBody>
      </p:sp>
    </p:spTree>
    <p:extLst>
      <p:ext uri="{BB962C8B-B14F-4D97-AF65-F5344CB8AC3E}">
        <p14:creationId xmlns:p14="http://schemas.microsoft.com/office/powerpoint/2010/main" val="327763122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82C6E5-BBA4-4A65-AE87-67B741677768}" type="datetimeFigureOut">
              <a:rPr lang="en-US" smtClean="0"/>
              <a:pPr/>
              <a:t>11/16/2021</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F7F1FF-387A-4B09-B355-DDAB87553508}"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414076669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82C6E5-BBA4-4A65-AE87-67B741677768}"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7F1FF-387A-4B09-B355-DDAB87553508}" type="slidenum">
              <a:rPr lang="en-US" smtClean="0"/>
              <a:pPr/>
              <a:t>‹#›</a:t>
            </a:fld>
            <a:endParaRPr lang="en-US"/>
          </a:p>
        </p:txBody>
      </p:sp>
    </p:spTree>
    <p:extLst>
      <p:ext uri="{BB962C8B-B14F-4D97-AF65-F5344CB8AC3E}">
        <p14:creationId xmlns:p14="http://schemas.microsoft.com/office/powerpoint/2010/main" val="9801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82C6E5-BBA4-4A65-AE87-67B741677768}"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7F1FF-387A-4B09-B355-DDAB87553508}" type="slidenum">
              <a:rPr lang="en-US" smtClean="0"/>
              <a:pPr/>
              <a:t>‹#›</a:t>
            </a:fld>
            <a:endParaRPr lang="en-US"/>
          </a:p>
        </p:txBody>
      </p:sp>
    </p:spTree>
    <p:extLst>
      <p:ext uri="{BB962C8B-B14F-4D97-AF65-F5344CB8AC3E}">
        <p14:creationId xmlns:p14="http://schemas.microsoft.com/office/powerpoint/2010/main" val="495249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4F69-5672-4C08-8C06-B736AB45F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00C9E-CDEA-47CE-BC53-27AE9B636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09D0A5-9ECB-406E-AE1B-99A1FB2A2B39}"/>
              </a:ext>
            </a:extLst>
          </p:cNvPr>
          <p:cNvSpPr>
            <a:spLocks noGrp="1"/>
          </p:cNvSpPr>
          <p:nvPr>
            <p:ph type="dt" sz="half" idx="10"/>
          </p:nvPr>
        </p:nvSpPr>
        <p:spPr/>
        <p:txBody>
          <a:bodyPr/>
          <a:lstStyle/>
          <a:p>
            <a:r>
              <a:rPr lang="en-US"/>
              <a:t>11/2/2021</a:t>
            </a:r>
            <a:endParaRPr lang="en-US" dirty="0"/>
          </a:p>
        </p:txBody>
      </p:sp>
      <p:sp>
        <p:nvSpPr>
          <p:cNvPr id="5" name="Footer Placeholder 4">
            <a:extLst>
              <a:ext uri="{FF2B5EF4-FFF2-40B4-BE49-F238E27FC236}">
                <a16:creationId xmlns:a16="http://schemas.microsoft.com/office/drawing/2014/main" id="{C78C251E-D07A-4FBA-94A0-A70DEE08575B}"/>
              </a:ext>
            </a:extLst>
          </p:cNvPr>
          <p:cNvSpPr>
            <a:spLocks noGrp="1"/>
          </p:cNvSpPr>
          <p:nvPr>
            <p:ph type="ftr" sz="quarter" idx="11"/>
          </p:nvPr>
        </p:nvSpPr>
        <p:spPr/>
        <p:txBody>
          <a:bodyPr/>
          <a:lstStyle/>
          <a:p>
            <a:r>
              <a:rPr lang="en-US"/>
              <a:t>Incorporated Village of Garden City </a:t>
            </a:r>
            <a:endParaRPr lang="en-US" dirty="0"/>
          </a:p>
        </p:txBody>
      </p:sp>
      <p:sp>
        <p:nvSpPr>
          <p:cNvPr id="6" name="Slide Number Placeholder 5">
            <a:extLst>
              <a:ext uri="{FF2B5EF4-FFF2-40B4-BE49-F238E27FC236}">
                <a16:creationId xmlns:a16="http://schemas.microsoft.com/office/drawing/2014/main" id="{A0E69C0D-B764-425B-A30C-EBA6441A9239}"/>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1083577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A48-62AF-4E3C-8FB9-43F9C4E5D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FC080-B2E3-4599-91B9-574D3AEBEC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F9920-36C8-4B94-9FC5-C77713A5CA92}"/>
              </a:ext>
            </a:extLst>
          </p:cNvPr>
          <p:cNvSpPr>
            <a:spLocks noGrp="1"/>
          </p:cNvSpPr>
          <p:nvPr>
            <p:ph type="dt" sz="half" idx="10"/>
          </p:nvPr>
        </p:nvSpPr>
        <p:spPr/>
        <p:txBody>
          <a:bodyPr/>
          <a:lstStyle/>
          <a:p>
            <a:r>
              <a:rPr lang="en-US"/>
              <a:t>11/2/2021</a:t>
            </a:r>
            <a:endParaRPr lang="en-US" dirty="0"/>
          </a:p>
        </p:txBody>
      </p:sp>
      <p:sp>
        <p:nvSpPr>
          <p:cNvPr id="5" name="Footer Placeholder 4">
            <a:extLst>
              <a:ext uri="{FF2B5EF4-FFF2-40B4-BE49-F238E27FC236}">
                <a16:creationId xmlns:a16="http://schemas.microsoft.com/office/drawing/2014/main" id="{5F467002-CFF9-4FFC-AD49-9157ADE19DDD}"/>
              </a:ext>
            </a:extLst>
          </p:cNvPr>
          <p:cNvSpPr>
            <a:spLocks noGrp="1"/>
          </p:cNvSpPr>
          <p:nvPr>
            <p:ph type="ftr" sz="quarter" idx="11"/>
          </p:nvPr>
        </p:nvSpPr>
        <p:spPr/>
        <p:txBody>
          <a:bodyPr/>
          <a:lstStyle/>
          <a:p>
            <a:r>
              <a:rPr lang="en-US"/>
              <a:t>Incorporated Village of Garden City </a:t>
            </a:r>
            <a:endParaRPr lang="en-US" dirty="0"/>
          </a:p>
        </p:txBody>
      </p:sp>
      <p:sp>
        <p:nvSpPr>
          <p:cNvPr id="6" name="Slide Number Placeholder 5">
            <a:extLst>
              <a:ext uri="{FF2B5EF4-FFF2-40B4-BE49-F238E27FC236}">
                <a16:creationId xmlns:a16="http://schemas.microsoft.com/office/drawing/2014/main" id="{8D6DFC74-C267-4C21-A296-E6693EDE223B}"/>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2924097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AFC0-60A2-4AC4-94EA-F44BE4DBE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ADAE70-4C95-4899-88B9-E54A50DCB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889AB2-2A88-4559-A700-FA2AB6F7057F}"/>
              </a:ext>
            </a:extLst>
          </p:cNvPr>
          <p:cNvSpPr>
            <a:spLocks noGrp="1"/>
          </p:cNvSpPr>
          <p:nvPr>
            <p:ph type="dt" sz="half" idx="10"/>
          </p:nvPr>
        </p:nvSpPr>
        <p:spPr/>
        <p:txBody>
          <a:bodyPr/>
          <a:lstStyle/>
          <a:p>
            <a:r>
              <a:rPr lang="en-US"/>
              <a:t>11/2/2021</a:t>
            </a:r>
            <a:endParaRPr lang="en-US" dirty="0"/>
          </a:p>
        </p:txBody>
      </p:sp>
      <p:sp>
        <p:nvSpPr>
          <p:cNvPr id="5" name="Footer Placeholder 4">
            <a:extLst>
              <a:ext uri="{FF2B5EF4-FFF2-40B4-BE49-F238E27FC236}">
                <a16:creationId xmlns:a16="http://schemas.microsoft.com/office/drawing/2014/main" id="{F32EA733-1D5F-4AB8-8F16-43EFA2BE7E7C}"/>
              </a:ext>
            </a:extLst>
          </p:cNvPr>
          <p:cNvSpPr>
            <a:spLocks noGrp="1"/>
          </p:cNvSpPr>
          <p:nvPr>
            <p:ph type="ftr" sz="quarter" idx="11"/>
          </p:nvPr>
        </p:nvSpPr>
        <p:spPr/>
        <p:txBody>
          <a:bodyPr/>
          <a:lstStyle/>
          <a:p>
            <a:r>
              <a:rPr lang="en-US"/>
              <a:t>Incorporated Village of Garden City </a:t>
            </a:r>
            <a:endParaRPr lang="en-US" dirty="0"/>
          </a:p>
        </p:txBody>
      </p:sp>
      <p:sp>
        <p:nvSpPr>
          <p:cNvPr id="6" name="Slide Number Placeholder 5">
            <a:extLst>
              <a:ext uri="{FF2B5EF4-FFF2-40B4-BE49-F238E27FC236}">
                <a16:creationId xmlns:a16="http://schemas.microsoft.com/office/drawing/2014/main" id="{2AE40E1A-CE55-4A3B-9972-B2DF10E71BCC}"/>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1370637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D8B7-6A4B-4082-BA6C-06A60327B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FD149-3F06-44CF-AA6D-F17113E4B9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5E842-7CF7-4AA6-93E7-E84744161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4379A-003D-4E9F-92BE-58A0F588635D}"/>
              </a:ext>
            </a:extLst>
          </p:cNvPr>
          <p:cNvSpPr>
            <a:spLocks noGrp="1"/>
          </p:cNvSpPr>
          <p:nvPr>
            <p:ph type="dt" sz="half" idx="10"/>
          </p:nvPr>
        </p:nvSpPr>
        <p:spPr/>
        <p:txBody>
          <a:bodyPr/>
          <a:lstStyle/>
          <a:p>
            <a:r>
              <a:rPr lang="en-US"/>
              <a:t>11/2/2021</a:t>
            </a:r>
            <a:endParaRPr lang="en-US" dirty="0"/>
          </a:p>
        </p:txBody>
      </p:sp>
      <p:sp>
        <p:nvSpPr>
          <p:cNvPr id="6" name="Footer Placeholder 5">
            <a:extLst>
              <a:ext uri="{FF2B5EF4-FFF2-40B4-BE49-F238E27FC236}">
                <a16:creationId xmlns:a16="http://schemas.microsoft.com/office/drawing/2014/main" id="{1B03B072-4585-4234-AC08-826616E6600E}"/>
              </a:ext>
            </a:extLst>
          </p:cNvPr>
          <p:cNvSpPr>
            <a:spLocks noGrp="1"/>
          </p:cNvSpPr>
          <p:nvPr>
            <p:ph type="ftr" sz="quarter" idx="11"/>
          </p:nvPr>
        </p:nvSpPr>
        <p:spPr/>
        <p:txBody>
          <a:bodyPr/>
          <a:lstStyle/>
          <a:p>
            <a:r>
              <a:rPr lang="en-US"/>
              <a:t>Incorporated Village of Garden City </a:t>
            </a:r>
            <a:endParaRPr lang="en-US" dirty="0"/>
          </a:p>
        </p:txBody>
      </p:sp>
      <p:sp>
        <p:nvSpPr>
          <p:cNvPr id="7" name="Slide Number Placeholder 6">
            <a:extLst>
              <a:ext uri="{FF2B5EF4-FFF2-40B4-BE49-F238E27FC236}">
                <a16:creationId xmlns:a16="http://schemas.microsoft.com/office/drawing/2014/main" id="{1D063B3F-BD50-4A15-9CBB-B07287E9844E}"/>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1765835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9FC9-203F-4B83-A10C-9EFEDCF6A4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9D4D84-88FB-43FB-BEFC-9724529BD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9E60C6-E766-4FFE-8723-2B00904454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5AED8-11DE-4366-B4D1-98E8E5907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4E701-9E25-4233-B15F-6E3BE807F4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66C32F-2072-4EC0-8B76-6C541C8A0C43}"/>
              </a:ext>
            </a:extLst>
          </p:cNvPr>
          <p:cNvSpPr>
            <a:spLocks noGrp="1"/>
          </p:cNvSpPr>
          <p:nvPr>
            <p:ph type="dt" sz="half" idx="10"/>
          </p:nvPr>
        </p:nvSpPr>
        <p:spPr/>
        <p:txBody>
          <a:bodyPr/>
          <a:lstStyle/>
          <a:p>
            <a:r>
              <a:rPr lang="en-US"/>
              <a:t>11/2/2021</a:t>
            </a:r>
            <a:endParaRPr lang="en-US" dirty="0"/>
          </a:p>
        </p:txBody>
      </p:sp>
      <p:sp>
        <p:nvSpPr>
          <p:cNvPr id="8" name="Footer Placeholder 7">
            <a:extLst>
              <a:ext uri="{FF2B5EF4-FFF2-40B4-BE49-F238E27FC236}">
                <a16:creationId xmlns:a16="http://schemas.microsoft.com/office/drawing/2014/main" id="{A6FCB16D-078D-450F-976F-40D1AC9DB908}"/>
              </a:ext>
            </a:extLst>
          </p:cNvPr>
          <p:cNvSpPr>
            <a:spLocks noGrp="1"/>
          </p:cNvSpPr>
          <p:nvPr>
            <p:ph type="ftr" sz="quarter" idx="11"/>
          </p:nvPr>
        </p:nvSpPr>
        <p:spPr/>
        <p:txBody>
          <a:bodyPr/>
          <a:lstStyle/>
          <a:p>
            <a:r>
              <a:rPr lang="en-US"/>
              <a:t>Incorporated Village of Garden City </a:t>
            </a:r>
            <a:endParaRPr lang="en-US" dirty="0"/>
          </a:p>
        </p:txBody>
      </p:sp>
      <p:sp>
        <p:nvSpPr>
          <p:cNvPr id="9" name="Slide Number Placeholder 8">
            <a:extLst>
              <a:ext uri="{FF2B5EF4-FFF2-40B4-BE49-F238E27FC236}">
                <a16:creationId xmlns:a16="http://schemas.microsoft.com/office/drawing/2014/main" id="{3CB7A437-159A-4A08-840D-30FF381EA675}"/>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48189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9186D26-FA5F-4637-B602-B7C2DC34CFD4}" type="datetime1">
              <a:rPr lang="en-US" smtClean="0"/>
              <a:t>11/16/2021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6255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EA54-215E-4296-B96E-01FA359B7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196CB9-EDDD-4E1E-B9D2-1B97EF930349}"/>
              </a:ext>
            </a:extLst>
          </p:cNvPr>
          <p:cNvSpPr>
            <a:spLocks noGrp="1"/>
          </p:cNvSpPr>
          <p:nvPr>
            <p:ph type="dt" sz="half" idx="10"/>
          </p:nvPr>
        </p:nvSpPr>
        <p:spPr/>
        <p:txBody>
          <a:bodyPr/>
          <a:lstStyle/>
          <a:p>
            <a:r>
              <a:rPr lang="en-US"/>
              <a:t>11/2/2021</a:t>
            </a:r>
            <a:endParaRPr lang="en-US" dirty="0"/>
          </a:p>
        </p:txBody>
      </p:sp>
      <p:sp>
        <p:nvSpPr>
          <p:cNvPr id="4" name="Footer Placeholder 3">
            <a:extLst>
              <a:ext uri="{FF2B5EF4-FFF2-40B4-BE49-F238E27FC236}">
                <a16:creationId xmlns:a16="http://schemas.microsoft.com/office/drawing/2014/main" id="{AB04E7BA-ECBA-4D21-95BF-33811893C603}"/>
              </a:ext>
            </a:extLst>
          </p:cNvPr>
          <p:cNvSpPr>
            <a:spLocks noGrp="1"/>
          </p:cNvSpPr>
          <p:nvPr>
            <p:ph type="ftr" sz="quarter" idx="11"/>
          </p:nvPr>
        </p:nvSpPr>
        <p:spPr/>
        <p:txBody>
          <a:bodyPr/>
          <a:lstStyle/>
          <a:p>
            <a:r>
              <a:rPr lang="en-US"/>
              <a:t>Incorporated Village of Garden City </a:t>
            </a:r>
            <a:endParaRPr lang="en-US" dirty="0"/>
          </a:p>
        </p:txBody>
      </p:sp>
      <p:sp>
        <p:nvSpPr>
          <p:cNvPr id="5" name="Slide Number Placeholder 4">
            <a:extLst>
              <a:ext uri="{FF2B5EF4-FFF2-40B4-BE49-F238E27FC236}">
                <a16:creationId xmlns:a16="http://schemas.microsoft.com/office/drawing/2014/main" id="{D9BF4331-76F1-4817-AABB-45F74A106F9D}"/>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1370804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AFA52-2873-452E-9AC3-FD150BEF05B3}"/>
              </a:ext>
            </a:extLst>
          </p:cNvPr>
          <p:cNvSpPr>
            <a:spLocks noGrp="1"/>
          </p:cNvSpPr>
          <p:nvPr>
            <p:ph type="dt" sz="half" idx="10"/>
          </p:nvPr>
        </p:nvSpPr>
        <p:spPr/>
        <p:txBody>
          <a:bodyPr/>
          <a:lstStyle/>
          <a:p>
            <a:r>
              <a:rPr lang="en-US"/>
              <a:t>11/2/2021</a:t>
            </a:r>
            <a:endParaRPr lang="en-US" dirty="0"/>
          </a:p>
        </p:txBody>
      </p:sp>
      <p:sp>
        <p:nvSpPr>
          <p:cNvPr id="3" name="Footer Placeholder 2">
            <a:extLst>
              <a:ext uri="{FF2B5EF4-FFF2-40B4-BE49-F238E27FC236}">
                <a16:creationId xmlns:a16="http://schemas.microsoft.com/office/drawing/2014/main" id="{FEA4CAF9-4848-4C42-BD2D-DE7E5349E0EE}"/>
              </a:ext>
            </a:extLst>
          </p:cNvPr>
          <p:cNvSpPr>
            <a:spLocks noGrp="1"/>
          </p:cNvSpPr>
          <p:nvPr>
            <p:ph type="ftr" sz="quarter" idx="11"/>
          </p:nvPr>
        </p:nvSpPr>
        <p:spPr/>
        <p:txBody>
          <a:bodyPr/>
          <a:lstStyle/>
          <a:p>
            <a:r>
              <a:rPr lang="en-US"/>
              <a:t>Incorporated Village of Garden City </a:t>
            </a:r>
            <a:endParaRPr lang="en-US" dirty="0"/>
          </a:p>
        </p:txBody>
      </p:sp>
      <p:sp>
        <p:nvSpPr>
          <p:cNvPr id="4" name="Slide Number Placeholder 3">
            <a:extLst>
              <a:ext uri="{FF2B5EF4-FFF2-40B4-BE49-F238E27FC236}">
                <a16:creationId xmlns:a16="http://schemas.microsoft.com/office/drawing/2014/main" id="{E4454AE7-1A73-4927-87D1-887701FAE122}"/>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395083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10CB-88AB-493B-B761-19B8E727A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688BA3-00B8-4271-B506-AFD73B5CA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AE4AD0-0921-442F-9315-1A8321DAB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B0E01-AC3C-4D59-A541-768026255B7B}"/>
              </a:ext>
            </a:extLst>
          </p:cNvPr>
          <p:cNvSpPr>
            <a:spLocks noGrp="1"/>
          </p:cNvSpPr>
          <p:nvPr>
            <p:ph type="dt" sz="half" idx="10"/>
          </p:nvPr>
        </p:nvSpPr>
        <p:spPr/>
        <p:txBody>
          <a:bodyPr/>
          <a:lstStyle/>
          <a:p>
            <a:r>
              <a:rPr lang="en-US"/>
              <a:t>11/2/2021</a:t>
            </a:r>
            <a:endParaRPr lang="en-US" dirty="0"/>
          </a:p>
        </p:txBody>
      </p:sp>
      <p:sp>
        <p:nvSpPr>
          <p:cNvPr id="6" name="Footer Placeholder 5">
            <a:extLst>
              <a:ext uri="{FF2B5EF4-FFF2-40B4-BE49-F238E27FC236}">
                <a16:creationId xmlns:a16="http://schemas.microsoft.com/office/drawing/2014/main" id="{E69AFD3B-EE7F-4A3B-B508-0073740637E4}"/>
              </a:ext>
            </a:extLst>
          </p:cNvPr>
          <p:cNvSpPr>
            <a:spLocks noGrp="1"/>
          </p:cNvSpPr>
          <p:nvPr>
            <p:ph type="ftr" sz="quarter" idx="11"/>
          </p:nvPr>
        </p:nvSpPr>
        <p:spPr/>
        <p:txBody>
          <a:bodyPr/>
          <a:lstStyle/>
          <a:p>
            <a:r>
              <a:rPr lang="en-US"/>
              <a:t>Incorporated Village of Garden City </a:t>
            </a:r>
            <a:endParaRPr lang="en-US" dirty="0"/>
          </a:p>
        </p:txBody>
      </p:sp>
      <p:sp>
        <p:nvSpPr>
          <p:cNvPr id="7" name="Slide Number Placeholder 6">
            <a:extLst>
              <a:ext uri="{FF2B5EF4-FFF2-40B4-BE49-F238E27FC236}">
                <a16:creationId xmlns:a16="http://schemas.microsoft.com/office/drawing/2014/main" id="{191D2D0E-88DD-4860-99ED-7A0B09D05A87}"/>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2327689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61A5-FB63-46DA-914D-B8D8C66EA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57A59B-D405-4666-9A75-C5C2A5253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EEDF80-199B-4F15-9611-E147DD3D5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EF03D-82C9-4C17-9C53-5805ABD93DE2}"/>
              </a:ext>
            </a:extLst>
          </p:cNvPr>
          <p:cNvSpPr>
            <a:spLocks noGrp="1"/>
          </p:cNvSpPr>
          <p:nvPr>
            <p:ph type="dt" sz="half" idx="10"/>
          </p:nvPr>
        </p:nvSpPr>
        <p:spPr/>
        <p:txBody>
          <a:bodyPr/>
          <a:lstStyle/>
          <a:p>
            <a:r>
              <a:rPr lang="en-US"/>
              <a:t>11/2/2021</a:t>
            </a:r>
            <a:endParaRPr lang="en-US" dirty="0"/>
          </a:p>
        </p:txBody>
      </p:sp>
      <p:sp>
        <p:nvSpPr>
          <p:cNvPr id="6" name="Footer Placeholder 5">
            <a:extLst>
              <a:ext uri="{FF2B5EF4-FFF2-40B4-BE49-F238E27FC236}">
                <a16:creationId xmlns:a16="http://schemas.microsoft.com/office/drawing/2014/main" id="{E792D42F-5041-4E2D-BE7F-AFEC61D82592}"/>
              </a:ext>
            </a:extLst>
          </p:cNvPr>
          <p:cNvSpPr>
            <a:spLocks noGrp="1"/>
          </p:cNvSpPr>
          <p:nvPr>
            <p:ph type="ftr" sz="quarter" idx="11"/>
          </p:nvPr>
        </p:nvSpPr>
        <p:spPr/>
        <p:txBody>
          <a:bodyPr/>
          <a:lstStyle/>
          <a:p>
            <a:r>
              <a:rPr lang="en-US"/>
              <a:t>Incorporated Village of Garden City </a:t>
            </a:r>
            <a:endParaRPr lang="en-US" dirty="0"/>
          </a:p>
        </p:txBody>
      </p:sp>
      <p:sp>
        <p:nvSpPr>
          <p:cNvPr id="7" name="Slide Number Placeholder 6">
            <a:extLst>
              <a:ext uri="{FF2B5EF4-FFF2-40B4-BE49-F238E27FC236}">
                <a16:creationId xmlns:a16="http://schemas.microsoft.com/office/drawing/2014/main" id="{F791703A-4F02-496F-B89F-F7B0435AE02C}"/>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2164991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21A5-5164-4695-9813-C6A2B03F4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A4E685-90C6-4661-9C13-D6D9E06FE4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31242-E048-4F75-8C6A-DB3D4855ABD9}"/>
              </a:ext>
            </a:extLst>
          </p:cNvPr>
          <p:cNvSpPr>
            <a:spLocks noGrp="1"/>
          </p:cNvSpPr>
          <p:nvPr>
            <p:ph type="dt" sz="half" idx="10"/>
          </p:nvPr>
        </p:nvSpPr>
        <p:spPr/>
        <p:txBody>
          <a:bodyPr/>
          <a:lstStyle/>
          <a:p>
            <a:r>
              <a:rPr lang="en-US"/>
              <a:t>11/2/2021</a:t>
            </a:r>
            <a:endParaRPr lang="en-US" dirty="0"/>
          </a:p>
        </p:txBody>
      </p:sp>
      <p:sp>
        <p:nvSpPr>
          <p:cNvPr id="5" name="Footer Placeholder 4">
            <a:extLst>
              <a:ext uri="{FF2B5EF4-FFF2-40B4-BE49-F238E27FC236}">
                <a16:creationId xmlns:a16="http://schemas.microsoft.com/office/drawing/2014/main" id="{59A8B02B-BD51-48B8-867D-524C03E88A8D}"/>
              </a:ext>
            </a:extLst>
          </p:cNvPr>
          <p:cNvSpPr>
            <a:spLocks noGrp="1"/>
          </p:cNvSpPr>
          <p:nvPr>
            <p:ph type="ftr" sz="quarter" idx="11"/>
          </p:nvPr>
        </p:nvSpPr>
        <p:spPr/>
        <p:txBody>
          <a:bodyPr/>
          <a:lstStyle/>
          <a:p>
            <a:r>
              <a:rPr lang="en-US"/>
              <a:t>Incorporated Village of Garden City </a:t>
            </a:r>
            <a:endParaRPr lang="en-US" dirty="0"/>
          </a:p>
        </p:txBody>
      </p:sp>
      <p:sp>
        <p:nvSpPr>
          <p:cNvPr id="6" name="Slide Number Placeholder 5">
            <a:extLst>
              <a:ext uri="{FF2B5EF4-FFF2-40B4-BE49-F238E27FC236}">
                <a16:creationId xmlns:a16="http://schemas.microsoft.com/office/drawing/2014/main" id="{63135D7E-1DBC-4D21-A6D5-431F9288B541}"/>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577639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49904A-D948-49E1-BE4A-205B7009B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FA058A-002A-4F1E-BBF2-517F1FDADE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AEE98-7483-4889-87F3-9303C404D110}"/>
              </a:ext>
            </a:extLst>
          </p:cNvPr>
          <p:cNvSpPr>
            <a:spLocks noGrp="1"/>
          </p:cNvSpPr>
          <p:nvPr>
            <p:ph type="dt" sz="half" idx="10"/>
          </p:nvPr>
        </p:nvSpPr>
        <p:spPr/>
        <p:txBody>
          <a:bodyPr/>
          <a:lstStyle/>
          <a:p>
            <a:r>
              <a:rPr lang="en-US"/>
              <a:t>11/2/2021</a:t>
            </a:r>
            <a:endParaRPr lang="en-US" dirty="0"/>
          </a:p>
        </p:txBody>
      </p:sp>
      <p:sp>
        <p:nvSpPr>
          <p:cNvPr id="5" name="Footer Placeholder 4">
            <a:extLst>
              <a:ext uri="{FF2B5EF4-FFF2-40B4-BE49-F238E27FC236}">
                <a16:creationId xmlns:a16="http://schemas.microsoft.com/office/drawing/2014/main" id="{7FAE64CA-785C-4292-A684-0A3F62A19753}"/>
              </a:ext>
            </a:extLst>
          </p:cNvPr>
          <p:cNvSpPr>
            <a:spLocks noGrp="1"/>
          </p:cNvSpPr>
          <p:nvPr>
            <p:ph type="ftr" sz="quarter" idx="11"/>
          </p:nvPr>
        </p:nvSpPr>
        <p:spPr/>
        <p:txBody>
          <a:bodyPr/>
          <a:lstStyle/>
          <a:p>
            <a:r>
              <a:rPr lang="en-US"/>
              <a:t>Incorporated Village of Garden City </a:t>
            </a:r>
            <a:endParaRPr lang="en-US" dirty="0"/>
          </a:p>
        </p:txBody>
      </p:sp>
      <p:sp>
        <p:nvSpPr>
          <p:cNvPr id="6" name="Slide Number Placeholder 5">
            <a:extLst>
              <a:ext uri="{FF2B5EF4-FFF2-40B4-BE49-F238E27FC236}">
                <a16:creationId xmlns:a16="http://schemas.microsoft.com/office/drawing/2014/main" id="{B65DF4FA-45FA-4F42-87D4-EED47671457F}"/>
              </a:ext>
            </a:extLst>
          </p:cNvPr>
          <p:cNvSpPr>
            <a:spLocks noGrp="1"/>
          </p:cNvSpPr>
          <p:nvPr>
            <p:ph type="sldNum" sz="quarter" idx="12"/>
          </p:nvPr>
        </p:nvSpPr>
        <p:spPr/>
        <p:txBody>
          <a:bodyPr/>
          <a:lstStyle/>
          <a:p>
            <a:fld id="{A692D57A-149A-4AAA-9B71-2A9E007E07B9}" type="slidenum">
              <a:rPr lang="en-US" smtClean="0"/>
              <a:t>‹#›</a:t>
            </a:fld>
            <a:endParaRPr lang="en-US" dirty="0"/>
          </a:p>
        </p:txBody>
      </p:sp>
    </p:spTree>
    <p:extLst>
      <p:ext uri="{BB962C8B-B14F-4D97-AF65-F5344CB8AC3E}">
        <p14:creationId xmlns:p14="http://schemas.microsoft.com/office/powerpoint/2010/main" val="83698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A7F15D8-96D1-4781-BC50-CA8A088B2FE4}" type="datetime1">
              <a:rPr lang="en-US" smtClean="0"/>
              <a:t>11/16/2021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419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7892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3636942-C211-4B28-8DBD-C953E00AF71B}" type="datetime1">
              <a:rPr lang="en-US" smtClean="0"/>
              <a:t>11/16/2021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9516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7604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778CE86-875F-4587-BCF6-FA054AFC0D53}" type="datetime1">
              <a:rPr lang="en-US" smtClean="0"/>
              <a:pPr/>
              <a:t>11/16/2021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pPr algn="l"/>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0155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6FA2B21-3FCD-4721-B95C-427943F61125}" type="datetime1">
              <a:rPr lang="en-US" smtClean="0"/>
              <a:t>11/16/2021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971327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B33EB-4441-954E-AFA6-5E349CD26901}" type="datetimeFigureOut">
              <a:rPr lang="en-US" smtClean="0"/>
              <a:t>11/16/2021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37527-C900-3A46-B36C-AE2C48631752}" type="slidenum">
              <a:rPr lang="en-US" smtClean="0"/>
              <a:t>‹#›</a:t>
            </a:fld>
            <a:endParaRPr lang="en-US" dirty="0"/>
          </a:p>
        </p:txBody>
      </p:sp>
    </p:spTree>
    <p:extLst>
      <p:ext uri="{BB962C8B-B14F-4D97-AF65-F5344CB8AC3E}">
        <p14:creationId xmlns:p14="http://schemas.microsoft.com/office/powerpoint/2010/main" val="13615420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55000"/>
                <a:satMod val="300000"/>
              </a:schemeClr>
            </a:gs>
            <a:gs pos="40000">
              <a:schemeClr val="bg1">
                <a:tint val="65000"/>
                <a:satMod val="300000"/>
              </a:schemeClr>
            </a:gs>
            <a:gs pos="100000">
              <a:schemeClr val="bg1">
                <a:shade val="65000"/>
                <a:satMod val="300000"/>
              </a:schemeClr>
            </a:gs>
          </a:gsLst>
          <a:path path="circle">
            <a:fillToRect l="65000" b="98000"/>
          </a:path>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userDrawn="1"/>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282C6E5-BBA4-4A65-AE87-67B741677768}" type="datetimeFigureOut">
              <a:rPr lang="en-US" smtClean="0"/>
              <a:pPr/>
              <a:t>11/16/2021</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36F7F1FF-387A-4B09-B355-DDAB87553508}" type="slidenum">
              <a:rPr lang="en-US" smtClean="0"/>
              <a:pPr/>
              <a:t>‹#›</a:t>
            </a:fld>
            <a:endParaRPr lang="en-US"/>
          </a:p>
        </p:txBody>
      </p:sp>
      <p:sp>
        <p:nvSpPr>
          <p:cNvPr id="16" name="Slide Number Placeholder 26"/>
          <p:cNvSpPr txBox="1">
            <a:spLocks/>
          </p:cNvSpPr>
          <p:nvPr userDrawn="1"/>
        </p:nvSpPr>
        <p:spPr>
          <a:xfrm>
            <a:off x="223520" y="6324601"/>
            <a:ext cx="995680" cy="365125"/>
          </a:xfrm>
          <a:prstGeom prst="rect">
            <a:avLst/>
          </a:prstGeom>
        </p:spPr>
        <p:txBody>
          <a:bodyPr/>
          <a:lstStyle>
            <a:lvl1pPr>
              <a:defRPr>
                <a:solidFill>
                  <a:srgbClr val="FFFFFF"/>
                </a:solidFill>
              </a:defRPr>
            </a:lvl1pPr>
            <a:extLst/>
          </a:lstStyle>
          <a:p>
            <a:pPr marL="0" marR="0" lvl="0" indent="0" algn="l" defTabSz="914400" rtl="0" eaLnBrk="0" fontAlgn="base" latinLnBrk="0" hangingPunct="0">
              <a:lnSpc>
                <a:spcPct val="100000"/>
              </a:lnSpc>
              <a:spcBef>
                <a:spcPct val="0"/>
              </a:spcBef>
              <a:spcAft>
                <a:spcPct val="0"/>
              </a:spcAft>
              <a:buClrTx/>
              <a:buSzTx/>
              <a:buFontTx/>
              <a:buNone/>
              <a:tabLst/>
              <a:defRPr/>
            </a:pPr>
            <a:fld id="{36F7F1FF-387A-4B09-B355-DDAB87553508}" type="slidenum">
              <a:rPr kumimoji="0" lang="en-US" sz="18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8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93938130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bg2">
            <a:lumMod val="50000"/>
          </a:schemeClr>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bg2">
            <a:lumMod val="50000"/>
          </a:schemeClr>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bg2">
            <a:lumMod val="50000"/>
          </a:schemeClr>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22C3EB-795D-4613-A753-B4AFD47D8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DCAF9-2AA1-4C8E-8B38-6728FE8AA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7DE3B-D0C9-4937-9B35-7266A981E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11/2/2021</a:t>
            </a:r>
            <a:endParaRPr lang="en-US" dirty="0"/>
          </a:p>
        </p:txBody>
      </p:sp>
      <p:sp>
        <p:nvSpPr>
          <p:cNvPr id="5" name="Footer Placeholder 4">
            <a:extLst>
              <a:ext uri="{FF2B5EF4-FFF2-40B4-BE49-F238E27FC236}">
                <a16:creationId xmlns:a16="http://schemas.microsoft.com/office/drawing/2014/main" id="{C0A2A576-94D0-4C89-8339-70AD98FC6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Incorporated Village of Garden City </a:t>
            </a:r>
            <a:endParaRPr lang="en-US" dirty="0"/>
          </a:p>
        </p:txBody>
      </p:sp>
      <p:sp>
        <p:nvSpPr>
          <p:cNvPr id="6" name="Slide Number Placeholder 5">
            <a:extLst>
              <a:ext uri="{FF2B5EF4-FFF2-40B4-BE49-F238E27FC236}">
                <a16:creationId xmlns:a16="http://schemas.microsoft.com/office/drawing/2014/main" id="{78393A15-FD20-4CA6-880F-FD94C2D0C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2D57A-149A-4AAA-9B71-2A9E007E07B9}" type="slidenum">
              <a:rPr lang="en-US" smtClean="0"/>
              <a:t>‹#›</a:t>
            </a:fld>
            <a:endParaRPr lang="en-US" dirty="0"/>
          </a:p>
        </p:txBody>
      </p:sp>
    </p:spTree>
    <p:extLst>
      <p:ext uri="{BB962C8B-B14F-4D97-AF65-F5344CB8AC3E}">
        <p14:creationId xmlns:p14="http://schemas.microsoft.com/office/powerpoint/2010/main" val="221677364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6.jpg"/></Relationships>
</file>

<file path=ppt/slides/_rels/slide4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4.sv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image" Target="../media/image45.pn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image" Target="../media/image44.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43.png"/></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6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65.png"/><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12191980"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7720551" y="0"/>
            <a:ext cx="4775075" cy="950202"/>
          </a:xfrm>
        </p:spPr>
        <p:txBody>
          <a:bodyPr>
            <a:normAutofit/>
          </a:bodyPr>
          <a:lstStyle/>
          <a:p>
            <a:r>
              <a:rPr lang="en-US" sz="4400" dirty="0">
                <a:solidFill>
                  <a:schemeClr val="tx1"/>
                </a:solidFill>
              </a:rPr>
              <a:t>Legal &amp; AAR</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7835960" y="950202"/>
            <a:ext cx="4775075" cy="559656"/>
          </a:xfrm>
        </p:spPr>
        <p:txBody>
          <a:bodyPr>
            <a:normAutofit/>
          </a:bodyPr>
          <a:lstStyle/>
          <a:p>
            <a:pPr>
              <a:spcAft>
                <a:spcPts val="600"/>
              </a:spcAft>
            </a:pPr>
            <a:r>
              <a:rPr lang="en-US" dirty="0">
                <a:solidFill>
                  <a:schemeClr val="tx1"/>
                </a:solidFill>
              </a:rPr>
              <a:t>Fire Safety Committee</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4DC6-5396-8244-AB6C-FED499DA08CA}"/>
              </a:ext>
            </a:extLst>
          </p:cNvPr>
          <p:cNvSpPr>
            <a:spLocks noGrp="1"/>
          </p:cNvSpPr>
          <p:nvPr>
            <p:ph type="title"/>
          </p:nvPr>
        </p:nvSpPr>
        <p:spPr/>
        <p:txBody>
          <a:bodyPr>
            <a:normAutofit/>
          </a:bodyPr>
          <a:lstStyle/>
          <a:p>
            <a:r>
              <a:rPr lang="en-US" dirty="0"/>
              <a:t>DEPARTMENT ORGANIZATIONAL CHART:</a:t>
            </a:r>
            <a:br>
              <a:rPr lang="en-US" dirty="0"/>
            </a:br>
            <a:r>
              <a:rPr lang="en-US" dirty="0"/>
              <a:t>FINDINGS </a:t>
            </a:r>
          </a:p>
        </p:txBody>
      </p:sp>
      <p:sp>
        <p:nvSpPr>
          <p:cNvPr id="3" name="Content Placeholder 2">
            <a:extLst>
              <a:ext uri="{FF2B5EF4-FFF2-40B4-BE49-F238E27FC236}">
                <a16:creationId xmlns:a16="http://schemas.microsoft.com/office/drawing/2014/main" id="{15886FFF-481F-E84C-A371-8B4D5EE6C38F}"/>
              </a:ext>
            </a:extLst>
          </p:cNvPr>
          <p:cNvSpPr>
            <a:spLocks noGrp="1"/>
          </p:cNvSpPr>
          <p:nvPr>
            <p:ph idx="1"/>
          </p:nvPr>
        </p:nvSpPr>
        <p:spPr/>
        <p:txBody>
          <a:bodyPr>
            <a:normAutofit lnSpcReduction="10000"/>
          </a:bodyPr>
          <a:lstStyle/>
          <a:p>
            <a:r>
              <a:rPr lang="en-US" dirty="0"/>
              <a:t>FULLY VOLUNTEER PARA MILITARY ORGANIZATION</a:t>
            </a:r>
          </a:p>
          <a:p>
            <a:endParaRPr lang="en-US" dirty="0"/>
          </a:p>
          <a:p>
            <a:r>
              <a:rPr lang="en-US" dirty="0"/>
              <a:t>FOUR CHIEFS  CURRENTLY 4, ONE YEAR TERMS</a:t>
            </a:r>
          </a:p>
          <a:p>
            <a:pPr lvl="1"/>
            <a:r>
              <a:rPr lang="en-US" dirty="0"/>
              <a:t>CHIEF OF DEPARTMENT </a:t>
            </a:r>
          </a:p>
          <a:p>
            <a:pPr lvl="1"/>
            <a:r>
              <a:rPr lang="en-US" dirty="0"/>
              <a:t>THREE ASSISTANTS</a:t>
            </a:r>
          </a:p>
          <a:p>
            <a:pPr marL="457200" lvl="1" indent="0">
              <a:buNone/>
            </a:pPr>
            <a:endParaRPr lang="en-US" dirty="0"/>
          </a:p>
          <a:p>
            <a:r>
              <a:rPr lang="en-US" dirty="0"/>
              <a:t>TWO COMPANIES ( ENGINE &amp; TRUCK )	</a:t>
            </a:r>
          </a:p>
          <a:p>
            <a:pPr lvl="1"/>
            <a:r>
              <a:rPr lang="en-US" dirty="0"/>
              <a:t>NOT TASK ORIENTED BUT FOR ADMINISTRATIVE PURPOSE</a:t>
            </a:r>
          </a:p>
          <a:p>
            <a:pPr lvl="1"/>
            <a:r>
              <a:rPr lang="en-US" dirty="0"/>
              <a:t>CAPTAIN AND TWO LIEUTENANTS EACH COMPANY ( 3, ONE YEAR TERMS )</a:t>
            </a:r>
          </a:p>
          <a:p>
            <a:pPr lvl="1"/>
            <a:r>
              <a:rPr lang="en-US" dirty="0"/>
              <a:t>MEMBERS DO NOT RESPOND TO GEORGRAPHICALLY CLOSEST FIREHOUSE FOR ALL ALARMS. </a:t>
            </a:r>
          </a:p>
        </p:txBody>
      </p:sp>
    </p:spTree>
    <p:extLst>
      <p:ext uri="{BB962C8B-B14F-4D97-AF65-F5344CB8AC3E}">
        <p14:creationId xmlns:p14="http://schemas.microsoft.com/office/powerpoint/2010/main" val="231857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70C3-72E3-5E4B-9B36-C9DAD432631A}"/>
              </a:ext>
            </a:extLst>
          </p:cNvPr>
          <p:cNvSpPr>
            <a:spLocks noGrp="1"/>
          </p:cNvSpPr>
          <p:nvPr>
            <p:ph type="title"/>
          </p:nvPr>
        </p:nvSpPr>
        <p:spPr/>
        <p:txBody>
          <a:bodyPr/>
          <a:lstStyle/>
          <a:p>
            <a:r>
              <a:rPr lang="en-US" dirty="0"/>
              <a:t>DEPARTMENT ORGANIZATIONAL CHART:</a:t>
            </a:r>
            <a:br>
              <a:rPr lang="en-US" dirty="0"/>
            </a:br>
            <a:r>
              <a:rPr lang="en-US" dirty="0"/>
              <a:t>RECOMMENDATIONS</a:t>
            </a:r>
          </a:p>
        </p:txBody>
      </p:sp>
      <p:sp>
        <p:nvSpPr>
          <p:cNvPr id="3" name="Content Placeholder 2">
            <a:extLst>
              <a:ext uri="{FF2B5EF4-FFF2-40B4-BE49-F238E27FC236}">
                <a16:creationId xmlns:a16="http://schemas.microsoft.com/office/drawing/2014/main" id="{8A8630A7-A0AF-F34E-BCA9-40CB23B97528}"/>
              </a:ext>
            </a:extLst>
          </p:cNvPr>
          <p:cNvSpPr>
            <a:spLocks noGrp="1"/>
          </p:cNvSpPr>
          <p:nvPr>
            <p:ph idx="1"/>
          </p:nvPr>
        </p:nvSpPr>
        <p:spPr>
          <a:xfrm>
            <a:off x="838200" y="1825625"/>
            <a:ext cx="10515600" cy="4667250"/>
          </a:xfrm>
        </p:spPr>
        <p:txBody>
          <a:bodyPr>
            <a:normAutofit/>
          </a:bodyPr>
          <a:lstStyle/>
          <a:p>
            <a:r>
              <a:rPr lang="en-US" dirty="0"/>
              <a:t>ELIMINATE ADMIN COMPANIES.  ALL MEMBERS ARE ASSIGNED TO EITHER CO. 2 (WEST) OR CO.3, (EAST) DEPENDANT ON GEORGRAPHIC LOCATION OF THEIR RESIDENCE</a:t>
            </a:r>
          </a:p>
          <a:p>
            <a:r>
              <a:rPr lang="en-US" dirty="0"/>
              <a:t>EACH COMPANY WILL RETAIN ONE CAPTAIN AND TWO LIEUTENANTS </a:t>
            </a:r>
          </a:p>
          <a:p>
            <a:r>
              <a:rPr lang="en-US" dirty="0"/>
              <a:t>ALL CHIEF AND OFFICER POSITIONS TO BE INCREASED TO A TWO YEAR TERM.  </a:t>
            </a:r>
          </a:p>
          <a:p>
            <a:pPr lvl="1"/>
            <a:r>
              <a:rPr lang="en-US" dirty="0"/>
              <a:t>ASSISTS IN CONTINUITY AT THE LEADERSHIP LEVEL, </a:t>
            </a:r>
          </a:p>
          <a:p>
            <a:pPr lvl="1"/>
            <a:r>
              <a:rPr lang="en-US" dirty="0"/>
              <a:t>INCREASES COMPETENCE IN DECISION MAKING</a:t>
            </a:r>
          </a:p>
          <a:p>
            <a:pPr lvl="1"/>
            <a:r>
              <a:rPr lang="en-US" dirty="0"/>
              <a:t>ALLOWS NEW MEMBERS TO ACQUIRE NEEDED QUALIFICATIONS AND EXPERIENCE</a:t>
            </a:r>
          </a:p>
        </p:txBody>
      </p:sp>
    </p:spTree>
    <p:extLst>
      <p:ext uri="{BB962C8B-B14F-4D97-AF65-F5344CB8AC3E}">
        <p14:creationId xmlns:p14="http://schemas.microsoft.com/office/powerpoint/2010/main" val="67804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DFA9-9FC9-F040-9F42-2FEEF7E50A28}"/>
              </a:ext>
            </a:extLst>
          </p:cNvPr>
          <p:cNvSpPr>
            <a:spLocks noGrp="1"/>
          </p:cNvSpPr>
          <p:nvPr>
            <p:ph type="title"/>
          </p:nvPr>
        </p:nvSpPr>
        <p:spPr/>
        <p:txBody>
          <a:bodyPr>
            <a:normAutofit fontScale="90000"/>
          </a:bodyPr>
          <a:lstStyle/>
          <a:p>
            <a:r>
              <a:rPr lang="en-US" dirty="0"/>
              <a:t>NASSAU COUNTY FIRE SERVICE ACADEMY  ANNUAL DEPARTMENT OPERATIONS:</a:t>
            </a:r>
            <a:br>
              <a:rPr lang="en-US" dirty="0"/>
            </a:br>
            <a:r>
              <a:rPr lang="en-US" dirty="0"/>
              <a:t>FINDINGS</a:t>
            </a:r>
          </a:p>
        </p:txBody>
      </p:sp>
      <p:sp>
        <p:nvSpPr>
          <p:cNvPr id="3" name="Content Placeholder 2">
            <a:extLst>
              <a:ext uri="{FF2B5EF4-FFF2-40B4-BE49-F238E27FC236}">
                <a16:creationId xmlns:a16="http://schemas.microsoft.com/office/drawing/2014/main" id="{9C9C002A-B0C0-D240-8C1A-EBFDD1D8C74E}"/>
              </a:ext>
            </a:extLst>
          </p:cNvPr>
          <p:cNvSpPr>
            <a:spLocks noGrp="1"/>
          </p:cNvSpPr>
          <p:nvPr>
            <p:ph idx="1"/>
          </p:nvPr>
        </p:nvSpPr>
        <p:spPr>
          <a:xfrm>
            <a:off x="838200" y="2496065"/>
            <a:ext cx="10515600" cy="3680898"/>
          </a:xfrm>
        </p:spPr>
        <p:txBody>
          <a:bodyPr>
            <a:normAutofit lnSpcReduction="10000"/>
          </a:bodyPr>
          <a:lstStyle/>
          <a:p>
            <a:r>
              <a:rPr lang="en-US" dirty="0"/>
              <a:t>GCFD ATTENDS EACH YEAR  4 NIGHT SESSIONS </a:t>
            </a:r>
          </a:p>
          <a:p>
            <a:endParaRPr lang="en-US" dirty="0"/>
          </a:p>
          <a:p>
            <a:r>
              <a:rPr lang="en-US" dirty="0"/>
              <a:t>LIVE BURN TRAINING DIFFERENT STYLE BUILDINGS</a:t>
            </a:r>
          </a:p>
          <a:p>
            <a:endParaRPr lang="en-US" dirty="0"/>
          </a:p>
          <a:p>
            <a:r>
              <a:rPr lang="en-US" dirty="0"/>
              <a:t>GCFD HAD MAXIMUM ALLOWABLE ATTENDANCE DUE TO COVID (25)</a:t>
            </a:r>
          </a:p>
          <a:p>
            <a:endParaRPr lang="en-US" dirty="0"/>
          </a:p>
          <a:p>
            <a:r>
              <a:rPr lang="en-US" dirty="0"/>
              <a:t>EVALUATIONS SHOW DEFICIENCY IN LADDER COMPANY OPERATIONS 2020 AND 2021 AS COMPARED TO OTHER SKILLS AND COMPETENCIES </a:t>
            </a:r>
          </a:p>
        </p:txBody>
      </p:sp>
    </p:spTree>
    <p:extLst>
      <p:ext uri="{BB962C8B-B14F-4D97-AF65-F5344CB8AC3E}">
        <p14:creationId xmlns:p14="http://schemas.microsoft.com/office/powerpoint/2010/main" val="376918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9504-A817-2140-92B1-39E882CB66C9}"/>
              </a:ext>
            </a:extLst>
          </p:cNvPr>
          <p:cNvSpPr>
            <a:spLocks noGrp="1"/>
          </p:cNvSpPr>
          <p:nvPr>
            <p:ph type="title"/>
          </p:nvPr>
        </p:nvSpPr>
        <p:spPr/>
        <p:txBody>
          <a:bodyPr>
            <a:normAutofit fontScale="90000"/>
          </a:bodyPr>
          <a:lstStyle/>
          <a:p>
            <a:r>
              <a:rPr lang="en-US" dirty="0"/>
              <a:t>NASSAU COUNTY FIRE SERVICE ACADEMY  ANNUAL DEPARTMENT OPERATIONS:</a:t>
            </a:r>
            <a:br>
              <a:rPr lang="en-US" dirty="0"/>
            </a:br>
            <a:r>
              <a:rPr lang="en-US" dirty="0"/>
              <a:t>RECOMMENDATIONS</a:t>
            </a:r>
          </a:p>
        </p:txBody>
      </p:sp>
      <p:sp>
        <p:nvSpPr>
          <p:cNvPr id="3" name="Content Placeholder 2">
            <a:extLst>
              <a:ext uri="{FF2B5EF4-FFF2-40B4-BE49-F238E27FC236}">
                <a16:creationId xmlns:a16="http://schemas.microsoft.com/office/drawing/2014/main" id="{539A59EA-E4EC-5D49-9184-B29D6DEF83D8}"/>
              </a:ext>
            </a:extLst>
          </p:cNvPr>
          <p:cNvSpPr>
            <a:spLocks noGrp="1"/>
          </p:cNvSpPr>
          <p:nvPr>
            <p:ph idx="1"/>
          </p:nvPr>
        </p:nvSpPr>
        <p:spPr>
          <a:xfrm>
            <a:off x="838200" y="2582561"/>
            <a:ext cx="10515600" cy="3594401"/>
          </a:xfrm>
        </p:spPr>
        <p:txBody>
          <a:bodyPr/>
          <a:lstStyle/>
          <a:p>
            <a:r>
              <a:rPr lang="en-US" dirty="0"/>
              <a:t>IMPLEMENT ATTENDANCE REQUIREMENT</a:t>
            </a:r>
          </a:p>
          <a:p>
            <a:pPr lvl="1"/>
            <a:r>
              <a:rPr lang="en-US" dirty="0"/>
              <a:t>EG. INTERIOR FFs MUST ATTEND 50% EACH YEAR OR COMPLETE FULL COURSE EVERY OTHER YEAR </a:t>
            </a:r>
          </a:p>
          <a:p>
            <a:pPr lvl="1"/>
            <a:r>
              <a:rPr lang="en-US" dirty="0"/>
              <a:t>EXTERIOR FFs COMPLETE COURSE EVERY 3 YEARS</a:t>
            </a:r>
          </a:p>
          <a:p>
            <a:pPr lvl="1"/>
            <a:endParaRPr lang="en-US" dirty="0"/>
          </a:p>
          <a:p>
            <a:r>
              <a:rPr lang="en-US" dirty="0"/>
              <a:t>ATTEND EXTRA FOUR WEEKS PER YEAR WITH MUTUAL AID DEPARTMENTS </a:t>
            </a:r>
          </a:p>
          <a:p>
            <a:endParaRPr lang="en-US" dirty="0"/>
          </a:p>
        </p:txBody>
      </p:sp>
    </p:spTree>
    <p:extLst>
      <p:ext uri="{BB962C8B-B14F-4D97-AF65-F5344CB8AC3E}">
        <p14:creationId xmlns:p14="http://schemas.microsoft.com/office/powerpoint/2010/main" val="355286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25E2-9A57-994D-828D-FB4BDEED7D84}"/>
              </a:ext>
            </a:extLst>
          </p:cNvPr>
          <p:cNvSpPr>
            <a:spLocks noGrp="1"/>
          </p:cNvSpPr>
          <p:nvPr>
            <p:ph type="title"/>
          </p:nvPr>
        </p:nvSpPr>
        <p:spPr/>
        <p:txBody>
          <a:bodyPr/>
          <a:lstStyle/>
          <a:p>
            <a:r>
              <a:rPr lang="en-US" dirty="0"/>
              <a:t>TRAINING; FACILITIES</a:t>
            </a:r>
            <a:br>
              <a:rPr lang="en-US" dirty="0"/>
            </a:br>
            <a:r>
              <a:rPr lang="en-US" dirty="0"/>
              <a:t>FINDINGS</a:t>
            </a:r>
          </a:p>
        </p:txBody>
      </p:sp>
      <p:sp>
        <p:nvSpPr>
          <p:cNvPr id="3" name="Content Placeholder 2">
            <a:extLst>
              <a:ext uri="{FF2B5EF4-FFF2-40B4-BE49-F238E27FC236}">
                <a16:creationId xmlns:a16="http://schemas.microsoft.com/office/drawing/2014/main" id="{423C95B1-9A17-B147-B336-CBFC50AB94EF}"/>
              </a:ext>
            </a:extLst>
          </p:cNvPr>
          <p:cNvSpPr>
            <a:spLocks noGrp="1"/>
          </p:cNvSpPr>
          <p:nvPr>
            <p:ph idx="1"/>
          </p:nvPr>
        </p:nvSpPr>
        <p:spPr/>
        <p:txBody>
          <a:bodyPr>
            <a:normAutofit lnSpcReduction="10000"/>
          </a:bodyPr>
          <a:lstStyle/>
          <a:p>
            <a:r>
              <a:rPr lang="en-US" dirty="0"/>
              <a:t>PROPANE FED CAR FIRE PROP AND BUILDING ( NON BURN )</a:t>
            </a:r>
          </a:p>
          <a:p>
            <a:endParaRPr lang="en-US" dirty="0"/>
          </a:p>
          <a:p>
            <a:r>
              <a:rPr lang="en-US" dirty="0"/>
              <a:t>FALLS UNDER NYS BUILDING CODE AND NFPA TRAINING STANDARDS REQUIRING SPECIFIC SUPERVISION FOR LIVE BURN TRAINING</a:t>
            </a:r>
          </a:p>
          <a:p>
            <a:endParaRPr lang="en-US" dirty="0"/>
          </a:p>
          <a:p>
            <a:r>
              <a:rPr lang="en-US" dirty="0"/>
              <a:t>REQUESTS FOR GCFD MEMBERS TRAINED TO SUPERVISE THESE EVOLUTIONS PRODUCED NO MEMBERS</a:t>
            </a:r>
          </a:p>
          <a:p>
            <a:endParaRPr lang="en-US" dirty="0"/>
          </a:p>
          <a:p>
            <a:r>
              <a:rPr lang="en-US" dirty="0"/>
              <a:t>BLDG USED FOR SEARCH, HOSE LINE STRETCH/ADVANCE, PORTABLE LADDERS, FIREFIGTHTER SURVIVAL AND RESCUE </a:t>
            </a:r>
          </a:p>
          <a:p>
            <a:endParaRPr lang="en-US" dirty="0"/>
          </a:p>
          <a:p>
            <a:endParaRPr lang="en-US" dirty="0"/>
          </a:p>
        </p:txBody>
      </p:sp>
    </p:spTree>
    <p:extLst>
      <p:ext uri="{BB962C8B-B14F-4D97-AF65-F5344CB8AC3E}">
        <p14:creationId xmlns:p14="http://schemas.microsoft.com/office/powerpoint/2010/main" val="210839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8CF7-3842-9C4F-AE2A-D253BCBD2100}"/>
              </a:ext>
            </a:extLst>
          </p:cNvPr>
          <p:cNvSpPr>
            <a:spLocks noGrp="1"/>
          </p:cNvSpPr>
          <p:nvPr>
            <p:ph type="title"/>
          </p:nvPr>
        </p:nvSpPr>
        <p:spPr/>
        <p:txBody>
          <a:bodyPr/>
          <a:lstStyle/>
          <a:p>
            <a:r>
              <a:rPr lang="en-US" dirty="0"/>
              <a:t>TRAINING; FACILITIES</a:t>
            </a:r>
            <a:br>
              <a:rPr lang="en-US" dirty="0"/>
            </a:br>
            <a:r>
              <a:rPr lang="en-US" dirty="0"/>
              <a:t>RECOMMENDATIONS</a:t>
            </a:r>
          </a:p>
        </p:txBody>
      </p:sp>
      <p:sp>
        <p:nvSpPr>
          <p:cNvPr id="3" name="Content Placeholder 2">
            <a:extLst>
              <a:ext uri="{FF2B5EF4-FFF2-40B4-BE49-F238E27FC236}">
                <a16:creationId xmlns:a16="http://schemas.microsoft.com/office/drawing/2014/main" id="{449F40F7-CB29-2D4B-8EEC-02D30835CE47}"/>
              </a:ext>
            </a:extLst>
          </p:cNvPr>
          <p:cNvSpPr>
            <a:spLocks noGrp="1"/>
          </p:cNvSpPr>
          <p:nvPr>
            <p:ph idx="1"/>
          </p:nvPr>
        </p:nvSpPr>
        <p:spPr>
          <a:xfrm>
            <a:off x="838200" y="1825625"/>
            <a:ext cx="10515600" cy="4667250"/>
          </a:xfrm>
        </p:spPr>
        <p:txBody>
          <a:bodyPr>
            <a:normAutofit lnSpcReduction="10000"/>
          </a:bodyPr>
          <a:lstStyle/>
          <a:p>
            <a:r>
              <a:rPr lang="en-US" dirty="0"/>
              <a:t>IMMEDIATELY CEASE USE OF PROPANE CAR FIRE PROP UNTIL COMPLIANCE OF NFPA 1403, 2018ed.  </a:t>
            </a:r>
          </a:p>
          <a:p>
            <a:endParaRPr lang="en-US" dirty="0"/>
          </a:p>
          <a:p>
            <a:r>
              <a:rPr lang="en-US" dirty="0"/>
              <a:t>SERIOUS INJURY OR DEATH AT THIS FACILITY GCFD AND VILLAGE OF GC WILL BE HELD ACCOUNTABLE FOR NOT FOLLOWING NATIONALLY PRACTICED GUIDELINES</a:t>
            </a:r>
          </a:p>
          <a:p>
            <a:endParaRPr lang="en-US" dirty="0"/>
          </a:p>
          <a:p>
            <a:r>
              <a:rPr lang="en-US" dirty="0"/>
              <a:t>TRAIN MEMBERS AT APPROPRIATE FIRE SERVICE ACADEMIES TO </a:t>
            </a:r>
          </a:p>
          <a:p>
            <a:pPr lvl="1"/>
            <a:r>
              <a:rPr lang="en-US" dirty="0"/>
              <a:t>FIRE INSTRUCTOR I</a:t>
            </a:r>
          </a:p>
          <a:p>
            <a:pPr lvl="1"/>
            <a:r>
              <a:rPr lang="en-US" dirty="0"/>
              <a:t>FIRE INSTUCTOR II</a:t>
            </a:r>
          </a:p>
          <a:p>
            <a:pPr lvl="1"/>
            <a:r>
              <a:rPr lang="en-US" dirty="0"/>
              <a:t>SAFETY OFFICER </a:t>
            </a:r>
          </a:p>
          <a:p>
            <a:pPr marL="457200" lvl="1" indent="0">
              <a:buNone/>
            </a:pPr>
            <a:endParaRPr lang="en-US" dirty="0"/>
          </a:p>
        </p:txBody>
      </p:sp>
    </p:spTree>
    <p:extLst>
      <p:ext uri="{BB962C8B-B14F-4D97-AF65-F5344CB8AC3E}">
        <p14:creationId xmlns:p14="http://schemas.microsoft.com/office/powerpoint/2010/main" val="28447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C2AC-3295-6847-9BDD-DAA2844B58AF}"/>
              </a:ext>
            </a:extLst>
          </p:cNvPr>
          <p:cNvSpPr>
            <a:spLocks noGrp="1"/>
          </p:cNvSpPr>
          <p:nvPr>
            <p:ph type="title"/>
          </p:nvPr>
        </p:nvSpPr>
        <p:spPr/>
        <p:txBody>
          <a:bodyPr/>
          <a:lstStyle/>
          <a:p>
            <a:r>
              <a:rPr lang="en-US" dirty="0"/>
              <a:t>TRAINING</a:t>
            </a:r>
            <a:br>
              <a:rPr lang="en-US" dirty="0"/>
            </a:br>
            <a:r>
              <a:rPr lang="en-US" dirty="0"/>
              <a:t>COMPANY AND CHIEF OFFICERS</a:t>
            </a:r>
          </a:p>
        </p:txBody>
      </p:sp>
      <p:sp>
        <p:nvSpPr>
          <p:cNvPr id="3" name="Content Placeholder 2">
            <a:extLst>
              <a:ext uri="{FF2B5EF4-FFF2-40B4-BE49-F238E27FC236}">
                <a16:creationId xmlns:a16="http://schemas.microsoft.com/office/drawing/2014/main" id="{C714705D-7ACB-404A-AA68-24480754044C}"/>
              </a:ext>
            </a:extLst>
          </p:cNvPr>
          <p:cNvSpPr>
            <a:spLocks noGrp="1"/>
          </p:cNvSpPr>
          <p:nvPr>
            <p:ph idx="1"/>
          </p:nvPr>
        </p:nvSpPr>
        <p:spPr/>
        <p:txBody>
          <a:bodyPr/>
          <a:lstStyle/>
          <a:p>
            <a:r>
              <a:rPr lang="en-US" dirty="0"/>
              <a:t>THREE , ONE YEAR TERMS FOR EACH </a:t>
            </a:r>
          </a:p>
          <a:p>
            <a:r>
              <a:rPr lang="en-US" dirty="0"/>
              <a:t>NO CONTINUITY </a:t>
            </a:r>
          </a:p>
          <a:p>
            <a:r>
              <a:rPr lang="en-US" dirty="0"/>
              <a:t>NO PROFESSIONAL DEVELOPMENT </a:t>
            </a:r>
          </a:p>
          <a:p>
            <a:r>
              <a:rPr lang="en-US" dirty="0"/>
              <a:t>NYS HAS NO SPECIFIC QUALIFICATIONS FOR VOLUNTEER OFFICERS OR CHIEFS</a:t>
            </a:r>
          </a:p>
          <a:p>
            <a:r>
              <a:rPr lang="en-US" dirty="0"/>
              <a:t>CAREER OFFICERS AND CHIEFS BY LAW ATTEND 6 WEEKS TRAINING</a:t>
            </a:r>
          </a:p>
          <a:p>
            <a:endParaRPr lang="en-US" dirty="0"/>
          </a:p>
          <a:p>
            <a:r>
              <a:rPr lang="en-US" dirty="0"/>
              <a:t>CURRENT QUALIFICATIONS ARE SUB PAR AND DO NOT LEND TO HIGHER TRAINED MEMBERS AT HIGHER RANKS </a:t>
            </a:r>
          </a:p>
        </p:txBody>
      </p:sp>
    </p:spTree>
    <p:extLst>
      <p:ext uri="{BB962C8B-B14F-4D97-AF65-F5344CB8AC3E}">
        <p14:creationId xmlns:p14="http://schemas.microsoft.com/office/powerpoint/2010/main" val="400800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28ED-6F12-9A4A-A5E0-BD1E042B3C0A}"/>
              </a:ext>
            </a:extLst>
          </p:cNvPr>
          <p:cNvSpPr>
            <a:spLocks noGrp="1"/>
          </p:cNvSpPr>
          <p:nvPr>
            <p:ph type="title"/>
          </p:nvPr>
        </p:nvSpPr>
        <p:spPr/>
        <p:txBody>
          <a:bodyPr>
            <a:normAutofit fontScale="90000"/>
          </a:bodyPr>
          <a:lstStyle/>
          <a:p>
            <a:r>
              <a:rPr lang="en-US" dirty="0"/>
              <a:t>TRAINING </a:t>
            </a:r>
            <a:br>
              <a:rPr lang="en-US" dirty="0"/>
            </a:br>
            <a:r>
              <a:rPr lang="en-US" dirty="0"/>
              <a:t>COMPANY AND CHIEF OFFICERS</a:t>
            </a:r>
            <a:br>
              <a:rPr lang="en-US" dirty="0"/>
            </a:br>
            <a:r>
              <a:rPr lang="en-US" dirty="0"/>
              <a:t>RECOMMENDATIONS</a:t>
            </a:r>
          </a:p>
        </p:txBody>
      </p:sp>
      <p:sp>
        <p:nvSpPr>
          <p:cNvPr id="3" name="Content Placeholder 2">
            <a:extLst>
              <a:ext uri="{FF2B5EF4-FFF2-40B4-BE49-F238E27FC236}">
                <a16:creationId xmlns:a16="http://schemas.microsoft.com/office/drawing/2014/main" id="{E11012B7-F58A-9E4C-A0D8-1F587DA93810}"/>
              </a:ext>
            </a:extLst>
          </p:cNvPr>
          <p:cNvSpPr>
            <a:spLocks noGrp="1"/>
          </p:cNvSpPr>
          <p:nvPr>
            <p:ph idx="1"/>
          </p:nvPr>
        </p:nvSpPr>
        <p:spPr>
          <a:xfrm>
            <a:off x="838200" y="2285999"/>
            <a:ext cx="10515600" cy="3890963"/>
          </a:xfrm>
        </p:spPr>
        <p:txBody>
          <a:bodyPr/>
          <a:lstStyle/>
          <a:p>
            <a:r>
              <a:rPr lang="en-US" dirty="0"/>
              <a:t>INCREASE TERMS FROM ONE YEAR TO TWO YEAR</a:t>
            </a:r>
          </a:p>
          <a:p>
            <a:endParaRPr lang="en-US" dirty="0"/>
          </a:p>
          <a:p>
            <a:r>
              <a:rPr lang="en-US" dirty="0"/>
              <a:t>IMPLEMENT STRUCTURED / TIERED TRAINING FOR OFFICERS AND CHIEFS</a:t>
            </a:r>
          </a:p>
          <a:p>
            <a:endParaRPr lang="en-US" dirty="0"/>
          </a:p>
          <a:p>
            <a:r>
              <a:rPr lang="en-US" dirty="0"/>
              <a:t>ADDITIONAL TRAINING FROM SECOND LIEUTENANT TO                CHIEF OF DEPARTMENT SHOULD BE IMPLEMENTED IN PROGRESSION OVER TIME AS REFERENCED IN FULL REPORT </a:t>
            </a:r>
          </a:p>
          <a:p>
            <a:endParaRPr lang="en-US" dirty="0"/>
          </a:p>
        </p:txBody>
      </p:sp>
    </p:spTree>
    <p:extLst>
      <p:ext uri="{BB962C8B-B14F-4D97-AF65-F5344CB8AC3E}">
        <p14:creationId xmlns:p14="http://schemas.microsoft.com/office/powerpoint/2010/main" val="50912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AA1-4F87-534B-A170-86FE297AE9D9}"/>
              </a:ext>
            </a:extLst>
          </p:cNvPr>
          <p:cNvSpPr>
            <a:spLocks noGrp="1"/>
          </p:cNvSpPr>
          <p:nvPr>
            <p:ph type="title"/>
          </p:nvPr>
        </p:nvSpPr>
        <p:spPr/>
        <p:txBody>
          <a:bodyPr>
            <a:normAutofit fontScale="90000"/>
          </a:bodyPr>
          <a:lstStyle/>
          <a:p>
            <a:r>
              <a:rPr lang="en-US" dirty="0"/>
              <a:t>TRAINING: FIREFIGHTERS</a:t>
            </a:r>
            <a:br>
              <a:rPr lang="en-US" dirty="0"/>
            </a:br>
            <a:r>
              <a:rPr lang="en-US" dirty="0"/>
              <a:t>FINDINGS</a:t>
            </a:r>
            <a:br>
              <a:rPr lang="en-US" dirty="0"/>
            </a:br>
            <a:endParaRPr lang="en-US" dirty="0"/>
          </a:p>
        </p:txBody>
      </p:sp>
      <p:sp>
        <p:nvSpPr>
          <p:cNvPr id="3" name="Content Placeholder 2">
            <a:extLst>
              <a:ext uri="{FF2B5EF4-FFF2-40B4-BE49-F238E27FC236}">
                <a16:creationId xmlns:a16="http://schemas.microsoft.com/office/drawing/2014/main" id="{98166D7A-75B6-974D-82E0-9727BEC6B44B}"/>
              </a:ext>
            </a:extLst>
          </p:cNvPr>
          <p:cNvSpPr>
            <a:spLocks noGrp="1"/>
          </p:cNvSpPr>
          <p:nvPr>
            <p:ph idx="1"/>
          </p:nvPr>
        </p:nvSpPr>
        <p:spPr/>
        <p:txBody>
          <a:bodyPr/>
          <a:lstStyle/>
          <a:p>
            <a:r>
              <a:rPr lang="en-US" dirty="0"/>
              <a:t>NEW MEMBER RECEIVES 33 HOUR CLASSROOM BY GCFD MEMBERS</a:t>
            </a:r>
          </a:p>
          <a:p>
            <a:pPr lvl="1"/>
            <a:r>
              <a:rPr lang="en-US" dirty="0"/>
              <a:t>IN HOUSE MANUAL OUTDATED, CONTRADICTORY MATERIAL </a:t>
            </a:r>
          </a:p>
          <a:p>
            <a:pPr lvl="1"/>
            <a:endParaRPr lang="en-US" dirty="0"/>
          </a:p>
          <a:p>
            <a:r>
              <a:rPr lang="en-US" dirty="0"/>
              <a:t>MONTHLY DRILL SESSIONS</a:t>
            </a:r>
          </a:p>
          <a:p>
            <a:pPr lvl="1"/>
            <a:r>
              <a:rPr lang="en-US" dirty="0"/>
              <a:t>NO LESSON PLANS OR OUTLINES PROVIDED FOR ANY MONTHLY DRILL  AS REQUESTED</a:t>
            </a:r>
          </a:p>
          <a:p>
            <a:endParaRPr lang="en-US" dirty="0"/>
          </a:p>
          <a:p>
            <a:r>
              <a:rPr lang="en-US" dirty="0"/>
              <a:t>REVIEW OF VIDEO AND FIRST HAND ACCOUNTS FROM RECENT INCIDENTS </a:t>
            </a:r>
          </a:p>
          <a:p>
            <a:pPr lvl="1"/>
            <a:endParaRPr lang="en-US" dirty="0"/>
          </a:p>
        </p:txBody>
      </p:sp>
    </p:spTree>
    <p:extLst>
      <p:ext uri="{BB962C8B-B14F-4D97-AF65-F5344CB8AC3E}">
        <p14:creationId xmlns:p14="http://schemas.microsoft.com/office/powerpoint/2010/main" val="129021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4DF8-F847-B240-82BD-C4BB0DB43FD4}"/>
              </a:ext>
            </a:extLst>
          </p:cNvPr>
          <p:cNvSpPr>
            <a:spLocks noGrp="1"/>
          </p:cNvSpPr>
          <p:nvPr>
            <p:ph type="title"/>
          </p:nvPr>
        </p:nvSpPr>
        <p:spPr/>
        <p:txBody>
          <a:bodyPr/>
          <a:lstStyle/>
          <a:p>
            <a:r>
              <a:rPr lang="en-US" dirty="0"/>
              <a:t>TRAINING: FIREFIGHTERS</a:t>
            </a:r>
            <a:br>
              <a:rPr lang="en-US" dirty="0"/>
            </a:br>
            <a:r>
              <a:rPr lang="en-US" dirty="0"/>
              <a:t>RECOMMENDATIONS</a:t>
            </a:r>
          </a:p>
        </p:txBody>
      </p:sp>
      <p:sp>
        <p:nvSpPr>
          <p:cNvPr id="3" name="Content Placeholder 2">
            <a:extLst>
              <a:ext uri="{FF2B5EF4-FFF2-40B4-BE49-F238E27FC236}">
                <a16:creationId xmlns:a16="http://schemas.microsoft.com/office/drawing/2014/main" id="{D5A3A65E-BABD-BA40-B181-95C643EDA608}"/>
              </a:ext>
            </a:extLst>
          </p:cNvPr>
          <p:cNvSpPr>
            <a:spLocks noGrp="1"/>
          </p:cNvSpPr>
          <p:nvPr>
            <p:ph idx="1"/>
          </p:nvPr>
        </p:nvSpPr>
        <p:spPr/>
        <p:txBody>
          <a:bodyPr>
            <a:normAutofit fontScale="92500" lnSpcReduction="20000"/>
          </a:bodyPr>
          <a:lstStyle/>
          <a:p>
            <a:r>
              <a:rPr lang="en-US" dirty="0"/>
              <a:t>UTILIZE NASSAU FIRE SERVICE ACADEMY MORE FREQUENTLY </a:t>
            </a:r>
          </a:p>
          <a:p>
            <a:endParaRPr lang="en-US" dirty="0"/>
          </a:p>
          <a:p>
            <a:r>
              <a:rPr lang="en-US" dirty="0"/>
              <a:t>UTILIZE THIRD PARTY VENDOR FOR PROBATIONARY AND OR MONTHLY TRAINING</a:t>
            </a:r>
          </a:p>
          <a:p>
            <a:pPr lvl="1"/>
            <a:r>
              <a:rPr lang="en-US" dirty="0"/>
              <a:t>THIRD PARTY VENDORS HAVE CERTIFIED INTSTRUCTORS, LESSON PLANS AND COMPLIANT WITH NFPA TRAINING STANDARDS</a:t>
            </a:r>
          </a:p>
          <a:p>
            <a:pPr lvl="1"/>
            <a:endParaRPr lang="en-US" dirty="0"/>
          </a:p>
          <a:p>
            <a:r>
              <a:rPr lang="en-US" dirty="0"/>
              <a:t>COMPREHENSIVE REVIEW OF BACK TO BASICS FOR ENGINE AND LADDER COMPANY SKILLS</a:t>
            </a:r>
          </a:p>
          <a:p>
            <a:endParaRPr lang="en-US" dirty="0"/>
          </a:p>
          <a:p>
            <a:r>
              <a:rPr lang="en-US" dirty="0"/>
              <a:t>PROVIDE LESSON PLANS FOR ALL DRILLS, CLASSES, DRIVER TRAINING AS PER NFPA  </a:t>
            </a:r>
          </a:p>
          <a:p>
            <a:pPr marL="457200" lvl="1" indent="0">
              <a:buNone/>
            </a:pPr>
            <a:endParaRPr lang="en-US" dirty="0"/>
          </a:p>
        </p:txBody>
      </p:sp>
    </p:spTree>
    <p:extLst>
      <p:ext uri="{BB962C8B-B14F-4D97-AF65-F5344CB8AC3E}">
        <p14:creationId xmlns:p14="http://schemas.microsoft.com/office/powerpoint/2010/main" val="7736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5504F5-A44D-4727-B62D-D306EE4C0C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2E83A18-C907-44D5-83DF-CFB181254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845C857-E334-431F-9264-4BEF01228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26C9BD9-ECC0-4C60-87C1-D07F8F075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7FBDFA8E-61C4-4F76-819E-308A16DEE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61F1C21-70B1-4D4E-831C-75DB8E7EA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D6B914E-6122-42BE-91C5-72FA400D0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25950DE0-F9E4-4487-93B8-F6FDB00B2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319D2307-45E1-4592-8192-9C9102D4E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A93A333-9537-4DEC-A527-7733E1096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6DEF779-F072-40FD-A3BF-84E3B8C6D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61570E-EBF4-48B8-AB90-2A40B5228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8EF8EC2-E3C0-4C22-B1B8-6E30AC244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3BE00B-705F-42C6-94CE-E89B1FA4E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F23249F0-6642-4CDD-B89B-7EC0C254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E5173CD-2C19-40D0-B444-CF38FF220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46A9203-B0FB-426A-9F90-6953A96AE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F0B66C88-C270-4AE6-B12C-71CFC5F1E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9113790B-9AB2-45C0-85DD-4E73038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6488705-890C-4BDD-AC3C-9807F6A6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CF65277-1D63-4A4A-957E-9F12111D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AD6DFDD0-50F6-498B-A4E6-DC6D9A795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02A5D777-C3C4-4D83-B4A3-0C83DBE1CB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580A9110-3349-42C1-8186-CB70C1FD4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4F5EDCDF-C218-4482-A13E-8CFB87D0D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3EB8EB4B-9F73-4DB2-B849-B88E0435D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8C19E637-A26D-4776-B44B-F9E1356197B7}"/>
              </a:ext>
            </a:extLst>
          </p:cNvPr>
          <p:cNvSpPr>
            <a:spLocks noGrp="1"/>
          </p:cNvSpPr>
          <p:nvPr>
            <p:ph type="title"/>
          </p:nvPr>
        </p:nvSpPr>
        <p:spPr>
          <a:xfrm>
            <a:off x="888631" y="2349925"/>
            <a:ext cx="3498979" cy="2456442"/>
          </a:xfrm>
        </p:spPr>
        <p:txBody>
          <a:bodyPr vert="horz" lIns="228600" tIns="228600" rIns="228600" bIns="228600" rtlCol="0" anchor="ctr">
            <a:normAutofit/>
          </a:bodyPr>
          <a:lstStyle/>
          <a:p>
            <a:r>
              <a:rPr lang="en-US" sz="2800" b="0" i="0" kern="1200" cap="none" spc="-150" dirty="0">
                <a:solidFill>
                  <a:srgbClr val="FFFEFF"/>
                </a:solidFill>
                <a:effectLst/>
                <a:latin typeface="+mj-lt"/>
                <a:ea typeface="+mj-ea"/>
                <a:cs typeface="+mj-cs"/>
              </a:rPr>
              <a:t>Key Protocols Utilized by the Fire Safety Committee to Conduct its Investigation</a:t>
            </a:r>
          </a:p>
        </p:txBody>
      </p:sp>
      <p:graphicFrame>
        <p:nvGraphicFramePr>
          <p:cNvPr id="5" name="Content Placeholder 2">
            <a:extLst>
              <a:ext uri="{FF2B5EF4-FFF2-40B4-BE49-F238E27FC236}">
                <a16:creationId xmlns:a16="http://schemas.microsoft.com/office/drawing/2014/main" id="{B28546D5-D4B2-420C-BF47-5B66B15AB6A6}"/>
              </a:ext>
            </a:extLst>
          </p:cNvPr>
          <p:cNvGraphicFramePr>
            <a:graphicFrameLocks noGrp="1"/>
          </p:cNvGraphicFramePr>
          <p:nvPr>
            <p:ph idx="1"/>
            <p:extLst>
              <p:ext uri="{D42A27DB-BD31-4B8C-83A1-F6EECF244321}">
                <p14:modId xmlns:p14="http://schemas.microsoft.com/office/powerpoint/2010/main" val="3022582064"/>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23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2266-D166-7749-91F0-A6155820546A}"/>
              </a:ext>
            </a:extLst>
          </p:cNvPr>
          <p:cNvSpPr>
            <a:spLocks noGrp="1"/>
          </p:cNvSpPr>
          <p:nvPr>
            <p:ph type="title"/>
          </p:nvPr>
        </p:nvSpPr>
        <p:spPr/>
        <p:txBody>
          <a:bodyPr/>
          <a:lstStyle/>
          <a:p>
            <a:r>
              <a:rPr lang="en-US" dirty="0"/>
              <a:t>TRAINING: BUDGET</a:t>
            </a:r>
            <a:br>
              <a:rPr lang="en-US" dirty="0"/>
            </a:br>
            <a:r>
              <a:rPr lang="en-US" dirty="0"/>
              <a:t>FINDINGS</a:t>
            </a:r>
          </a:p>
        </p:txBody>
      </p:sp>
      <p:sp>
        <p:nvSpPr>
          <p:cNvPr id="3" name="Content Placeholder 2">
            <a:extLst>
              <a:ext uri="{FF2B5EF4-FFF2-40B4-BE49-F238E27FC236}">
                <a16:creationId xmlns:a16="http://schemas.microsoft.com/office/drawing/2014/main" id="{FF245815-37CB-924A-99C5-F1A3EE42C0FA}"/>
              </a:ext>
            </a:extLst>
          </p:cNvPr>
          <p:cNvSpPr>
            <a:spLocks noGrp="1"/>
          </p:cNvSpPr>
          <p:nvPr>
            <p:ph idx="1"/>
          </p:nvPr>
        </p:nvSpPr>
        <p:spPr/>
        <p:txBody>
          <a:bodyPr/>
          <a:lstStyle/>
          <a:p>
            <a:r>
              <a:rPr lang="en-US" dirty="0"/>
              <a:t>$15,000 PER YEAR FOR HANDS ON TRAINING.  NOT EQUIPMENT</a:t>
            </a:r>
          </a:p>
          <a:p>
            <a:endParaRPr lang="en-US" dirty="0"/>
          </a:p>
          <a:p>
            <a:r>
              <a:rPr lang="en-US" dirty="0"/>
              <a:t>LACK OF REPETITON FOR MEMBERS DOES NOT ACHIEVE MASTERING PSYCHOMOTOR SKILL SETS</a:t>
            </a:r>
          </a:p>
          <a:p>
            <a:endParaRPr lang="en-US" dirty="0"/>
          </a:p>
          <a:p>
            <a:r>
              <a:rPr lang="en-US" dirty="0"/>
              <a:t>VILLAGE CURRENTLY HAS AN OFFICE OF FIRE PREVENTION BUREAU IN CHAPTERS 15 AND 107 IN THE VILLAGE CODE </a:t>
            </a:r>
          </a:p>
        </p:txBody>
      </p:sp>
    </p:spTree>
    <p:extLst>
      <p:ext uri="{BB962C8B-B14F-4D97-AF65-F5344CB8AC3E}">
        <p14:creationId xmlns:p14="http://schemas.microsoft.com/office/powerpoint/2010/main" val="286406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0C2C6-2440-2641-91D0-DCEAFB4A0C7A}"/>
              </a:ext>
            </a:extLst>
          </p:cNvPr>
          <p:cNvSpPr>
            <a:spLocks noGrp="1"/>
          </p:cNvSpPr>
          <p:nvPr>
            <p:ph type="title"/>
          </p:nvPr>
        </p:nvSpPr>
        <p:spPr/>
        <p:txBody>
          <a:bodyPr/>
          <a:lstStyle/>
          <a:p>
            <a:r>
              <a:rPr lang="en-US" dirty="0"/>
              <a:t>TRAINING BUDGET</a:t>
            </a:r>
            <a:br>
              <a:rPr lang="en-US" dirty="0"/>
            </a:br>
            <a:r>
              <a:rPr lang="en-US" dirty="0"/>
              <a:t>RECOMMENDATIONS</a:t>
            </a:r>
          </a:p>
        </p:txBody>
      </p:sp>
      <p:sp>
        <p:nvSpPr>
          <p:cNvPr id="3" name="Content Placeholder 2">
            <a:extLst>
              <a:ext uri="{FF2B5EF4-FFF2-40B4-BE49-F238E27FC236}">
                <a16:creationId xmlns:a16="http://schemas.microsoft.com/office/drawing/2014/main" id="{7DCFBAD5-499C-6341-8631-4B413039225E}"/>
              </a:ext>
            </a:extLst>
          </p:cNvPr>
          <p:cNvSpPr>
            <a:spLocks noGrp="1"/>
          </p:cNvSpPr>
          <p:nvPr>
            <p:ph idx="1"/>
          </p:nvPr>
        </p:nvSpPr>
        <p:spPr/>
        <p:txBody>
          <a:bodyPr>
            <a:normAutofit lnSpcReduction="10000"/>
          </a:bodyPr>
          <a:lstStyle/>
          <a:p>
            <a:r>
              <a:rPr lang="en-US" dirty="0"/>
              <a:t>INCREASE BUDGET</a:t>
            </a:r>
          </a:p>
          <a:p>
            <a:endParaRPr lang="en-US" dirty="0"/>
          </a:p>
          <a:p>
            <a:r>
              <a:rPr lang="en-US" dirty="0"/>
              <a:t>USE OF THIRD PARTY VENDORS WITH FIRST HAND EXPERIENCE, PROPS, CERTIFICATION</a:t>
            </a:r>
          </a:p>
          <a:p>
            <a:endParaRPr lang="en-US" dirty="0"/>
          </a:p>
          <a:p>
            <a:r>
              <a:rPr lang="en-US" dirty="0"/>
              <a:t>INCREASE ACCESSIBILITY TO CHIEF’S OFFICE FOR TRAINING MONIES TO PAY FOR THIRD PARTY TRAINING (PETTY CASH)</a:t>
            </a:r>
          </a:p>
          <a:p>
            <a:endParaRPr lang="en-US" dirty="0"/>
          </a:p>
          <a:p>
            <a:r>
              <a:rPr lang="en-US" dirty="0"/>
              <a:t>UTILIZE OFFICE OF FIRE PREVENTION BUREAU TO OVER SEE TRAINING STANDARDS AND REQUIREMENTS ARE MET</a:t>
            </a:r>
          </a:p>
        </p:txBody>
      </p:sp>
    </p:spTree>
    <p:extLst>
      <p:ext uri="{BB962C8B-B14F-4D97-AF65-F5344CB8AC3E}">
        <p14:creationId xmlns:p14="http://schemas.microsoft.com/office/powerpoint/2010/main" val="288800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3E48-3BD4-C344-A0AC-2E45AC37EF6E}"/>
              </a:ext>
            </a:extLst>
          </p:cNvPr>
          <p:cNvSpPr>
            <a:spLocks noGrp="1"/>
          </p:cNvSpPr>
          <p:nvPr>
            <p:ph type="title"/>
          </p:nvPr>
        </p:nvSpPr>
        <p:spPr/>
        <p:txBody>
          <a:bodyPr/>
          <a:lstStyle/>
          <a:p>
            <a:r>
              <a:rPr lang="en-US" dirty="0"/>
              <a:t>RESPONSE TIMES / ATTENDANCE:</a:t>
            </a:r>
            <a:br>
              <a:rPr lang="en-US" dirty="0"/>
            </a:br>
            <a:r>
              <a:rPr lang="en-US" dirty="0"/>
              <a:t>FINDINGS</a:t>
            </a:r>
          </a:p>
        </p:txBody>
      </p:sp>
      <p:sp>
        <p:nvSpPr>
          <p:cNvPr id="3" name="Content Placeholder 2">
            <a:extLst>
              <a:ext uri="{FF2B5EF4-FFF2-40B4-BE49-F238E27FC236}">
                <a16:creationId xmlns:a16="http://schemas.microsoft.com/office/drawing/2014/main" id="{956FBA91-03F0-B74A-B964-1D768C8232F4}"/>
              </a:ext>
            </a:extLst>
          </p:cNvPr>
          <p:cNvSpPr>
            <a:spLocks noGrp="1"/>
          </p:cNvSpPr>
          <p:nvPr>
            <p:ph idx="1"/>
          </p:nvPr>
        </p:nvSpPr>
        <p:spPr>
          <a:xfrm>
            <a:off x="838200" y="1825625"/>
            <a:ext cx="10515600" cy="4667250"/>
          </a:xfrm>
        </p:spPr>
        <p:txBody>
          <a:bodyPr>
            <a:normAutofit lnSpcReduction="10000"/>
          </a:bodyPr>
          <a:lstStyle/>
          <a:p>
            <a:r>
              <a:rPr lang="en-US" dirty="0"/>
              <a:t>USED NATIONAL FIRE REPORTING ,  APPARATUS MOBILE DATA TERMINAL, EYE WITNESS ACCOUNTS, DEPT. PROVIDED DATA</a:t>
            </a:r>
          </a:p>
          <a:p>
            <a:endParaRPr lang="en-US" dirty="0"/>
          </a:p>
          <a:p>
            <a:r>
              <a:rPr lang="en-US" dirty="0"/>
              <a:t>2017 CAREER FIREFIGHTER STAFFING INCLUDED 1-2 FIREFIGHTERS PER APPARATUS </a:t>
            </a:r>
          </a:p>
          <a:p>
            <a:endParaRPr lang="en-US" dirty="0"/>
          </a:p>
          <a:p>
            <a:r>
              <a:rPr lang="en-US" dirty="0"/>
              <a:t>PREVIOUS CAREER SYSTEM HAD HEAVY RELIANCE ON VOLUNTEER SUPPORT RESPONDING TO SCENE</a:t>
            </a:r>
          </a:p>
          <a:p>
            <a:endParaRPr lang="en-US" dirty="0"/>
          </a:p>
          <a:p>
            <a:r>
              <a:rPr lang="en-US" dirty="0"/>
              <a:t>REPORTING DIRECTLY TO SCENE HAS DIRECT NEGATIVE EFFECT ON MEMBER ACCOUNTABILTY AND SAFETY ISSUES </a:t>
            </a:r>
          </a:p>
        </p:txBody>
      </p:sp>
    </p:spTree>
    <p:extLst>
      <p:ext uri="{BB962C8B-B14F-4D97-AF65-F5344CB8AC3E}">
        <p14:creationId xmlns:p14="http://schemas.microsoft.com/office/powerpoint/2010/main" val="16215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B49F-69A1-9440-8496-1E7B9A0BCE0D}"/>
              </a:ext>
            </a:extLst>
          </p:cNvPr>
          <p:cNvSpPr>
            <a:spLocks noGrp="1"/>
          </p:cNvSpPr>
          <p:nvPr>
            <p:ph type="title"/>
          </p:nvPr>
        </p:nvSpPr>
        <p:spPr/>
        <p:txBody>
          <a:bodyPr/>
          <a:lstStyle/>
          <a:p>
            <a:r>
              <a:rPr lang="en-US" dirty="0"/>
              <a:t>RESPONSE TIMES / ATTENDANCE:</a:t>
            </a:r>
            <a:br>
              <a:rPr lang="en-US" dirty="0"/>
            </a:br>
            <a:r>
              <a:rPr lang="en-US" dirty="0"/>
              <a:t>FINDINGS</a:t>
            </a:r>
          </a:p>
        </p:txBody>
      </p:sp>
      <p:sp>
        <p:nvSpPr>
          <p:cNvPr id="3" name="Content Placeholder 2">
            <a:extLst>
              <a:ext uri="{FF2B5EF4-FFF2-40B4-BE49-F238E27FC236}">
                <a16:creationId xmlns:a16="http://schemas.microsoft.com/office/drawing/2014/main" id="{79E9BB8D-B709-1243-AF29-81E6955C015F}"/>
              </a:ext>
            </a:extLst>
          </p:cNvPr>
          <p:cNvSpPr>
            <a:spLocks noGrp="1"/>
          </p:cNvSpPr>
          <p:nvPr>
            <p:ph idx="1"/>
          </p:nvPr>
        </p:nvSpPr>
        <p:spPr/>
        <p:txBody>
          <a:bodyPr/>
          <a:lstStyle/>
          <a:p>
            <a:r>
              <a:rPr lang="en-US" dirty="0"/>
              <a:t>STRUCTURAL FIRE RESPONSE TIME FOR FIRST ENGINE ON SCENE</a:t>
            </a:r>
          </a:p>
          <a:p>
            <a:endParaRPr lang="en-US" dirty="0"/>
          </a:p>
          <a:p>
            <a:r>
              <a:rPr lang="en-US" dirty="0"/>
              <a:t>2017 AVERGAGE: 3:47</a:t>
            </a:r>
          </a:p>
          <a:p>
            <a:pPr marL="0" indent="0">
              <a:buNone/>
            </a:pPr>
            <a:r>
              <a:rPr lang="en-US" dirty="0"/>
              <a:t>    (CAREER STAFFING WITH 1-2 FIREFIGHTERS ON APPARATUS)</a:t>
            </a:r>
          </a:p>
          <a:p>
            <a:pPr marL="0" indent="0">
              <a:buNone/>
            </a:pPr>
            <a:endParaRPr lang="en-US" dirty="0"/>
          </a:p>
          <a:p>
            <a:r>
              <a:rPr lang="en-US" dirty="0"/>
              <a:t>2018-2021 AVERAGE:  8:37 </a:t>
            </a:r>
          </a:p>
          <a:p>
            <a:pPr marL="0" indent="0">
              <a:buNone/>
            </a:pPr>
            <a:r>
              <a:rPr lang="en-US" dirty="0"/>
              <a:t>    (VOLUNTEER STAFFING WITH 4 FIREFIGHTERS AS PER S.O.P.)</a:t>
            </a:r>
          </a:p>
          <a:p>
            <a:endParaRPr lang="en-US" dirty="0"/>
          </a:p>
          <a:p>
            <a:endParaRPr lang="en-US" dirty="0"/>
          </a:p>
        </p:txBody>
      </p:sp>
    </p:spTree>
    <p:extLst>
      <p:ext uri="{BB962C8B-B14F-4D97-AF65-F5344CB8AC3E}">
        <p14:creationId xmlns:p14="http://schemas.microsoft.com/office/powerpoint/2010/main" val="2105296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157A-7B68-BF46-9A40-4CA643001341}"/>
              </a:ext>
            </a:extLst>
          </p:cNvPr>
          <p:cNvSpPr>
            <a:spLocks noGrp="1"/>
          </p:cNvSpPr>
          <p:nvPr>
            <p:ph type="title"/>
          </p:nvPr>
        </p:nvSpPr>
        <p:spPr/>
        <p:txBody>
          <a:bodyPr/>
          <a:lstStyle/>
          <a:p>
            <a:r>
              <a:rPr lang="en-US" dirty="0"/>
              <a:t>RESPONSE TIMES / ATTENDANCE:</a:t>
            </a:r>
            <a:br>
              <a:rPr lang="en-US" dirty="0"/>
            </a:br>
            <a:r>
              <a:rPr lang="en-US" dirty="0"/>
              <a:t>FINDINGS</a:t>
            </a:r>
          </a:p>
        </p:txBody>
      </p:sp>
      <p:sp>
        <p:nvSpPr>
          <p:cNvPr id="3" name="Content Placeholder 2">
            <a:extLst>
              <a:ext uri="{FF2B5EF4-FFF2-40B4-BE49-F238E27FC236}">
                <a16:creationId xmlns:a16="http://schemas.microsoft.com/office/drawing/2014/main" id="{E5061D87-B408-D041-8954-7DEE97F70EBF}"/>
              </a:ext>
            </a:extLst>
          </p:cNvPr>
          <p:cNvSpPr>
            <a:spLocks noGrp="1"/>
          </p:cNvSpPr>
          <p:nvPr>
            <p:ph idx="1"/>
          </p:nvPr>
        </p:nvSpPr>
        <p:spPr>
          <a:xfrm>
            <a:off x="838200" y="1825625"/>
            <a:ext cx="10515600" cy="4921164"/>
          </a:xfrm>
        </p:spPr>
        <p:txBody>
          <a:bodyPr>
            <a:normAutofit/>
          </a:bodyPr>
          <a:lstStyle/>
          <a:p>
            <a:r>
              <a:rPr lang="en-US" dirty="0"/>
              <a:t>ATTENDANCE. TAKEN FROM DEPARTMENT NFIRS REPORTS. </a:t>
            </a:r>
          </a:p>
          <a:p>
            <a:r>
              <a:rPr lang="en-US" dirty="0"/>
              <a:t>FINGER PRINT SIGN IN*</a:t>
            </a:r>
          </a:p>
          <a:p>
            <a:pPr lvl="1"/>
            <a:r>
              <a:rPr lang="en-US" dirty="0"/>
              <a:t>`* NOT NECESSARILY ON THE APPARATUS RESPONDING</a:t>
            </a:r>
          </a:p>
          <a:p>
            <a:endParaRPr lang="en-US" dirty="0"/>
          </a:p>
          <a:p>
            <a:pPr marL="0" indent="0" algn="ctr">
              <a:buNone/>
            </a:pPr>
            <a:r>
              <a:rPr lang="en-US" b="1" dirty="0"/>
              <a:t>LOW VOLUNTEER MEMBERSHIP TURN OUT AND RETENTION IS A CRITICAL ISSUE IN FIRE DEPARTMENTS NATIONALLY. </a:t>
            </a:r>
          </a:p>
          <a:p>
            <a:endParaRPr lang="en-US" dirty="0"/>
          </a:p>
          <a:p>
            <a:endParaRPr lang="en-US" dirty="0"/>
          </a:p>
          <a:p>
            <a:endParaRPr lang="en-US" dirty="0"/>
          </a:p>
        </p:txBody>
      </p:sp>
    </p:spTree>
    <p:extLst>
      <p:ext uri="{BB962C8B-B14F-4D97-AF65-F5344CB8AC3E}">
        <p14:creationId xmlns:p14="http://schemas.microsoft.com/office/powerpoint/2010/main" val="422474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37C4-2BA0-D642-9B76-B8361622FA2E}"/>
              </a:ext>
            </a:extLst>
          </p:cNvPr>
          <p:cNvSpPr>
            <a:spLocks noGrp="1"/>
          </p:cNvSpPr>
          <p:nvPr>
            <p:ph type="title"/>
          </p:nvPr>
        </p:nvSpPr>
        <p:spPr/>
        <p:txBody>
          <a:bodyPr/>
          <a:lstStyle/>
          <a:p>
            <a:r>
              <a:rPr lang="en-US" dirty="0"/>
              <a:t>RESPONSE TIMES / ATTENDANCE:</a:t>
            </a:r>
            <a:br>
              <a:rPr lang="en-US" dirty="0"/>
            </a:br>
            <a:r>
              <a:rPr lang="en-US" dirty="0"/>
              <a:t>FINDINGS</a:t>
            </a:r>
          </a:p>
        </p:txBody>
      </p:sp>
      <p:sp>
        <p:nvSpPr>
          <p:cNvPr id="3" name="Content Placeholder 2">
            <a:extLst>
              <a:ext uri="{FF2B5EF4-FFF2-40B4-BE49-F238E27FC236}">
                <a16:creationId xmlns:a16="http://schemas.microsoft.com/office/drawing/2014/main" id="{DA74E409-64EB-8240-8365-E77B03F716C0}"/>
              </a:ext>
            </a:extLst>
          </p:cNvPr>
          <p:cNvSpPr>
            <a:spLocks noGrp="1"/>
          </p:cNvSpPr>
          <p:nvPr>
            <p:ph idx="1"/>
          </p:nvPr>
        </p:nvSpPr>
        <p:spPr>
          <a:xfrm>
            <a:off x="838200" y="1825625"/>
            <a:ext cx="10515600" cy="4667250"/>
          </a:xfrm>
        </p:spPr>
        <p:txBody>
          <a:bodyPr>
            <a:normAutofit/>
          </a:bodyPr>
          <a:lstStyle/>
          <a:p>
            <a:r>
              <a:rPr lang="en-US" dirty="0"/>
              <a:t>ATTENDANCE BROKEN INTO</a:t>
            </a:r>
          </a:p>
          <a:p>
            <a:endParaRPr lang="en-US" dirty="0"/>
          </a:p>
          <a:p>
            <a:r>
              <a:rPr lang="en-US" dirty="0"/>
              <a:t>YEARLY AVERAGE</a:t>
            </a:r>
          </a:p>
          <a:p>
            <a:pPr lvl="1"/>
            <a:r>
              <a:rPr lang="en-US" dirty="0"/>
              <a:t>2017 (CAREER)  10 VOLUNTEERS PER ALARM</a:t>
            </a:r>
          </a:p>
          <a:p>
            <a:pPr lvl="1"/>
            <a:r>
              <a:rPr lang="en-US" dirty="0"/>
              <a:t>2020/2021 ( VOLUNTEER ONLY ) 15.5 VOLUNTEERS PER ALARM 24/7</a:t>
            </a:r>
          </a:p>
          <a:p>
            <a:pPr lvl="1"/>
            <a:endParaRPr lang="en-US" dirty="0"/>
          </a:p>
          <a:p>
            <a:r>
              <a:rPr lang="en-US" dirty="0"/>
              <a:t>HOURLY AVERAGE</a:t>
            </a:r>
          </a:p>
          <a:p>
            <a:pPr lvl="1"/>
            <a:r>
              <a:rPr lang="en-US" dirty="0"/>
              <a:t>12AM -8AM: 9.2 VOLUNTEERS PER ALARM</a:t>
            </a:r>
          </a:p>
          <a:p>
            <a:pPr lvl="1"/>
            <a:r>
              <a:rPr lang="en-US" dirty="0"/>
              <a:t>8AM-4PM:  10.4 VOLUNTEERS PER ALARM</a:t>
            </a:r>
          </a:p>
          <a:p>
            <a:pPr lvl="1"/>
            <a:r>
              <a:rPr lang="en-US" dirty="0"/>
              <a:t>4PM-12AM: 18.3 VOLUNTEERS PER ALARM</a:t>
            </a:r>
          </a:p>
          <a:p>
            <a:endParaRPr lang="en-US" dirty="0"/>
          </a:p>
        </p:txBody>
      </p:sp>
    </p:spTree>
    <p:extLst>
      <p:ext uri="{BB962C8B-B14F-4D97-AF65-F5344CB8AC3E}">
        <p14:creationId xmlns:p14="http://schemas.microsoft.com/office/powerpoint/2010/main" val="210267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9765-3B79-4549-96D4-C89B06B8E4EA}"/>
              </a:ext>
            </a:extLst>
          </p:cNvPr>
          <p:cNvSpPr>
            <a:spLocks noGrp="1"/>
          </p:cNvSpPr>
          <p:nvPr>
            <p:ph type="title"/>
          </p:nvPr>
        </p:nvSpPr>
        <p:spPr/>
        <p:txBody>
          <a:bodyPr/>
          <a:lstStyle/>
          <a:p>
            <a:r>
              <a:rPr lang="en-US" dirty="0"/>
              <a:t>RESPONSE TIMES / ATTENDANCE:</a:t>
            </a:r>
            <a:br>
              <a:rPr lang="en-US" dirty="0"/>
            </a:br>
            <a:r>
              <a:rPr lang="en-US" dirty="0"/>
              <a:t>FINDINGS</a:t>
            </a:r>
          </a:p>
        </p:txBody>
      </p:sp>
      <p:sp>
        <p:nvSpPr>
          <p:cNvPr id="3" name="Content Placeholder 2">
            <a:extLst>
              <a:ext uri="{FF2B5EF4-FFF2-40B4-BE49-F238E27FC236}">
                <a16:creationId xmlns:a16="http://schemas.microsoft.com/office/drawing/2014/main" id="{049D693A-4A0A-4A41-9C1C-C70DB06D2EB1}"/>
              </a:ext>
            </a:extLst>
          </p:cNvPr>
          <p:cNvSpPr>
            <a:spLocks noGrp="1"/>
          </p:cNvSpPr>
          <p:nvPr>
            <p:ph idx="1"/>
          </p:nvPr>
        </p:nvSpPr>
        <p:spPr/>
        <p:txBody>
          <a:bodyPr/>
          <a:lstStyle/>
          <a:p>
            <a:pPr marL="0" indent="0">
              <a:buNone/>
            </a:pPr>
            <a:r>
              <a:rPr lang="en-US" dirty="0">
                <a:solidFill>
                  <a:srgbClr val="FF0000"/>
                </a:solidFill>
              </a:rPr>
              <a:t>NFPA 1720 STANDARD FOR ORGANIZATION AND DEPLOYMENT OF FIRE SUPPRESSION OPERATIONS, EMERGENCY MEDICAL OPERATIONS, SPECIAL OPERATIONS TO THE PUBLIC BY VOLUNTEER FIRE DEPARTMENTS 2020 EDITION;  CH 4 ORGANIZATION OPERATION AND DEPLOYMENT </a:t>
            </a:r>
          </a:p>
          <a:p>
            <a:pPr marL="0" indent="0">
              <a:buNone/>
            </a:pPr>
            <a:r>
              <a:rPr lang="en-US" dirty="0"/>
              <a:t>STANDARD RESPONSE TIME AND ATTENDANCE DEFINED BELOW:</a:t>
            </a:r>
          </a:p>
          <a:p>
            <a:pPr marL="0" indent="0">
              <a:buNone/>
            </a:pPr>
            <a:r>
              <a:rPr lang="en-US" sz="1800" dirty="0"/>
              <a:t>  </a:t>
            </a:r>
            <a:r>
              <a:rPr lang="en-US" sz="1800" b="1" dirty="0"/>
              <a:t>DEMAND ZONE	          DEMOGRAPHIC	        MIN. STAFF                    RESP TIME               MEETS OBJ</a:t>
            </a:r>
          </a:p>
          <a:p>
            <a:pPr marL="0" indent="0">
              <a:buNone/>
            </a:pPr>
            <a:r>
              <a:rPr lang="en-US" sz="1800" dirty="0"/>
              <a:t>     URBAN                   &gt; 1,000 people per sq mile                   15                             9 minutes                     90%</a:t>
            </a:r>
          </a:p>
        </p:txBody>
      </p:sp>
    </p:spTree>
    <p:extLst>
      <p:ext uri="{BB962C8B-B14F-4D97-AF65-F5344CB8AC3E}">
        <p14:creationId xmlns:p14="http://schemas.microsoft.com/office/powerpoint/2010/main" val="603825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C6B6-D71B-6843-8B7B-E735FE0F36BB}"/>
              </a:ext>
            </a:extLst>
          </p:cNvPr>
          <p:cNvSpPr>
            <a:spLocks noGrp="1"/>
          </p:cNvSpPr>
          <p:nvPr>
            <p:ph type="title"/>
          </p:nvPr>
        </p:nvSpPr>
        <p:spPr/>
        <p:txBody>
          <a:bodyPr/>
          <a:lstStyle/>
          <a:p>
            <a:r>
              <a:rPr lang="en-US" dirty="0"/>
              <a:t>RESPONSE TIMES / ATTENDANCE:</a:t>
            </a:r>
            <a:br>
              <a:rPr lang="en-US" dirty="0"/>
            </a:br>
            <a:r>
              <a:rPr lang="en-US" dirty="0"/>
              <a:t>FINDINGS</a:t>
            </a:r>
          </a:p>
        </p:txBody>
      </p:sp>
      <p:sp>
        <p:nvSpPr>
          <p:cNvPr id="3" name="Content Placeholder 2">
            <a:extLst>
              <a:ext uri="{FF2B5EF4-FFF2-40B4-BE49-F238E27FC236}">
                <a16:creationId xmlns:a16="http://schemas.microsoft.com/office/drawing/2014/main" id="{052F03CD-F92E-0647-97C6-03EE0B991242}"/>
              </a:ext>
            </a:extLst>
          </p:cNvPr>
          <p:cNvSpPr>
            <a:spLocks noGrp="1"/>
          </p:cNvSpPr>
          <p:nvPr>
            <p:ph idx="1"/>
          </p:nvPr>
        </p:nvSpPr>
        <p:spPr>
          <a:xfrm>
            <a:off x="838200" y="1690688"/>
            <a:ext cx="10515600" cy="5068457"/>
          </a:xfrm>
        </p:spPr>
        <p:txBody>
          <a:bodyPr>
            <a:normAutofit fontScale="77500" lnSpcReduction="20000"/>
          </a:bodyPr>
          <a:lstStyle/>
          <a:p>
            <a:pPr marL="0" indent="0" algn="ctr">
              <a:buNone/>
            </a:pPr>
            <a:r>
              <a:rPr lang="en-US" dirty="0"/>
              <a:t>70 TOTAL ALARMS FOR STRUCTURAL FIRE RESPONSE: 2020 - 6/30/2021</a:t>
            </a:r>
          </a:p>
          <a:p>
            <a:pPr marL="0" indent="0" algn="ctr">
              <a:buNone/>
            </a:pPr>
            <a:endParaRPr lang="en-US" dirty="0"/>
          </a:p>
          <a:p>
            <a:pPr marL="0" indent="0" algn="ctr">
              <a:buNone/>
            </a:pPr>
            <a:r>
              <a:rPr lang="en-US" b="1" dirty="0"/>
              <a:t>NFPA 1720 CRITERIA:  OBJECTIVE TO BE MET 90% </a:t>
            </a:r>
          </a:p>
          <a:p>
            <a:pPr marL="0" indent="0" algn="ctr">
              <a:buNone/>
            </a:pPr>
            <a:r>
              <a:rPr lang="en-US" b="1" dirty="0"/>
              <a:t>GARDEN CITY FD :        OBJECTIVE MET 6.15%</a:t>
            </a:r>
          </a:p>
          <a:p>
            <a:pPr marL="0" indent="0" algn="ctr">
              <a:buNone/>
            </a:pPr>
            <a:endParaRPr lang="en-US" b="1" dirty="0"/>
          </a:p>
          <a:p>
            <a:pPr marL="0" indent="0" algn="ctr">
              <a:buNone/>
            </a:pPr>
            <a:r>
              <a:rPr lang="en-US" dirty="0"/>
              <a:t>-5 ALARMS DISQUALIFIED DUE TO LACK OF INFORMATION</a:t>
            </a:r>
          </a:p>
          <a:p>
            <a:pPr algn="ctr">
              <a:buFontTx/>
              <a:buChar char="-"/>
            </a:pPr>
            <a:endParaRPr lang="en-US" dirty="0"/>
          </a:p>
          <a:p>
            <a:pPr marL="0" indent="0" algn="ctr">
              <a:buNone/>
            </a:pPr>
            <a:r>
              <a:rPr lang="en-US" dirty="0"/>
              <a:t>-INCLUDES ALARMS WHERE UNITS WERE TOLD TO RESPOND </a:t>
            </a:r>
          </a:p>
          <a:p>
            <a:pPr marL="0" indent="0" algn="ctr">
              <a:buNone/>
            </a:pPr>
            <a:r>
              <a:rPr lang="en-US" dirty="0"/>
              <a:t>NOT IN EMERGENCY MODE</a:t>
            </a:r>
          </a:p>
          <a:p>
            <a:pPr marL="0" indent="0" algn="ctr">
              <a:buNone/>
            </a:pPr>
            <a:endParaRPr lang="en-US" dirty="0"/>
          </a:p>
          <a:p>
            <a:pPr marL="0" indent="0" algn="ctr">
              <a:buNone/>
            </a:pPr>
            <a:r>
              <a:rPr lang="en-US" dirty="0"/>
              <a:t>-ON SCENE TIME IS DIRECTLY RELATED TO LENGTHY TRAVEL TIME FROM HEADQUARTERS FIREHOUSE</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60326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ADC85-C27F-0E4A-8924-E3D0B19F37C0}"/>
              </a:ext>
            </a:extLst>
          </p:cNvPr>
          <p:cNvSpPr>
            <a:spLocks noGrp="1"/>
          </p:cNvSpPr>
          <p:nvPr>
            <p:ph idx="1"/>
          </p:nvPr>
        </p:nvSpPr>
        <p:spPr>
          <a:xfrm>
            <a:off x="838200" y="593124"/>
            <a:ext cx="10515600" cy="5583839"/>
          </a:xfrm>
        </p:spPr>
        <p:txBody>
          <a:bodyPr>
            <a:normAutofit lnSpcReduction="10000"/>
          </a:bodyPr>
          <a:lstStyle/>
          <a:p>
            <a:pPr marL="0" indent="0" algn="ctr">
              <a:buNone/>
            </a:pPr>
            <a:r>
              <a:rPr lang="en-US" sz="4300" b="1" dirty="0"/>
              <a:t>This sub-committee does not recommend</a:t>
            </a:r>
          </a:p>
          <a:p>
            <a:pPr marL="0" indent="0" algn="ctr">
              <a:buNone/>
            </a:pPr>
            <a:r>
              <a:rPr lang="en-US" sz="4300" b="1" dirty="0"/>
              <a:t> returning to the type of combination fire</a:t>
            </a:r>
          </a:p>
          <a:p>
            <a:pPr marL="0" indent="0" algn="ctr">
              <a:buNone/>
            </a:pPr>
            <a:r>
              <a:rPr lang="en-US" sz="4300" b="1" dirty="0"/>
              <a:t> department with such staffing as the career</a:t>
            </a:r>
          </a:p>
          <a:p>
            <a:pPr marL="0" indent="0" algn="ctr">
              <a:buNone/>
            </a:pPr>
            <a:r>
              <a:rPr lang="en-US" sz="4300" b="1" dirty="0"/>
              <a:t> force was relegated to at its end. </a:t>
            </a:r>
          </a:p>
          <a:p>
            <a:pPr marL="0" indent="0" algn="ctr">
              <a:buNone/>
            </a:pPr>
            <a:endParaRPr lang="en-US" sz="4300" b="1" dirty="0"/>
          </a:p>
          <a:p>
            <a:pPr marL="0" indent="0" algn="ctr">
              <a:buNone/>
            </a:pPr>
            <a:r>
              <a:rPr lang="en-US" sz="4300" b="1" dirty="0"/>
              <a:t>Limited staffing on a single unit as previously</a:t>
            </a:r>
          </a:p>
          <a:p>
            <a:pPr marL="0" indent="0" algn="ctr">
              <a:buNone/>
            </a:pPr>
            <a:r>
              <a:rPr lang="en-US" sz="4300" b="1" dirty="0"/>
              <a:t> provided can not provide aggressive attacks</a:t>
            </a:r>
          </a:p>
          <a:p>
            <a:pPr marL="0" indent="0" algn="ctr">
              <a:buNone/>
            </a:pPr>
            <a:r>
              <a:rPr lang="en-US" sz="4300" b="1" dirty="0"/>
              <a:t> needed in the majority of our village. </a:t>
            </a:r>
            <a:endParaRPr lang="en-US" sz="4300" dirty="0"/>
          </a:p>
          <a:p>
            <a:endParaRPr lang="en-US" dirty="0"/>
          </a:p>
        </p:txBody>
      </p:sp>
    </p:spTree>
    <p:extLst>
      <p:ext uri="{BB962C8B-B14F-4D97-AF65-F5344CB8AC3E}">
        <p14:creationId xmlns:p14="http://schemas.microsoft.com/office/powerpoint/2010/main" val="50090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CFF6-262A-9C4F-A16F-6E0AFDBD5BB2}"/>
              </a:ext>
            </a:extLst>
          </p:cNvPr>
          <p:cNvSpPr>
            <a:spLocks noGrp="1"/>
          </p:cNvSpPr>
          <p:nvPr>
            <p:ph type="title"/>
          </p:nvPr>
        </p:nvSpPr>
        <p:spPr/>
        <p:txBody>
          <a:bodyPr/>
          <a:lstStyle/>
          <a:p>
            <a:r>
              <a:rPr lang="en-US" dirty="0"/>
              <a:t>RESPONSE TIMES / ATTENDANCE:</a:t>
            </a:r>
            <a:br>
              <a:rPr lang="en-US" dirty="0"/>
            </a:br>
            <a:r>
              <a:rPr lang="en-US" dirty="0"/>
              <a:t>RECOMMENDATIONS</a:t>
            </a:r>
          </a:p>
        </p:txBody>
      </p:sp>
      <p:sp>
        <p:nvSpPr>
          <p:cNvPr id="3" name="Content Placeholder 2">
            <a:extLst>
              <a:ext uri="{FF2B5EF4-FFF2-40B4-BE49-F238E27FC236}">
                <a16:creationId xmlns:a16="http://schemas.microsoft.com/office/drawing/2014/main" id="{9D1CA6F9-5927-1943-BF7F-34D689526353}"/>
              </a:ext>
            </a:extLst>
          </p:cNvPr>
          <p:cNvSpPr>
            <a:spLocks noGrp="1"/>
          </p:cNvSpPr>
          <p:nvPr>
            <p:ph idx="1"/>
          </p:nvPr>
        </p:nvSpPr>
        <p:spPr/>
        <p:txBody>
          <a:bodyPr>
            <a:normAutofit lnSpcReduction="10000"/>
          </a:bodyPr>
          <a:lstStyle/>
          <a:p>
            <a:r>
              <a:rPr lang="en-US" dirty="0"/>
              <a:t>INCREASE RECRUITMENT AND RETENTION OF VOLUNTEERS </a:t>
            </a:r>
          </a:p>
          <a:p>
            <a:endParaRPr lang="en-US" dirty="0"/>
          </a:p>
          <a:p>
            <a:r>
              <a:rPr lang="en-US" dirty="0"/>
              <a:t>ADDING LENGTH OF SERVICE AWARD PROGRAM (LO-SAP) FOR VOLUNTEERS</a:t>
            </a:r>
          </a:p>
          <a:p>
            <a:endParaRPr lang="en-US" dirty="0"/>
          </a:p>
          <a:p>
            <a:r>
              <a:rPr lang="en-US" dirty="0"/>
              <a:t>VOLUNTEER STAFFED IN HOUSE DUTY CREWS:  RESPOND AND OPERATE AN ENGINE IMMEDIATELY </a:t>
            </a:r>
          </a:p>
          <a:p>
            <a:pPr lvl="1"/>
            <a:r>
              <a:rPr lang="en-US" dirty="0"/>
              <a:t>GCFD MEMBERS HAVE BEEN DOING THIS ON AND OFF SINCE THIS COMMITTEE HAS STARTED </a:t>
            </a:r>
          </a:p>
          <a:p>
            <a:pPr lvl="1"/>
            <a:r>
              <a:rPr lang="en-US" dirty="0"/>
              <a:t>DIFFICULT TO SUSTAIN DURING MOST IMPORTANT HRS. 12AM-8AM</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0163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8391-2668-4C8E-BC75-0E8B42862B10}"/>
              </a:ext>
            </a:extLst>
          </p:cNvPr>
          <p:cNvSpPr>
            <a:spLocks noGrp="1"/>
          </p:cNvSpPr>
          <p:nvPr>
            <p:ph type="title"/>
          </p:nvPr>
        </p:nvSpPr>
        <p:spPr>
          <a:xfrm>
            <a:off x="888631" y="2349925"/>
            <a:ext cx="3498979" cy="2456442"/>
          </a:xfrm>
        </p:spPr>
        <p:txBody>
          <a:bodyPr>
            <a:normAutofit/>
          </a:bodyPr>
          <a:lstStyle/>
          <a:p>
            <a:r>
              <a:rPr lang="en-US" sz="3700" b="1" dirty="0"/>
              <a:t>Elements Integral to Formulating a “Needs Assessment”</a:t>
            </a:r>
          </a:p>
        </p:txBody>
      </p:sp>
      <p:graphicFrame>
        <p:nvGraphicFramePr>
          <p:cNvPr id="7" name="Content Placeholder 2">
            <a:extLst>
              <a:ext uri="{FF2B5EF4-FFF2-40B4-BE49-F238E27FC236}">
                <a16:creationId xmlns:a16="http://schemas.microsoft.com/office/drawing/2014/main" id="{AFBDDBC1-ED51-44A3-B78C-0BBA3A0BCB44}"/>
              </a:ext>
            </a:extLst>
          </p:cNvPr>
          <p:cNvGraphicFramePr>
            <a:graphicFrameLocks noGrp="1"/>
          </p:cNvGraphicFramePr>
          <p:nvPr>
            <p:ph idx="1"/>
            <p:extLst>
              <p:ext uri="{D42A27DB-BD31-4B8C-83A1-F6EECF244321}">
                <p14:modId xmlns:p14="http://schemas.microsoft.com/office/powerpoint/2010/main" val="2115475846"/>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2124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9F59-8307-E143-A81F-04669070D7B4}"/>
              </a:ext>
            </a:extLst>
          </p:cNvPr>
          <p:cNvSpPr>
            <a:spLocks noGrp="1"/>
          </p:cNvSpPr>
          <p:nvPr>
            <p:ph type="title"/>
          </p:nvPr>
        </p:nvSpPr>
        <p:spPr/>
        <p:txBody>
          <a:bodyPr/>
          <a:lstStyle/>
          <a:p>
            <a:r>
              <a:rPr lang="en-US" dirty="0"/>
              <a:t>RESPONSE TIMES / ATTENDANCE:</a:t>
            </a:r>
            <a:br>
              <a:rPr lang="en-US" dirty="0"/>
            </a:br>
            <a:r>
              <a:rPr lang="en-US" dirty="0"/>
              <a:t>RECOMMENDATIONS</a:t>
            </a:r>
          </a:p>
        </p:txBody>
      </p:sp>
      <p:sp>
        <p:nvSpPr>
          <p:cNvPr id="3" name="Content Placeholder 2">
            <a:extLst>
              <a:ext uri="{FF2B5EF4-FFF2-40B4-BE49-F238E27FC236}">
                <a16:creationId xmlns:a16="http://schemas.microsoft.com/office/drawing/2014/main" id="{114763DB-2671-6C48-ABA4-7CAFD2BC5F30}"/>
              </a:ext>
            </a:extLst>
          </p:cNvPr>
          <p:cNvSpPr>
            <a:spLocks noGrp="1"/>
          </p:cNvSpPr>
          <p:nvPr>
            <p:ph idx="1"/>
          </p:nvPr>
        </p:nvSpPr>
        <p:spPr/>
        <p:txBody>
          <a:bodyPr/>
          <a:lstStyle/>
          <a:p>
            <a:r>
              <a:rPr lang="en-US" dirty="0"/>
              <a:t>UTILIZE NYS VILLAGE LAW 10-1000</a:t>
            </a:r>
          </a:p>
          <a:p>
            <a:r>
              <a:rPr lang="en-US" dirty="0"/>
              <a:t>OPERATE AN ENGINE 24/7 BY STAFFING IT WITH CURRENT MEMBERS OF THE GCFD WHO CAN EARN A STIPEND WHILE ON CALL AT THE FIREHOUSE DECREASING RESPONSE TIME</a:t>
            </a:r>
          </a:p>
          <a:p>
            <a:r>
              <a:rPr lang="en-US" dirty="0"/>
              <a:t>POSSIBLY INCREASE ROLLS AND RETENTION</a:t>
            </a:r>
          </a:p>
          <a:p>
            <a:r>
              <a:rPr lang="en-US" dirty="0"/>
              <a:t>THIS MODEL IS USED THROUGHOUT THE UNITED STATES</a:t>
            </a:r>
          </a:p>
          <a:p>
            <a:pPr marL="0" indent="0">
              <a:buNone/>
            </a:pPr>
            <a:endParaRPr lang="en-US" dirty="0"/>
          </a:p>
        </p:txBody>
      </p:sp>
    </p:spTree>
    <p:extLst>
      <p:ext uri="{BB962C8B-B14F-4D97-AF65-F5344CB8AC3E}">
        <p14:creationId xmlns:p14="http://schemas.microsoft.com/office/powerpoint/2010/main" val="1569313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DED3-3B53-A549-AC62-96C35BE5C14D}"/>
              </a:ext>
            </a:extLst>
          </p:cNvPr>
          <p:cNvSpPr>
            <a:spLocks noGrp="1"/>
          </p:cNvSpPr>
          <p:nvPr>
            <p:ph type="title"/>
          </p:nvPr>
        </p:nvSpPr>
        <p:spPr/>
        <p:txBody>
          <a:bodyPr/>
          <a:lstStyle/>
          <a:p>
            <a:r>
              <a:rPr lang="en-US" dirty="0"/>
              <a:t>RESPONSE TIMES / ATTENDANCE:</a:t>
            </a:r>
            <a:br>
              <a:rPr lang="en-US" dirty="0"/>
            </a:br>
            <a:r>
              <a:rPr lang="en-US" dirty="0"/>
              <a:t>RECOMMENDATIONS</a:t>
            </a:r>
          </a:p>
        </p:txBody>
      </p:sp>
      <p:sp>
        <p:nvSpPr>
          <p:cNvPr id="3" name="Content Placeholder 2">
            <a:extLst>
              <a:ext uri="{FF2B5EF4-FFF2-40B4-BE49-F238E27FC236}">
                <a16:creationId xmlns:a16="http://schemas.microsoft.com/office/drawing/2014/main" id="{E20B71E5-FDE8-414A-959F-209CD76D95A3}"/>
              </a:ext>
            </a:extLst>
          </p:cNvPr>
          <p:cNvSpPr>
            <a:spLocks noGrp="1"/>
          </p:cNvSpPr>
          <p:nvPr>
            <p:ph idx="1"/>
          </p:nvPr>
        </p:nvSpPr>
        <p:spPr/>
        <p:txBody>
          <a:bodyPr>
            <a:normAutofit/>
          </a:bodyPr>
          <a:lstStyle/>
          <a:p>
            <a:r>
              <a:rPr lang="en-US" dirty="0"/>
              <a:t>“SETAUKET” MODEL</a:t>
            </a:r>
          </a:p>
          <a:p>
            <a:r>
              <a:rPr lang="en-US" dirty="0"/>
              <a:t>4-5 CAREER FIREFIGHTERS WORKING PART TIME</a:t>
            </a:r>
          </a:p>
          <a:p>
            <a:r>
              <a:rPr lang="en-US" dirty="0"/>
              <a:t>SHIFTS OF 8-12 HOURS. 24/7</a:t>
            </a:r>
          </a:p>
          <a:p>
            <a:r>
              <a:rPr lang="en-US" dirty="0"/>
              <a:t>DECREASED RESPONSE TIME</a:t>
            </a:r>
          </a:p>
          <a:p>
            <a:r>
              <a:rPr lang="en-US" dirty="0"/>
              <a:t>LIMITED TRAINING COST</a:t>
            </a:r>
          </a:p>
          <a:p>
            <a:r>
              <a:rPr lang="en-US" dirty="0"/>
              <a:t>APPROXIMATE COST </a:t>
            </a:r>
          </a:p>
          <a:p>
            <a:pPr lvl="1"/>
            <a:r>
              <a:rPr lang="en-US" dirty="0"/>
              <a:t>4 FIREFIGHTERS $946,080</a:t>
            </a:r>
          </a:p>
          <a:p>
            <a:pPr lvl="1"/>
            <a:r>
              <a:rPr lang="en-US" dirty="0"/>
              <a:t>5 FIREFIGHTERS $1,182,600</a:t>
            </a:r>
          </a:p>
          <a:p>
            <a:pPr lvl="1"/>
            <a:endParaRPr lang="en-US" dirty="0"/>
          </a:p>
        </p:txBody>
      </p:sp>
    </p:spTree>
    <p:extLst>
      <p:ext uri="{BB962C8B-B14F-4D97-AF65-F5344CB8AC3E}">
        <p14:creationId xmlns:p14="http://schemas.microsoft.com/office/powerpoint/2010/main" val="3158097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A490-3585-4045-B788-F9EE94BC151D}"/>
              </a:ext>
            </a:extLst>
          </p:cNvPr>
          <p:cNvSpPr>
            <a:spLocks noGrp="1"/>
          </p:cNvSpPr>
          <p:nvPr>
            <p:ph type="title"/>
          </p:nvPr>
        </p:nvSpPr>
        <p:spPr/>
        <p:txBody>
          <a:bodyPr/>
          <a:lstStyle/>
          <a:p>
            <a:r>
              <a:rPr lang="en-US" dirty="0"/>
              <a:t>RESPONSE TIMES / ATTENDANCE:</a:t>
            </a:r>
            <a:br>
              <a:rPr lang="en-US" dirty="0"/>
            </a:br>
            <a:r>
              <a:rPr lang="en-US" dirty="0"/>
              <a:t>RECOMMENDATIONS</a:t>
            </a:r>
          </a:p>
        </p:txBody>
      </p:sp>
      <p:sp>
        <p:nvSpPr>
          <p:cNvPr id="3" name="Content Placeholder 2">
            <a:extLst>
              <a:ext uri="{FF2B5EF4-FFF2-40B4-BE49-F238E27FC236}">
                <a16:creationId xmlns:a16="http://schemas.microsoft.com/office/drawing/2014/main" id="{17181008-B026-0847-B5A1-80E36B951FA8}"/>
              </a:ext>
            </a:extLst>
          </p:cNvPr>
          <p:cNvSpPr>
            <a:spLocks noGrp="1"/>
          </p:cNvSpPr>
          <p:nvPr>
            <p:ph idx="1"/>
          </p:nvPr>
        </p:nvSpPr>
        <p:spPr>
          <a:xfrm>
            <a:off x="838200" y="2767913"/>
            <a:ext cx="10515600" cy="3409049"/>
          </a:xfrm>
        </p:spPr>
        <p:txBody>
          <a:bodyPr/>
          <a:lstStyle/>
          <a:p>
            <a:pPr marL="0" indent="0" algn="ctr">
              <a:buNone/>
            </a:pPr>
            <a:r>
              <a:rPr lang="en-US" sz="3600" dirty="0"/>
              <a:t>EACH OF THESE RECOMMENDATIONS RELIES HEAVILY ON VOLUNTEER RESPONSE TO SUPPLEMENT OPERATIONS AT ANY STRUCTUAL FIRE</a:t>
            </a:r>
          </a:p>
          <a:p>
            <a:pPr marL="0" indent="0">
              <a:buNone/>
            </a:pPr>
            <a:endParaRPr lang="en-US" dirty="0"/>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14947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A042-B343-F041-8B9A-FFD66FCD7758}"/>
              </a:ext>
            </a:extLst>
          </p:cNvPr>
          <p:cNvSpPr>
            <a:spLocks noGrp="1"/>
          </p:cNvSpPr>
          <p:nvPr>
            <p:ph type="title"/>
          </p:nvPr>
        </p:nvSpPr>
        <p:spPr/>
        <p:txBody>
          <a:bodyPr/>
          <a:lstStyle/>
          <a:p>
            <a:r>
              <a:rPr lang="en-US" dirty="0"/>
              <a:t>RECOMMENDATION FOR BEST POSSIBLE LIFE SAVING RESPONSE INVOLVING APPARATUS </a:t>
            </a:r>
          </a:p>
        </p:txBody>
      </p:sp>
      <p:sp>
        <p:nvSpPr>
          <p:cNvPr id="3" name="Content Placeholder 2">
            <a:extLst>
              <a:ext uri="{FF2B5EF4-FFF2-40B4-BE49-F238E27FC236}">
                <a16:creationId xmlns:a16="http://schemas.microsoft.com/office/drawing/2014/main" id="{93DF6318-2561-A742-BDD7-6312086F4ED2}"/>
              </a:ext>
            </a:extLst>
          </p:cNvPr>
          <p:cNvSpPr>
            <a:spLocks noGrp="1"/>
          </p:cNvSpPr>
          <p:nvPr>
            <p:ph idx="1"/>
          </p:nvPr>
        </p:nvSpPr>
        <p:spPr>
          <a:xfrm>
            <a:off x="838200" y="1825624"/>
            <a:ext cx="10515600" cy="4871737"/>
          </a:xfrm>
        </p:spPr>
        <p:txBody>
          <a:bodyPr>
            <a:normAutofit fontScale="92500" lnSpcReduction="20000"/>
          </a:bodyPr>
          <a:lstStyle/>
          <a:p>
            <a:r>
              <a:rPr lang="en-US" sz="2400" dirty="0"/>
              <a:t>MOVE ONE ENGINE AND ONE LADDER TO BOTH STATION 2 (WEST) AND STATION 3 (EAST)</a:t>
            </a:r>
          </a:p>
          <a:p>
            <a:endParaRPr lang="en-US" sz="2400" dirty="0"/>
          </a:p>
          <a:p>
            <a:r>
              <a:rPr lang="en-US" sz="2400" dirty="0"/>
              <a:t>IN CONJUCTION WITH 24/7 STAFFING AT HEADQUARTERS THESE CHANGES WILL INCREASE POSSIBILITY OF SURIVAL OF TRAPPED OCCUPANTS DUE TO MORE RAPID ENGINE AND LADDER RESPONSE TIMES</a:t>
            </a:r>
          </a:p>
          <a:p>
            <a:endParaRPr lang="en-US" sz="2400" dirty="0"/>
          </a:p>
          <a:p>
            <a:r>
              <a:rPr lang="en-US" sz="2400" dirty="0"/>
              <a:t>APPARATUS WILL BE CLOSER TO MAJORITY OF ALL MEMBERS</a:t>
            </a:r>
          </a:p>
          <a:p>
            <a:endParaRPr lang="en-US" sz="2400" dirty="0"/>
          </a:p>
          <a:p>
            <a:r>
              <a:rPr lang="en-US" sz="2400" dirty="0"/>
              <a:t>DECREASE OF RESPONSE TIME AT ALL AREAS OF VILLAGE.  IMPROVING ON NFPA 1720 STANDARDS</a:t>
            </a:r>
          </a:p>
          <a:p>
            <a:pPr marL="0" indent="0">
              <a:buNone/>
            </a:pPr>
            <a:endParaRPr lang="en-US" sz="2400" dirty="0"/>
          </a:p>
          <a:p>
            <a:r>
              <a:rPr lang="en-US" sz="2400" dirty="0"/>
              <a:t>THESE RECOMMENDATIONS ARE IN  CONJUNCTION WITH FINDINGS AND RECOMMENDATIONS OF APPARATUS AND FACILITY SUB COMMITTEE AND THE ASSOCIATED WORK REQUIRED </a:t>
            </a:r>
          </a:p>
          <a:p>
            <a:endParaRPr lang="en-US" dirty="0"/>
          </a:p>
        </p:txBody>
      </p:sp>
    </p:spTree>
    <p:extLst>
      <p:ext uri="{BB962C8B-B14F-4D97-AF65-F5344CB8AC3E}">
        <p14:creationId xmlns:p14="http://schemas.microsoft.com/office/powerpoint/2010/main" val="892598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D3DA-EA06-2645-8E56-5E360CDCAF4A}"/>
              </a:ext>
            </a:extLst>
          </p:cNvPr>
          <p:cNvSpPr>
            <a:spLocks noGrp="1"/>
          </p:cNvSpPr>
          <p:nvPr>
            <p:ph type="title"/>
          </p:nvPr>
        </p:nvSpPr>
        <p:spPr/>
        <p:txBody>
          <a:bodyPr/>
          <a:lstStyle/>
          <a:p>
            <a:r>
              <a:rPr lang="en-US" dirty="0"/>
              <a:t>GCFD MEMBER MAP</a:t>
            </a:r>
          </a:p>
        </p:txBody>
      </p:sp>
      <p:pic>
        <p:nvPicPr>
          <p:cNvPr id="1025" name="Picture 1" descr="page28image21073744">
            <a:extLst>
              <a:ext uri="{FF2B5EF4-FFF2-40B4-BE49-F238E27FC236}">
                <a16:creationId xmlns:a16="http://schemas.microsoft.com/office/drawing/2014/main" id="{3263B589-9A7C-C74F-BFA6-A7B93A485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250" y="1322173"/>
            <a:ext cx="9155499" cy="51707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28image4784128">
            <a:extLst>
              <a:ext uri="{FF2B5EF4-FFF2-40B4-BE49-F238E27FC236}">
                <a16:creationId xmlns:a16="http://schemas.microsoft.com/office/drawing/2014/main" id="{73CCAD5D-1B22-C344-8ED3-670C0EBCB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90688"/>
            <a:ext cx="21717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2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8A2D-A3F9-E644-B661-A2E6A0D8853A}"/>
              </a:ext>
            </a:extLst>
          </p:cNvPr>
          <p:cNvSpPr>
            <a:spLocks noGrp="1"/>
          </p:cNvSpPr>
          <p:nvPr>
            <p:ph type="title"/>
          </p:nvPr>
        </p:nvSpPr>
        <p:spPr/>
        <p:txBody>
          <a:bodyPr>
            <a:normAutofit/>
          </a:bodyPr>
          <a:lstStyle/>
          <a:p>
            <a:r>
              <a:rPr lang="en-US" sz="4000" dirty="0"/>
              <a:t>AVERAGE TIME TO HEADQUARTERS VS STATION 3</a:t>
            </a:r>
          </a:p>
        </p:txBody>
      </p:sp>
      <p:pic>
        <p:nvPicPr>
          <p:cNvPr id="2050" name="Picture 2" descr="page29image4724624">
            <a:extLst>
              <a:ext uri="{FF2B5EF4-FFF2-40B4-BE49-F238E27FC236}">
                <a16:creationId xmlns:a16="http://schemas.microsoft.com/office/drawing/2014/main" id="{436F7F8F-F432-4844-98E1-C3EDECAFF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733" y="1416737"/>
            <a:ext cx="3226899" cy="43909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29image4720048">
            <a:extLst>
              <a:ext uri="{FF2B5EF4-FFF2-40B4-BE49-F238E27FC236}">
                <a16:creationId xmlns:a16="http://schemas.microsoft.com/office/drawing/2014/main" id="{1A55BAB4-7715-074F-A5EB-74A4C2CCF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71" y="1416737"/>
            <a:ext cx="3245477" cy="4390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6F9265-8FE0-B943-8D41-53860E8DA929}"/>
              </a:ext>
            </a:extLst>
          </p:cNvPr>
          <p:cNvSpPr txBox="1"/>
          <p:nvPr/>
        </p:nvSpPr>
        <p:spPr>
          <a:xfrm>
            <a:off x="1538971" y="5846544"/>
            <a:ext cx="840266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APPARATUS CAN BE ENROUTE UP TO THREE MINUTES FASTER IF MEMBERS RESPONDED TO GEOGRAPHICALLY CLOSEST FIREHOUSE FROM THEIR RESIDENCE</a:t>
            </a:r>
          </a:p>
        </p:txBody>
      </p:sp>
    </p:spTree>
    <p:extLst>
      <p:ext uri="{BB962C8B-B14F-4D97-AF65-F5344CB8AC3E}">
        <p14:creationId xmlns:p14="http://schemas.microsoft.com/office/powerpoint/2010/main" val="2397426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45B24-706B-9D43-8F15-1C4C2B20618B}"/>
              </a:ext>
            </a:extLst>
          </p:cNvPr>
          <p:cNvSpPr>
            <a:spLocks noGrp="1"/>
          </p:cNvSpPr>
          <p:nvPr>
            <p:ph idx="1"/>
          </p:nvPr>
        </p:nvSpPr>
        <p:spPr>
          <a:xfrm>
            <a:off x="838200" y="902043"/>
            <a:ext cx="10515600" cy="5274920"/>
          </a:xfrm>
        </p:spPr>
        <p:txBody>
          <a:bodyPr>
            <a:noAutofit/>
          </a:bodyPr>
          <a:lstStyle/>
          <a:p>
            <a:pPr marL="0" indent="0" algn="ctr">
              <a:buNone/>
            </a:pPr>
            <a:r>
              <a:rPr lang="en-US" sz="3200" dirty="0"/>
              <a:t>The GCFD Has a Core Group Of Members Extremely Dedicated And Active. Lack Of Total Membership Plays A Major Role In Response Times, Suppressing Working Fires Or When Necessary Action Is Needed At Other Serious Incidents.</a:t>
            </a:r>
          </a:p>
          <a:p>
            <a:pPr marL="0" indent="0" algn="ctr">
              <a:buNone/>
            </a:pPr>
            <a:endParaRPr lang="en-US" sz="3200" dirty="0"/>
          </a:p>
          <a:p>
            <a:pPr marL="0" indent="0" algn="ctr">
              <a:buNone/>
            </a:pPr>
            <a:r>
              <a:rPr lang="en-US" sz="3200" dirty="0"/>
              <a:t>Mutual Aide Departments Are Dispatched Automatically In An Attempt To Alleviate The Burden Left From The Lack Of Staffing At More Serious Alarms, But Most Other Fire Departments Are Having A Similar Manpower and Response Issue. </a:t>
            </a:r>
          </a:p>
        </p:txBody>
      </p:sp>
    </p:spTree>
    <p:extLst>
      <p:ext uri="{BB962C8B-B14F-4D97-AF65-F5344CB8AC3E}">
        <p14:creationId xmlns:p14="http://schemas.microsoft.com/office/powerpoint/2010/main" val="2160671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5DF9-9BDB-F74A-B216-F326AB6A0409}"/>
              </a:ext>
            </a:extLst>
          </p:cNvPr>
          <p:cNvSpPr>
            <a:spLocks noGrp="1"/>
          </p:cNvSpPr>
          <p:nvPr>
            <p:ph type="title"/>
          </p:nvPr>
        </p:nvSpPr>
        <p:spPr>
          <a:xfrm>
            <a:off x="838200" y="1414462"/>
            <a:ext cx="10515600" cy="1325563"/>
          </a:xfrm>
        </p:spPr>
        <p:txBody>
          <a:bodyPr>
            <a:normAutofit fontScale="90000"/>
          </a:bodyPr>
          <a:lstStyle/>
          <a:p>
            <a:r>
              <a:rPr lang="en-US" dirty="0"/>
              <a:t>GCFD Is Above Average At Non Fire Emergencies </a:t>
            </a:r>
            <a:br>
              <a:rPr lang="en-US" dirty="0"/>
            </a:br>
            <a:endParaRPr lang="en-US" dirty="0"/>
          </a:p>
        </p:txBody>
      </p:sp>
      <p:sp>
        <p:nvSpPr>
          <p:cNvPr id="3" name="Content Placeholder 2">
            <a:extLst>
              <a:ext uri="{FF2B5EF4-FFF2-40B4-BE49-F238E27FC236}">
                <a16:creationId xmlns:a16="http://schemas.microsoft.com/office/drawing/2014/main" id="{B01DEE71-E03B-CF4A-8645-8C4536C26623}"/>
              </a:ext>
            </a:extLst>
          </p:cNvPr>
          <p:cNvSpPr>
            <a:spLocks noGrp="1"/>
          </p:cNvSpPr>
          <p:nvPr>
            <p:ph idx="1"/>
          </p:nvPr>
        </p:nvSpPr>
        <p:spPr>
          <a:xfrm>
            <a:off x="838200" y="2740025"/>
            <a:ext cx="10515600" cy="4351338"/>
          </a:xfrm>
        </p:spPr>
        <p:txBody>
          <a:bodyPr/>
          <a:lstStyle/>
          <a:p>
            <a:pPr marL="0" indent="0" algn="ctr">
              <a:buNone/>
            </a:pPr>
            <a:r>
              <a:rPr lang="en-US" dirty="0"/>
              <a:t>With Recommendations And Willingness To Change, Adapt And Increase Training, The Garden City Fire Department Would Be An Above Average Fire Department As Far As Response Time And Operational Discipline On Long Island</a:t>
            </a:r>
          </a:p>
          <a:p>
            <a:pPr marL="0" indent="0">
              <a:buNone/>
            </a:pPr>
            <a:endParaRPr lang="en-US" dirty="0"/>
          </a:p>
          <a:p>
            <a:pPr marL="0" indent="0" algn="ctr">
              <a:buNone/>
            </a:pPr>
            <a:r>
              <a:rPr lang="en-US" dirty="0"/>
              <a:t>SEE FULL REPORT ON VILLAGE WEBSITE FOR RESEARCH ON TOPICS NOT COVERED DURING THIS PRESENTATION DUE TO TIME CONSTRAINTS</a:t>
            </a:r>
          </a:p>
          <a:p>
            <a:endParaRPr lang="en-US" dirty="0"/>
          </a:p>
        </p:txBody>
      </p:sp>
    </p:spTree>
    <p:extLst>
      <p:ext uri="{BB962C8B-B14F-4D97-AF65-F5344CB8AC3E}">
        <p14:creationId xmlns:p14="http://schemas.microsoft.com/office/powerpoint/2010/main" val="412185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244" name="Text Box 5"/>
          <p:cNvSpPr txBox="1">
            <a:spLocks noChangeArrowheads="1"/>
          </p:cNvSpPr>
          <p:nvPr/>
        </p:nvSpPr>
        <p:spPr bwMode="auto">
          <a:xfrm>
            <a:off x="1517591" y="685800"/>
            <a:ext cx="9144000" cy="5093702"/>
          </a:xfrm>
          <a:prstGeom prst="rect">
            <a:avLst/>
          </a:prstGeom>
          <a:noFill/>
          <a:ln w="9525">
            <a:noFill/>
            <a:miter lim="800000"/>
            <a:headEnd/>
            <a:tailEnd/>
          </a:ln>
        </p:spPr>
        <p:txBody>
          <a:bodyPr wrap="square">
            <a:spAutoFit/>
          </a:bodyPr>
          <a:lstStyle/>
          <a:p>
            <a:pPr algn="ctr" defTabSz="914400" fontAlgn="base">
              <a:spcBef>
                <a:spcPct val="0"/>
              </a:spcBef>
              <a:spcAft>
                <a:spcPct val="0"/>
              </a:spcAft>
              <a:defRPr/>
            </a:pPr>
            <a:r>
              <a:rPr lang="en-US" sz="6000" b="1" dirty="0">
                <a:solidFill>
                  <a:srgbClr val="C00000"/>
                </a:solidFill>
                <a:effectLst>
                  <a:outerShdw blurRad="38100" dist="38100" dir="2700000" algn="tl">
                    <a:srgbClr val="000000">
                      <a:alpha val="43137"/>
                    </a:srgbClr>
                  </a:outerShdw>
                </a:effectLst>
                <a:latin typeface="Arial" pitchFamily="34" charset="0"/>
                <a:cs typeface="Arial" pitchFamily="34" charset="0"/>
              </a:rPr>
              <a:t>Village of Garden City Fire Committee</a:t>
            </a:r>
            <a:endParaRPr lang="en-US" sz="6000" b="1" dirty="0">
              <a:solidFill>
                <a:srgbClr val="C00000"/>
              </a:solidFill>
              <a:latin typeface="Arial" charset="0"/>
            </a:endParaRPr>
          </a:p>
          <a:p>
            <a:pPr algn="ctr" defTabSz="914400" eaLnBrk="0" fontAlgn="base" hangingPunct="0">
              <a:spcBef>
                <a:spcPct val="50000"/>
              </a:spcBef>
              <a:spcAft>
                <a:spcPct val="0"/>
              </a:spcAft>
            </a:pPr>
            <a:r>
              <a:rPr lang="en-US" sz="3200" b="1" dirty="0">
                <a:solidFill>
                  <a:prstClr val="white"/>
                </a:solidFill>
                <a:latin typeface="Arial" pitchFamily="34" charset="0"/>
                <a:cs typeface="Arial" pitchFamily="34" charset="0"/>
              </a:rPr>
              <a:t>Facilities and Apparatus </a:t>
            </a:r>
            <a:br>
              <a:rPr lang="en-US" sz="3200" b="1" dirty="0">
                <a:solidFill>
                  <a:prstClr val="white"/>
                </a:solidFill>
                <a:latin typeface="Arial" pitchFamily="34" charset="0"/>
                <a:cs typeface="Arial" pitchFamily="34" charset="0"/>
              </a:rPr>
            </a:br>
            <a:r>
              <a:rPr lang="en-US" sz="3200" b="1" dirty="0">
                <a:solidFill>
                  <a:prstClr val="white"/>
                </a:solidFill>
                <a:latin typeface="Arial" pitchFamily="34" charset="0"/>
                <a:cs typeface="Arial" pitchFamily="34" charset="0"/>
              </a:rPr>
              <a:t>Needs Analysis Subcommittee</a:t>
            </a:r>
          </a:p>
          <a:p>
            <a:pPr algn="ctr" defTabSz="914400" eaLnBrk="0" fontAlgn="base" hangingPunct="0">
              <a:spcBef>
                <a:spcPct val="50000"/>
              </a:spcBef>
              <a:spcAft>
                <a:spcPct val="0"/>
              </a:spcAft>
            </a:pPr>
            <a:endParaRPr lang="en-US" sz="3200" b="1" dirty="0">
              <a:solidFill>
                <a:prstClr val="white"/>
              </a:solidFill>
              <a:latin typeface="Arial" pitchFamily="34" charset="0"/>
              <a:cs typeface="Arial" pitchFamily="34" charset="0"/>
            </a:endParaRPr>
          </a:p>
          <a:p>
            <a:pPr algn="r" defTabSz="914400" eaLnBrk="0" fontAlgn="base" hangingPunct="0">
              <a:spcBef>
                <a:spcPts val="600"/>
              </a:spcBef>
              <a:spcAft>
                <a:spcPct val="0"/>
              </a:spcAft>
            </a:pPr>
            <a:r>
              <a:rPr lang="en-US" sz="2400" b="1" dirty="0">
                <a:solidFill>
                  <a:prstClr val="white"/>
                </a:solidFill>
                <a:latin typeface="Arial" pitchFamily="34" charset="0"/>
                <a:cs typeface="Arial" pitchFamily="34" charset="0"/>
              </a:rPr>
              <a:t>	</a:t>
            </a:r>
          </a:p>
          <a:p>
            <a:pPr algn="r" defTabSz="914400" eaLnBrk="0" fontAlgn="base" hangingPunct="0">
              <a:spcBef>
                <a:spcPct val="50000"/>
              </a:spcBef>
              <a:spcAft>
                <a:spcPct val="0"/>
              </a:spcAft>
            </a:pPr>
            <a:endParaRPr lang="en-US" sz="3200" b="1" dirty="0">
              <a:solidFill>
                <a:prstClr val="white"/>
              </a:solidFill>
              <a:latin typeface="Arial" pitchFamily="34" charset="0"/>
              <a:cs typeface="Arial"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DED017-FD61-45BA-B9C6-CB2707D86259}"/>
              </a:ext>
            </a:extLst>
          </p:cNvPr>
          <p:cNvSpPr>
            <a:spLocks noGrp="1"/>
          </p:cNvSpPr>
          <p:nvPr>
            <p:ph idx="1"/>
          </p:nvPr>
        </p:nvSpPr>
        <p:spPr/>
        <p:txBody>
          <a:bodyPr>
            <a:normAutofit/>
          </a:bodyPr>
          <a:lstStyle/>
          <a:p>
            <a:r>
              <a:rPr lang="en-US" dirty="0"/>
              <a:t>Primary Goal</a:t>
            </a:r>
          </a:p>
          <a:p>
            <a:pPr lvl="1"/>
            <a:r>
              <a:rPr lang="en-US" dirty="0"/>
              <a:t>Ensure the volunteer Fire Department has the facilities and equipment necessary to adequately address first responder incidents in the Village and to protect residents, property, operations and the volunteers themselves.</a:t>
            </a:r>
          </a:p>
          <a:p>
            <a:r>
              <a:rPr lang="en-US" dirty="0"/>
              <a:t>Secondary Goals</a:t>
            </a:r>
          </a:p>
          <a:p>
            <a:pPr lvl="1"/>
            <a:r>
              <a:rPr lang="en-US" dirty="0"/>
              <a:t>Support recruitment and retention.</a:t>
            </a:r>
          </a:p>
          <a:p>
            <a:pPr lvl="1"/>
            <a:r>
              <a:rPr lang="en-US" dirty="0"/>
              <a:t>Reduce response times.</a:t>
            </a:r>
          </a:p>
          <a:p>
            <a:pPr lvl="1"/>
            <a:r>
              <a:rPr lang="en-US" dirty="0"/>
              <a:t>Anticipate future Department needs. </a:t>
            </a:r>
          </a:p>
          <a:p>
            <a:pPr lvl="1"/>
            <a:r>
              <a:rPr lang="en-US" dirty="0"/>
              <a:t>Incorporate flexibility.</a:t>
            </a:r>
          </a:p>
          <a:p>
            <a:pPr lvl="1"/>
            <a:r>
              <a:rPr lang="en-US" dirty="0"/>
              <a:t>Enhance training capabilities.</a:t>
            </a:r>
          </a:p>
          <a:p>
            <a:pPr lvl="1"/>
            <a:r>
              <a:rPr lang="en-US" dirty="0"/>
              <a:t>Standardize equipment, apparatus and facilities.</a:t>
            </a:r>
          </a:p>
          <a:p>
            <a:endParaRPr lang="en-US" dirty="0"/>
          </a:p>
        </p:txBody>
      </p:sp>
      <p:sp>
        <p:nvSpPr>
          <p:cNvPr id="3" name="Title 2">
            <a:extLst>
              <a:ext uri="{FF2B5EF4-FFF2-40B4-BE49-F238E27FC236}">
                <a16:creationId xmlns:a16="http://schemas.microsoft.com/office/drawing/2014/main" id="{AE3D21E3-2402-4A6C-ABBB-6F86F059BB8A}"/>
              </a:ext>
            </a:extLst>
          </p:cNvPr>
          <p:cNvSpPr>
            <a:spLocks noGrp="1"/>
          </p:cNvSpPr>
          <p:nvPr>
            <p:ph type="title"/>
          </p:nvPr>
        </p:nvSpPr>
        <p:spPr/>
        <p:txBody>
          <a:bodyPr/>
          <a:lstStyle/>
          <a:p>
            <a:r>
              <a:rPr lang="en-US" dirty="0"/>
              <a:t>Goals</a:t>
            </a:r>
          </a:p>
        </p:txBody>
      </p:sp>
    </p:spTree>
    <p:extLst>
      <p:ext uri="{BB962C8B-B14F-4D97-AF65-F5344CB8AC3E}">
        <p14:creationId xmlns:p14="http://schemas.microsoft.com/office/powerpoint/2010/main" val="74142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43EE8E3D-4E62-4916-821C-E03E98116F96}"/>
              </a:ext>
            </a:extLst>
          </p:cNvPr>
          <p:cNvSpPr/>
          <p:nvPr/>
        </p:nvSpPr>
        <p:spPr>
          <a:xfrm>
            <a:off x="747204" y="1078635"/>
            <a:ext cx="2334827" cy="2380695"/>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Flowchart: Connector 2">
            <a:extLst>
              <a:ext uri="{FF2B5EF4-FFF2-40B4-BE49-F238E27FC236}">
                <a16:creationId xmlns:a16="http://schemas.microsoft.com/office/drawing/2014/main" id="{95EB442C-B284-40AA-85D0-2A4C0E2463DC}"/>
              </a:ext>
            </a:extLst>
          </p:cNvPr>
          <p:cNvSpPr/>
          <p:nvPr/>
        </p:nvSpPr>
        <p:spPr>
          <a:xfrm>
            <a:off x="4563122" y="1031661"/>
            <a:ext cx="2568606" cy="2380695"/>
          </a:xfrm>
          <a:prstGeom prst="flowChartConnector">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5543E7B9-51B5-4D27-B0B1-9A9314F87174}"/>
              </a:ext>
            </a:extLst>
          </p:cNvPr>
          <p:cNvSpPr/>
          <p:nvPr/>
        </p:nvSpPr>
        <p:spPr>
          <a:xfrm>
            <a:off x="8353884" y="992079"/>
            <a:ext cx="2568606" cy="2380695"/>
          </a:xfrm>
          <a:prstGeom prst="flowChartConnector">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Flowchart: Connector 4">
            <a:extLst>
              <a:ext uri="{FF2B5EF4-FFF2-40B4-BE49-F238E27FC236}">
                <a16:creationId xmlns:a16="http://schemas.microsoft.com/office/drawing/2014/main" id="{F6BA3996-3043-490D-B242-496899D5294B}"/>
              </a:ext>
            </a:extLst>
          </p:cNvPr>
          <p:cNvSpPr/>
          <p:nvPr/>
        </p:nvSpPr>
        <p:spPr>
          <a:xfrm>
            <a:off x="735367" y="4088908"/>
            <a:ext cx="2396972" cy="2290439"/>
          </a:xfrm>
          <a:prstGeom prst="flowChartConnector">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Flowchart: Connector 5">
            <a:extLst>
              <a:ext uri="{FF2B5EF4-FFF2-40B4-BE49-F238E27FC236}">
                <a16:creationId xmlns:a16="http://schemas.microsoft.com/office/drawing/2014/main" id="{58388869-9907-4622-8C65-5080B82152F7}"/>
              </a:ext>
            </a:extLst>
          </p:cNvPr>
          <p:cNvSpPr/>
          <p:nvPr/>
        </p:nvSpPr>
        <p:spPr>
          <a:xfrm>
            <a:off x="8531441" y="4043780"/>
            <a:ext cx="2431004" cy="2380696"/>
          </a:xfrm>
          <a:prstGeom prst="flowChartConnector">
            <a:avLst/>
          </a:prstGeom>
          <a:solidFill>
            <a:srgbClr val="FCF7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43951210-0893-4B08-9B9E-73BB4774B072}"/>
              </a:ext>
            </a:extLst>
          </p:cNvPr>
          <p:cNvSpPr/>
          <p:nvPr/>
        </p:nvSpPr>
        <p:spPr>
          <a:xfrm>
            <a:off x="4603071" y="4152901"/>
            <a:ext cx="2568606" cy="2290439"/>
          </a:xfrm>
          <a:prstGeom prst="flowChartConnector">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9" name="Graphic 8" descr="Home with solid fill">
            <a:extLst>
              <a:ext uri="{FF2B5EF4-FFF2-40B4-BE49-F238E27FC236}">
                <a16:creationId xmlns:a16="http://schemas.microsoft.com/office/drawing/2014/main" id="{5CA58328-F5A7-4250-A3BC-05843692BB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9510" y="1559879"/>
            <a:ext cx="1289481" cy="1289481"/>
          </a:xfrm>
          <a:prstGeom prst="rect">
            <a:avLst/>
          </a:prstGeom>
        </p:spPr>
      </p:pic>
      <p:pic>
        <p:nvPicPr>
          <p:cNvPr id="11" name="Graphic 10" descr="Family with two children with solid fill">
            <a:extLst>
              <a:ext uri="{FF2B5EF4-FFF2-40B4-BE49-F238E27FC236}">
                <a16:creationId xmlns:a16="http://schemas.microsoft.com/office/drawing/2014/main" id="{3E1F0E50-E10E-404D-9F77-EE525E742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7491" y="1378999"/>
            <a:ext cx="1245093" cy="1245093"/>
          </a:xfrm>
          <a:prstGeom prst="rect">
            <a:avLst/>
          </a:prstGeom>
        </p:spPr>
      </p:pic>
      <p:pic>
        <p:nvPicPr>
          <p:cNvPr id="13" name="Graphic 12" descr="Management with solid fill">
            <a:extLst>
              <a:ext uri="{FF2B5EF4-FFF2-40B4-BE49-F238E27FC236}">
                <a16:creationId xmlns:a16="http://schemas.microsoft.com/office/drawing/2014/main" id="{051A8842-BDD6-4195-88A0-AD87833E56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5015" y="1378999"/>
            <a:ext cx="1426344" cy="1426344"/>
          </a:xfrm>
          <a:prstGeom prst="rect">
            <a:avLst/>
          </a:prstGeom>
        </p:spPr>
      </p:pic>
      <p:pic>
        <p:nvPicPr>
          <p:cNvPr id="15" name="Graphic 14" descr="Siren with solid fill">
            <a:extLst>
              <a:ext uri="{FF2B5EF4-FFF2-40B4-BE49-F238E27FC236}">
                <a16:creationId xmlns:a16="http://schemas.microsoft.com/office/drawing/2014/main" id="{5A5454C1-E846-4D3F-9714-BE38891623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395" y="4541670"/>
            <a:ext cx="1384916" cy="1384916"/>
          </a:xfrm>
          <a:prstGeom prst="rect">
            <a:avLst/>
          </a:prstGeom>
        </p:spPr>
      </p:pic>
      <p:pic>
        <p:nvPicPr>
          <p:cNvPr id="17" name="Graphic 16" descr="Graduation cap with solid fill">
            <a:extLst>
              <a:ext uri="{FF2B5EF4-FFF2-40B4-BE49-F238E27FC236}">
                <a16:creationId xmlns:a16="http://schemas.microsoft.com/office/drawing/2014/main" id="{9052B5AD-0AE7-4063-8E0A-96314900E4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07491" y="4480266"/>
            <a:ext cx="1299098" cy="1299098"/>
          </a:xfrm>
          <a:prstGeom prst="rect">
            <a:avLst/>
          </a:prstGeom>
        </p:spPr>
      </p:pic>
      <p:pic>
        <p:nvPicPr>
          <p:cNvPr id="19" name="Graphic 18" descr="Firefighter male with solid fill">
            <a:extLst>
              <a:ext uri="{FF2B5EF4-FFF2-40B4-BE49-F238E27FC236}">
                <a16:creationId xmlns:a16="http://schemas.microsoft.com/office/drawing/2014/main" id="{F453F45F-7A25-496E-9B4D-8D50AE75C4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89743" y="4635794"/>
            <a:ext cx="914400" cy="914400"/>
          </a:xfrm>
          <a:prstGeom prst="rect">
            <a:avLst/>
          </a:prstGeom>
        </p:spPr>
      </p:pic>
      <p:sp>
        <p:nvSpPr>
          <p:cNvPr id="20" name="TextBox 19">
            <a:extLst>
              <a:ext uri="{FF2B5EF4-FFF2-40B4-BE49-F238E27FC236}">
                <a16:creationId xmlns:a16="http://schemas.microsoft.com/office/drawing/2014/main" id="{66C26E75-F734-4D54-932C-6318216AC7E1}"/>
              </a:ext>
            </a:extLst>
          </p:cNvPr>
          <p:cNvSpPr txBox="1"/>
          <p:nvPr/>
        </p:nvSpPr>
        <p:spPr>
          <a:xfrm>
            <a:off x="513426" y="505289"/>
            <a:ext cx="2827540" cy="369332"/>
          </a:xfrm>
          <a:prstGeom prst="rect">
            <a:avLst/>
          </a:prstGeom>
          <a:noFill/>
        </p:spPr>
        <p:txBody>
          <a:bodyPr wrap="square" rtlCol="0">
            <a:spAutoFit/>
          </a:bodyPr>
          <a:lstStyle/>
          <a:p>
            <a:r>
              <a:rPr lang="en-US" dirty="0"/>
              <a:t>Residents &amp; Occupants</a:t>
            </a:r>
          </a:p>
        </p:txBody>
      </p:sp>
      <p:sp>
        <p:nvSpPr>
          <p:cNvPr id="21" name="TextBox 20">
            <a:extLst>
              <a:ext uri="{FF2B5EF4-FFF2-40B4-BE49-F238E27FC236}">
                <a16:creationId xmlns:a16="http://schemas.microsoft.com/office/drawing/2014/main" id="{AF9D9561-40E5-4F83-A489-C7EBAD70ABCB}"/>
              </a:ext>
            </a:extLst>
          </p:cNvPr>
          <p:cNvSpPr txBox="1"/>
          <p:nvPr/>
        </p:nvSpPr>
        <p:spPr>
          <a:xfrm>
            <a:off x="5283695" y="554115"/>
            <a:ext cx="1305017" cy="369332"/>
          </a:xfrm>
          <a:prstGeom prst="rect">
            <a:avLst/>
          </a:prstGeom>
          <a:noFill/>
        </p:spPr>
        <p:txBody>
          <a:bodyPr wrap="square" rtlCol="0">
            <a:spAutoFit/>
          </a:bodyPr>
          <a:lstStyle/>
          <a:p>
            <a:r>
              <a:rPr lang="en-US" dirty="0"/>
              <a:t>Parents</a:t>
            </a:r>
          </a:p>
        </p:txBody>
      </p:sp>
      <p:sp>
        <p:nvSpPr>
          <p:cNvPr id="22" name="TextBox 21">
            <a:extLst>
              <a:ext uri="{FF2B5EF4-FFF2-40B4-BE49-F238E27FC236}">
                <a16:creationId xmlns:a16="http://schemas.microsoft.com/office/drawing/2014/main" id="{6BB7BA00-F16C-4253-97E1-5C57906A57AB}"/>
              </a:ext>
            </a:extLst>
          </p:cNvPr>
          <p:cNvSpPr txBox="1"/>
          <p:nvPr/>
        </p:nvSpPr>
        <p:spPr>
          <a:xfrm>
            <a:off x="8531441" y="554115"/>
            <a:ext cx="2281561" cy="369332"/>
          </a:xfrm>
          <a:prstGeom prst="rect">
            <a:avLst/>
          </a:prstGeom>
          <a:noFill/>
        </p:spPr>
        <p:txBody>
          <a:bodyPr wrap="square" rtlCol="0">
            <a:spAutoFit/>
          </a:bodyPr>
          <a:lstStyle/>
          <a:p>
            <a:r>
              <a:rPr lang="en-US" dirty="0"/>
              <a:t>Board of Trustees</a:t>
            </a:r>
          </a:p>
        </p:txBody>
      </p:sp>
      <p:sp>
        <p:nvSpPr>
          <p:cNvPr id="23" name="TextBox 22">
            <a:extLst>
              <a:ext uri="{FF2B5EF4-FFF2-40B4-BE49-F238E27FC236}">
                <a16:creationId xmlns:a16="http://schemas.microsoft.com/office/drawing/2014/main" id="{F0C72C7A-2936-4E2D-9F72-0F9A586658B7}"/>
              </a:ext>
            </a:extLst>
          </p:cNvPr>
          <p:cNvSpPr txBox="1"/>
          <p:nvPr/>
        </p:nvSpPr>
        <p:spPr>
          <a:xfrm>
            <a:off x="726493" y="3595456"/>
            <a:ext cx="3099786" cy="369332"/>
          </a:xfrm>
          <a:prstGeom prst="rect">
            <a:avLst/>
          </a:prstGeom>
          <a:noFill/>
        </p:spPr>
        <p:txBody>
          <a:bodyPr wrap="square" rtlCol="0">
            <a:spAutoFit/>
          </a:bodyPr>
          <a:lstStyle/>
          <a:p>
            <a:r>
              <a:rPr lang="en-US" dirty="0"/>
              <a:t>VGC Enforcement</a:t>
            </a:r>
          </a:p>
        </p:txBody>
      </p:sp>
      <p:sp>
        <p:nvSpPr>
          <p:cNvPr id="24" name="TextBox 23">
            <a:extLst>
              <a:ext uri="{FF2B5EF4-FFF2-40B4-BE49-F238E27FC236}">
                <a16:creationId xmlns:a16="http://schemas.microsoft.com/office/drawing/2014/main" id="{8B412E0C-4047-4F5F-BA71-0FE225F7EC02}"/>
              </a:ext>
            </a:extLst>
          </p:cNvPr>
          <p:cNvSpPr txBox="1"/>
          <p:nvPr/>
        </p:nvSpPr>
        <p:spPr>
          <a:xfrm>
            <a:off x="4643021" y="3675355"/>
            <a:ext cx="2488707" cy="369332"/>
          </a:xfrm>
          <a:prstGeom prst="rect">
            <a:avLst/>
          </a:prstGeom>
          <a:noFill/>
        </p:spPr>
        <p:txBody>
          <a:bodyPr wrap="square" rtlCol="0">
            <a:spAutoFit/>
          </a:bodyPr>
          <a:lstStyle/>
          <a:p>
            <a:r>
              <a:rPr lang="en-US" dirty="0"/>
              <a:t>Board of Education</a:t>
            </a:r>
          </a:p>
        </p:txBody>
      </p:sp>
      <p:sp>
        <p:nvSpPr>
          <p:cNvPr id="25" name="TextBox 24">
            <a:extLst>
              <a:ext uri="{FF2B5EF4-FFF2-40B4-BE49-F238E27FC236}">
                <a16:creationId xmlns:a16="http://schemas.microsoft.com/office/drawing/2014/main" id="{B0B9D836-2920-4EC1-A945-640BD08E4714}"/>
              </a:ext>
            </a:extLst>
          </p:cNvPr>
          <p:cNvSpPr txBox="1"/>
          <p:nvPr/>
        </p:nvSpPr>
        <p:spPr>
          <a:xfrm>
            <a:off x="8655727" y="3595456"/>
            <a:ext cx="2494625" cy="369332"/>
          </a:xfrm>
          <a:prstGeom prst="rect">
            <a:avLst/>
          </a:prstGeom>
          <a:noFill/>
        </p:spPr>
        <p:txBody>
          <a:bodyPr wrap="square" rtlCol="0">
            <a:spAutoFit/>
          </a:bodyPr>
          <a:lstStyle/>
          <a:p>
            <a:r>
              <a:rPr lang="en-US" dirty="0"/>
              <a:t>GCFD &amp; Volunteers</a:t>
            </a:r>
          </a:p>
        </p:txBody>
      </p:sp>
    </p:spTree>
    <p:extLst>
      <p:ext uri="{BB962C8B-B14F-4D97-AF65-F5344CB8AC3E}">
        <p14:creationId xmlns:p14="http://schemas.microsoft.com/office/powerpoint/2010/main" val="2077028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57ECCB-B93D-4DF9-B709-7B6D702C5A77}"/>
              </a:ext>
            </a:extLst>
          </p:cNvPr>
          <p:cNvSpPr>
            <a:spLocks noGrp="1"/>
          </p:cNvSpPr>
          <p:nvPr>
            <p:ph idx="1"/>
          </p:nvPr>
        </p:nvSpPr>
        <p:spPr/>
        <p:txBody>
          <a:bodyPr>
            <a:normAutofit/>
          </a:bodyPr>
          <a:lstStyle/>
          <a:p>
            <a:r>
              <a:rPr lang="en-US" dirty="0"/>
              <a:t>Visit and survey existing assets.</a:t>
            </a:r>
          </a:p>
          <a:p>
            <a:r>
              <a:rPr lang="en-US" dirty="0"/>
              <a:t>Review existing documentation.</a:t>
            </a:r>
          </a:p>
          <a:p>
            <a:r>
              <a:rPr lang="en-US" dirty="0"/>
              <a:t>Evaluate… </a:t>
            </a:r>
          </a:p>
          <a:p>
            <a:r>
              <a:rPr lang="en-US" dirty="0"/>
              <a:t>Incorporate recommendations of the Emergency Action and Response Plan Subcommittee.</a:t>
            </a:r>
          </a:p>
          <a:p>
            <a:r>
              <a:rPr lang="en-US" dirty="0"/>
              <a:t>Recommendations</a:t>
            </a:r>
          </a:p>
          <a:p>
            <a:pPr lvl="1"/>
            <a:r>
              <a:rPr lang="en-US" dirty="0"/>
              <a:t>Protect the Village and Fire Department’s assets, </a:t>
            </a:r>
          </a:p>
          <a:p>
            <a:pPr lvl="1"/>
            <a:r>
              <a:rPr lang="en-US" dirty="0"/>
              <a:t>Complement the Emergency Action and Response Plan Subcommittee’s recommendations.</a:t>
            </a:r>
          </a:p>
          <a:p>
            <a:r>
              <a:rPr lang="en-US" dirty="0"/>
              <a:t>Quantify financial commitments.</a:t>
            </a:r>
          </a:p>
          <a:p>
            <a:endParaRPr lang="en-US" dirty="0"/>
          </a:p>
        </p:txBody>
      </p:sp>
      <p:sp>
        <p:nvSpPr>
          <p:cNvPr id="3" name="Title 2">
            <a:extLst>
              <a:ext uri="{FF2B5EF4-FFF2-40B4-BE49-F238E27FC236}">
                <a16:creationId xmlns:a16="http://schemas.microsoft.com/office/drawing/2014/main" id="{086D9EDB-681C-4D19-8E94-F6E113D99138}"/>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587488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F33C7-C904-4ADA-A155-60082EDDC9AC}"/>
              </a:ext>
            </a:extLst>
          </p:cNvPr>
          <p:cNvSpPr>
            <a:spLocks noGrp="1"/>
          </p:cNvSpPr>
          <p:nvPr>
            <p:ph idx="1"/>
          </p:nvPr>
        </p:nvSpPr>
        <p:spPr/>
        <p:txBody>
          <a:bodyPr/>
          <a:lstStyle/>
          <a:p>
            <a:r>
              <a:rPr lang="en-US" dirty="0"/>
              <a:t>Headquarters</a:t>
            </a:r>
          </a:p>
          <a:p>
            <a:pPr lvl="1"/>
            <a:r>
              <a:rPr lang="en-US" dirty="0"/>
              <a:t>144, 2007 Seagrave Ladder</a:t>
            </a:r>
          </a:p>
          <a:p>
            <a:pPr lvl="1"/>
            <a:r>
              <a:rPr lang="en-US" dirty="0"/>
              <a:t>145, 2015 Ferrara Engine</a:t>
            </a:r>
          </a:p>
          <a:p>
            <a:pPr lvl="1"/>
            <a:r>
              <a:rPr lang="en-US" dirty="0"/>
              <a:t>146, 2015 Ferrara Rescue</a:t>
            </a:r>
          </a:p>
          <a:p>
            <a:pPr lvl="1"/>
            <a:r>
              <a:rPr lang="en-US" dirty="0"/>
              <a:t>147, 2018 Ferrara Quintuple Combination Pumper</a:t>
            </a:r>
          </a:p>
          <a:p>
            <a:r>
              <a:rPr lang="en-US" dirty="0"/>
              <a:t>Station 2 (West)</a:t>
            </a:r>
          </a:p>
          <a:p>
            <a:pPr lvl="1"/>
            <a:r>
              <a:rPr lang="en-US" dirty="0"/>
              <a:t>142, 2004 Seagrave Engine</a:t>
            </a:r>
          </a:p>
          <a:p>
            <a:r>
              <a:rPr lang="en-US" dirty="0"/>
              <a:t>Station 3 (East)</a:t>
            </a:r>
          </a:p>
          <a:p>
            <a:pPr lvl="1"/>
            <a:r>
              <a:rPr lang="en-US" dirty="0"/>
              <a:t>143, 2009 Spartan Crimson</a:t>
            </a:r>
          </a:p>
          <a:p>
            <a:pPr lvl="1"/>
            <a:r>
              <a:rPr lang="en-US" dirty="0"/>
              <a:t>1415, 2014 Polaris ATV</a:t>
            </a:r>
          </a:p>
          <a:p>
            <a:pPr lvl="1"/>
            <a:endParaRPr lang="en-US" dirty="0"/>
          </a:p>
        </p:txBody>
      </p:sp>
      <p:sp>
        <p:nvSpPr>
          <p:cNvPr id="3" name="Title 2">
            <a:extLst>
              <a:ext uri="{FF2B5EF4-FFF2-40B4-BE49-F238E27FC236}">
                <a16:creationId xmlns:a16="http://schemas.microsoft.com/office/drawing/2014/main" id="{E1BE125C-1717-4564-949F-B2BCBA99AFC4}"/>
              </a:ext>
            </a:extLst>
          </p:cNvPr>
          <p:cNvSpPr>
            <a:spLocks noGrp="1"/>
          </p:cNvSpPr>
          <p:nvPr>
            <p:ph type="title"/>
          </p:nvPr>
        </p:nvSpPr>
        <p:spPr/>
        <p:txBody>
          <a:bodyPr/>
          <a:lstStyle/>
          <a:p>
            <a:r>
              <a:rPr lang="en-US" dirty="0"/>
              <a:t>Existing Apparatus</a:t>
            </a:r>
          </a:p>
        </p:txBody>
      </p:sp>
    </p:spTree>
    <p:extLst>
      <p:ext uri="{BB962C8B-B14F-4D97-AF65-F5344CB8AC3E}">
        <p14:creationId xmlns:p14="http://schemas.microsoft.com/office/powerpoint/2010/main" val="4263198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p:spPr>
      </p:pic>
      <p:sp>
        <p:nvSpPr>
          <p:cNvPr id="3" name="Title 2"/>
          <p:cNvSpPr>
            <a:spLocks noGrp="1"/>
          </p:cNvSpPr>
          <p:nvPr>
            <p:ph type="title"/>
          </p:nvPr>
        </p:nvSpPr>
        <p:spPr>
          <a:xfrm>
            <a:off x="1981200" y="5105400"/>
            <a:ext cx="8229600" cy="457200"/>
          </a:xfrm>
        </p:spPr>
        <p:txBody>
          <a:bodyPr>
            <a:noAutofit/>
          </a:bodyPr>
          <a:lstStyle/>
          <a:p>
            <a:pPr algn="ctr"/>
            <a:r>
              <a:rPr lang="en-US" sz="3200" dirty="0">
                <a:solidFill>
                  <a:srgbClr val="FF0000"/>
                </a:solidFill>
              </a:rPr>
              <a:t>Station #1  Unit:145                                       2015 Ferrara Engine</a:t>
            </a:r>
            <a:br>
              <a:rPr lang="en-US" sz="3200" dirty="0">
                <a:solidFill>
                  <a:srgbClr val="FF0000"/>
                </a:solidFill>
              </a:rPr>
            </a:br>
            <a:endParaRPr lang="en-US" sz="3200" dirty="0">
              <a:solidFill>
                <a:srgbClr val="FF0000"/>
              </a:solidFill>
            </a:endParaRPr>
          </a:p>
        </p:txBody>
      </p:sp>
    </p:spTree>
    <p:extLst>
      <p:ext uri="{BB962C8B-B14F-4D97-AF65-F5344CB8AC3E}">
        <p14:creationId xmlns:p14="http://schemas.microsoft.com/office/powerpoint/2010/main" val="4027794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981200" y="2514600"/>
            <a:ext cx="8229600" cy="1524000"/>
          </a:xfrm>
        </p:spPr>
        <p:txBody>
          <a:bodyPr>
            <a:noAutofit/>
          </a:bodyPr>
          <a:lstStyle/>
          <a:p>
            <a:pPr algn="ctr"/>
            <a:endParaRPr lang="en-US" sz="4800" dirty="0">
              <a:solidFill>
                <a:srgbClr val="FF000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9400" y="-377371"/>
            <a:ext cx="9144000" cy="7213600"/>
          </a:xfrm>
        </p:spPr>
      </p:pic>
      <p:sp>
        <p:nvSpPr>
          <p:cNvPr id="11" name="TextBox 10"/>
          <p:cNvSpPr txBox="1"/>
          <p:nvPr/>
        </p:nvSpPr>
        <p:spPr>
          <a:xfrm>
            <a:off x="2286000" y="4749225"/>
            <a:ext cx="7391400" cy="1077218"/>
          </a:xfrm>
          <a:prstGeom prst="rect">
            <a:avLst/>
          </a:prstGeom>
          <a:noFill/>
        </p:spPr>
        <p:txBody>
          <a:bodyPr wrap="square" rtlCol="0">
            <a:spAutoFit/>
          </a:bodyPr>
          <a:lstStyle/>
          <a:p>
            <a:pPr algn="ctr" defTabSz="914400" eaLnBrk="0" fontAlgn="base" hangingPunct="0">
              <a:spcBef>
                <a:spcPct val="0"/>
              </a:spcBef>
              <a:spcAft>
                <a:spcPct val="0"/>
              </a:spcAft>
            </a:pPr>
            <a:r>
              <a:rPr lang="en-US" sz="3200" b="1" dirty="0">
                <a:solidFill>
                  <a:srgbClr val="FF0000"/>
                </a:solidFill>
                <a:latin typeface="Arial" charset="0"/>
              </a:rPr>
              <a:t>Station #1 Unit:147                                             2018 Ferrara Quintuple </a:t>
            </a:r>
          </a:p>
        </p:txBody>
      </p:sp>
    </p:spTree>
    <p:extLst>
      <p:ext uri="{BB962C8B-B14F-4D97-AF65-F5344CB8AC3E}">
        <p14:creationId xmlns:p14="http://schemas.microsoft.com/office/powerpoint/2010/main" val="4038589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981200" y="2514600"/>
            <a:ext cx="8229600" cy="1524000"/>
          </a:xfrm>
        </p:spPr>
        <p:txBody>
          <a:bodyPr>
            <a:noAutofit/>
          </a:bodyPr>
          <a:lstStyle/>
          <a:p>
            <a:pPr algn="ctr"/>
            <a:endParaRPr lang="en-US" sz="48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
        <p:nvSpPr>
          <p:cNvPr id="5" name="TextBox 4"/>
          <p:cNvSpPr txBox="1"/>
          <p:nvPr/>
        </p:nvSpPr>
        <p:spPr>
          <a:xfrm>
            <a:off x="3733800" y="5410200"/>
            <a:ext cx="4953000" cy="1077218"/>
          </a:xfrm>
          <a:prstGeom prst="rect">
            <a:avLst/>
          </a:prstGeom>
          <a:noFill/>
        </p:spPr>
        <p:txBody>
          <a:bodyPr wrap="square" rtlCol="0">
            <a:spAutoFit/>
          </a:bodyPr>
          <a:lstStyle/>
          <a:p>
            <a:pPr algn="ctr" defTabSz="914400" eaLnBrk="0" fontAlgn="base" hangingPunct="0">
              <a:spcBef>
                <a:spcPct val="0"/>
              </a:spcBef>
              <a:spcAft>
                <a:spcPct val="0"/>
              </a:spcAft>
            </a:pPr>
            <a:r>
              <a:rPr lang="en-US" sz="3200" b="1" dirty="0">
                <a:solidFill>
                  <a:srgbClr val="FF0000"/>
                </a:solidFill>
                <a:latin typeface="Arial" charset="0"/>
              </a:rPr>
              <a:t>Station #2  Unit: 142 2004 Seagrave</a:t>
            </a:r>
          </a:p>
        </p:txBody>
      </p:sp>
    </p:spTree>
    <p:extLst>
      <p:ext uri="{BB962C8B-B14F-4D97-AF65-F5344CB8AC3E}">
        <p14:creationId xmlns:p14="http://schemas.microsoft.com/office/powerpoint/2010/main" val="1742206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981200" y="2514600"/>
            <a:ext cx="8229600" cy="1524000"/>
          </a:xfrm>
        </p:spPr>
        <p:txBody>
          <a:bodyPr>
            <a:noAutofit/>
          </a:bodyPr>
          <a:lstStyle/>
          <a:p>
            <a:pPr algn="ctr"/>
            <a:endParaRPr lang="en-US" sz="4800" dirty="0">
              <a:solidFill>
                <a:srgbClr val="FF0000"/>
              </a:solidFill>
            </a:endParaRPr>
          </a:p>
        </p:txBody>
      </p:sp>
      <p:sp>
        <p:nvSpPr>
          <p:cNvPr id="5" name="TextBox 4"/>
          <p:cNvSpPr txBox="1"/>
          <p:nvPr/>
        </p:nvSpPr>
        <p:spPr>
          <a:xfrm>
            <a:off x="4495801" y="5410201"/>
            <a:ext cx="3340293" cy="584775"/>
          </a:xfrm>
          <a:prstGeom prst="rect">
            <a:avLst/>
          </a:prstGeom>
          <a:noFill/>
        </p:spPr>
        <p:txBody>
          <a:bodyPr wrap="square" rtlCol="0">
            <a:spAutoFit/>
          </a:bodyPr>
          <a:lstStyle/>
          <a:p>
            <a:pPr defTabSz="914400" eaLnBrk="0" fontAlgn="base" hangingPunct="0">
              <a:spcBef>
                <a:spcPct val="0"/>
              </a:spcBef>
              <a:spcAft>
                <a:spcPct val="0"/>
              </a:spcAft>
            </a:pPr>
            <a:r>
              <a:rPr lang="en-US" sz="3200" b="1" dirty="0">
                <a:solidFill>
                  <a:srgbClr val="FF0000"/>
                </a:solidFill>
                <a:latin typeface="Arial" charset="0"/>
              </a:rPr>
              <a:t>Station #2  142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Content Placeholder 2"/>
          <p:cNvSpPr>
            <a:spLocks noGrp="1"/>
          </p:cNvSpPr>
          <p:nvPr>
            <p:ph idx="1"/>
          </p:nvPr>
        </p:nvSpPr>
        <p:spPr>
          <a:xfrm>
            <a:off x="1981200" y="4876801"/>
            <a:ext cx="8229600" cy="990599"/>
          </a:xfrm>
        </p:spPr>
        <p:txBody>
          <a:bodyPr>
            <a:normAutofit lnSpcReduction="10000"/>
          </a:bodyPr>
          <a:lstStyle/>
          <a:p>
            <a:pPr marL="109728" indent="0" algn="ctr">
              <a:buNone/>
            </a:pPr>
            <a:r>
              <a:rPr lang="en-US" sz="3200" dirty="0"/>
              <a:t>Station #3   Unit:143                                                 2009  Spartan Crimson </a:t>
            </a:r>
          </a:p>
        </p:txBody>
      </p:sp>
    </p:spTree>
    <p:extLst>
      <p:ext uri="{BB962C8B-B14F-4D97-AF65-F5344CB8AC3E}">
        <p14:creationId xmlns:p14="http://schemas.microsoft.com/office/powerpoint/2010/main" val="676293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06029" y="1186016"/>
            <a:ext cx="6867832" cy="4495801"/>
          </a:xfrm>
        </p:spPr>
      </p:pic>
      <p:sp>
        <p:nvSpPr>
          <p:cNvPr id="15" name="TextBox 14"/>
          <p:cNvSpPr txBox="1"/>
          <p:nvPr/>
        </p:nvSpPr>
        <p:spPr>
          <a:xfrm>
            <a:off x="2209800" y="533401"/>
            <a:ext cx="2133600" cy="830997"/>
          </a:xfrm>
          <a:prstGeom prst="rect">
            <a:avLst/>
          </a:prstGeom>
          <a:noFill/>
        </p:spPr>
        <p:txBody>
          <a:bodyPr wrap="square" rtlCol="0">
            <a:spAutoFit/>
          </a:bodyPr>
          <a:lstStyle/>
          <a:p>
            <a:pPr defTabSz="914400" eaLnBrk="0" fontAlgn="base" hangingPunct="0">
              <a:spcBef>
                <a:spcPct val="0"/>
              </a:spcBef>
              <a:spcAft>
                <a:spcPct val="0"/>
              </a:spcAft>
            </a:pPr>
            <a:r>
              <a:rPr lang="en-US" sz="4800" b="1" dirty="0">
                <a:solidFill>
                  <a:srgbClr val="FFFF00"/>
                </a:solidFill>
                <a:effectLst>
                  <a:outerShdw blurRad="38100" dist="38100" dir="2700000" algn="tl">
                    <a:srgbClr val="000000">
                      <a:alpha val="43137"/>
                    </a:srgbClr>
                  </a:outerShdw>
                </a:effectLst>
                <a:latin typeface="Arial" charset="0"/>
              </a:rPr>
              <a:t>142</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897028" y="1101778"/>
            <a:ext cx="6856872" cy="4675237"/>
          </a:xfrm>
          <a:prstGeom prst="rect">
            <a:avLst/>
          </a:prstGeom>
        </p:spPr>
      </p:pic>
      <p:sp>
        <p:nvSpPr>
          <p:cNvPr id="17" name="TextBox 16"/>
          <p:cNvSpPr txBox="1"/>
          <p:nvPr/>
        </p:nvSpPr>
        <p:spPr>
          <a:xfrm>
            <a:off x="6858000" y="533401"/>
            <a:ext cx="1524000" cy="830997"/>
          </a:xfrm>
          <a:prstGeom prst="rect">
            <a:avLst/>
          </a:prstGeom>
          <a:noFill/>
        </p:spPr>
        <p:txBody>
          <a:bodyPr wrap="square" rtlCol="0">
            <a:spAutoFit/>
          </a:bodyPr>
          <a:lstStyle/>
          <a:p>
            <a:pPr defTabSz="914400" eaLnBrk="0" fontAlgn="base" hangingPunct="0">
              <a:spcBef>
                <a:spcPct val="0"/>
              </a:spcBef>
              <a:spcAft>
                <a:spcPct val="0"/>
              </a:spcAft>
            </a:pPr>
            <a:r>
              <a:rPr lang="en-US" sz="4800" b="1" dirty="0">
                <a:solidFill>
                  <a:srgbClr val="FFFF00"/>
                </a:solidFill>
                <a:effectLst>
                  <a:outerShdw blurRad="38100" dist="38100" dir="2700000" algn="tl">
                    <a:srgbClr val="000000">
                      <a:alpha val="43137"/>
                    </a:srgbClr>
                  </a:outerShdw>
                </a:effectLst>
                <a:latin typeface="Arial" charset="0"/>
              </a:rPr>
              <a:t>143</a:t>
            </a:r>
          </a:p>
        </p:txBody>
      </p:sp>
    </p:spTree>
    <p:extLst>
      <p:ext uri="{BB962C8B-B14F-4D97-AF65-F5344CB8AC3E}">
        <p14:creationId xmlns:p14="http://schemas.microsoft.com/office/powerpoint/2010/main" val="1635242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5058877" y="1265722"/>
            <a:ext cx="6858002" cy="4326558"/>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91613" y="1007809"/>
            <a:ext cx="6848169" cy="4817805"/>
          </a:xfrm>
          <a:prstGeom prst="rect">
            <a:avLst/>
          </a:prstGeom>
        </p:spPr>
      </p:pic>
      <p:sp>
        <p:nvSpPr>
          <p:cNvPr id="9" name="TextBox 8"/>
          <p:cNvSpPr txBox="1"/>
          <p:nvPr/>
        </p:nvSpPr>
        <p:spPr>
          <a:xfrm>
            <a:off x="2667000" y="274638"/>
            <a:ext cx="1676400" cy="923330"/>
          </a:xfrm>
          <a:prstGeom prst="rect">
            <a:avLst/>
          </a:prstGeom>
          <a:noFill/>
        </p:spPr>
        <p:txBody>
          <a:bodyPr wrap="square" rtlCol="0">
            <a:spAutoFit/>
          </a:bodyPr>
          <a:lstStyle/>
          <a:p>
            <a:pPr defTabSz="914400" eaLnBrk="0" fontAlgn="base" hangingPunct="0">
              <a:spcBef>
                <a:spcPct val="0"/>
              </a:spcBef>
              <a:spcAft>
                <a:spcPct val="0"/>
              </a:spcAft>
            </a:pPr>
            <a:r>
              <a:rPr lang="en-US" sz="5400" b="1" dirty="0">
                <a:solidFill>
                  <a:srgbClr val="FFFF00"/>
                </a:solidFill>
                <a:latin typeface="Arial" charset="0"/>
              </a:rPr>
              <a:t>145</a:t>
            </a:r>
          </a:p>
        </p:txBody>
      </p:sp>
      <p:sp>
        <p:nvSpPr>
          <p:cNvPr id="10" name="TextBox 9"/>
          <p:cNvSpPr txBox="1"/>
          <p:nvPr/>
        </p:nvSpPr>
        <p:spPr>
          <a:xfrm>
            <a:off x="8584789" y="262348"/>
            <a:ext cx="1752600" cy="923330"/>
          </a:xfrm>
          <a:prstGeom prst="rect">
            <a:avLst/>
          </a:prstGeom>
          <a:noFill/>
        </p:spPr>
        <p:txBody>
          <a:bodyPr wrap="square" rtlCol="0">
            <a:spAutoFit/>
          </a:bodyPr>
          <a:lstStyle/>
          <a:p>
            <a:pPr defTabSz="914400" eaLnBrk="0" fontAlgn="base" hangingPunct="0">
              <a:spcBef>
                <a:spcPct val="0"/>
              </a:spcBef>
              <a:spcAft>
                <a:spcPct val="0"/>
              </a:spcAft>
            </a:pPr>
            <a:r>
              <a:rPr lang="en-US" sz="5400" b="1" dirty="0">
                <a:solidFill>
                  <a:srgbClr val="FFFF00"/>
                </a:solidFill>
                <a:effectLst>
                  <a:outerShdw blurRad="38100" dist="38100" dir="2700000" algn="tl">
                    <a:srgbClr val="000000">
                      <a:alpha val="43137"/>
                    </a:srgbClr>
                  </a:outerShdw>
                </a:effectLst>
                <a:latin typeface="Arial" charset="0"/>
              </a:rPr>
              <a:t>147</a:t>
            </a:r>
          </a:p>
        </p:txBody>
      </p:sp>
    </p:spTree>
    <p:extLst>
      <p:ext uri="{BB962C8B-B14F-4D97-AF65-F5344CB8AC3E}">
        <p14:creationId xmlns:p14="http://schemas.microsoft.com/office/powerpoint/2010/main" val="886656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33102D-3234-4C07-BCB4-8CEB58915D43}"/>
              </a:ext>
            </a:extLst>
          </p:cNvPr>
          <p:cNvSpPr>
            <a:spLocks noGrp="1"/>
          </p:cNvSpPr>
          <p:nvPr>
            <p:ph idx="1"/>
          </p:nvPr>
        </p:nvSpPr>
        <p:spPr/>
        <p:txBody>
          <a:bodyPr>
            <a:normAutofit lnSpcReduction="10000"/>
          </a:bodyPr>
          <a:lstStyle/>
          <a:p>
            <a:r>
              <a:rPr lang="en-US" dirty="0"/>
              <a:t>Equipment</a:t>
            </a:r>
          </a:p>
          <a:p>
            <a:pPr lvl="1"/>
            <a:r>
              <a:rPr lang="en-US" dirty="0"/>
              <a:t>Detailed Equipment List Not Readily Available</a:t>
            </a:r>
          </a:p>
          <a:p>
            <a:pPr lvl="1"/>
            <a:r>
              <a:rPr lang="en-US" dirty="0"/>
              <a:t>Concerns related to maintenance and use of tools</a:t>
            </a:r>
          </a:p>
          <a:p>
            <a:pPr lvl="1"/>
            <a:r>
              <a:rPr lang="en-US" dirty="0"/>
              <a:t>Standardization is infrequent along with redundancy and under utilized pieces cause an inefficient approach</a:t>
            </a:r>
          </a:p>
          <a:p>
            <a:r>
              <a:rPr lang="en-US" dirty="0"/>
              <a:t>Generic Training Information</a:t>
            </a:r>
          </a:p>
          <a:p>
            <a:r>
              <a:rPr lang="en-US" dirty="0"/>
              <a:t>Proper Apparatus Maintenance is Performed</a:t>
            </a:r>
          </a:p>
          <a:p>
            <a:r>
              <a:rPr lang="en-US" dirty="0"/>
              <a:t>Apparatus Optimization</a:t>
            </a:r>
          </a:p>
          <a:p>
            <a:pPr lvl="1"/>
            <a:r>
              <a:rPr lang="en-US" dirty="0"/>
              <a:t>Type</a:t>
            </a:r>
          </a:p>
          <a:p>
            <a:pPr lvl="1"/>
            <a:r>
              <a:rPr lang="en-US" dirty="0"/>
              <a:t>Quantity</a:t>
            </a:r>
          </a:p>
          <a:p>
            <a:pPr lvl="1"/>
            <a:r>
              <a:rPr lang="en-US" dirty="0"/>
              <a:t>Allocation</a:t>
            </a:r>
          </a:p>
        </p:txBody>
      </p:sp>
      <p:sp>
        <p:nvSpPr>
          <p:cNvPr id="3" name="Title 2">
            <a:extLst>
              <a:ext uri="{FF2B5EF4-FFF2-40B4-BE49-F238E27FC236}">
                <a16:creationId xmlns:a16="http://schemas.microsoft.com/office/drawing/2014/main" id="{E337BBB0-BA5E-453B-A394-DEE219DFEBE0}"/>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1022739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a:bodyPr>
          <a:lstStyle/>
          <a:p>
            <a:r>
              <a:rPr lang="en-US" dirty="0"/>
              <a:t>Apparatus Life Cycles</a:t>
            </a:r>
          </a:p>
          <a:p>
            <a:pPr lvl="1"/>
            <a:r>
              <a:rPr lang="en-US" dirty="0"/>
              <a:t>Reduce apparatus purchase cycles to 10 to 15 years</a:t>
            </a:r>
          </a:p>
          <a:p>
            <a:pPr lvl="1"/>
            <a:r>
              <a:rPr lang="en-US" dirty="0"/>
              <a:t>Bulk purchasing</a:t>
            </a:r>
          </a:p>
          <a:p>
            <a:pPr lvl="1"/>
            <a:endParaRPr lang="en-US" dirty="0"/>
          </a:p>
          <a:p>
            <a:pPr lvl="1"/>
            <a:endParaRPr lang="en-US" dirty="0"/>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a:bodyPr>
          <a:lstStyle/>
          <a:p>
            <a:r>
              <a:rPr lang="en-US" dirty="0"/>
              <a:t>Facilitate  standardization</a:t>
            </a:r>
          </a:p>
          <a:p>
            <a:r>
              <a:rPr lang="en-US" dirty="0"/>
              <a:t>Reduce maintenance costs</a:t>
            </a:r>
          </a:p>
          <a:p>
            <a:r>
              <a:rPr lang="en-US" dirty="0"/>
              <a:t>Optimize resale value</a:t>
            </a:r>
          </a:p>
          <a:p>
            <a:r>
              <a:rPr lang="en-US" dirty="0"/>
              <a:t>Reduce cost per unit</a:t>
            </a:r>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spTree>
    <p:extLst>
      <p:ext uri="{BB962C8B-B14F-4D97-AF65-F5344CB8AC3E}">
        <p14:creationId xmlns:p14="http://schemas.microsoft.com/office/powerpoint/2010/main" val="413282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CF515F-72B1-4369-91E6-2AD4B11DF147}"/>
              </a:ext>
            </a:extLst>
          </p:cNvPr>
          <p:cNvSpPr txBox="1"/>
          <p:nvPr/>
        </p:nvSpPr>
        <p:spPr>
          <a:xfrm>
            <a:off x="392097" y="3248908"/>
            <a:ext cx="11407806" cy="3231654"/>
          </a:xfrm>
          <a:prstGeom prst="rect">
            <a:avLst/>
          </a:prstGeom>
          <a:noFill/>
        </p:spPr>
        <p:txBody>
          <a:bodyPr wrap="square" rtlCol="0">
            <a:spAutoFit/>
          </a:bodyPr>
          <a:lstStyle/>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Kitchen fires from unattended cooking, grease fires/chip pan fires</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Electrical systems that are overloaded, poorly maintained or wiring in poor condition which provides a source of ignition</a:t>
            </a:r>
          </a:p>
          <a:p>
            <a:pPr marL="342900" indent="-342900">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Combustible storage areas with insufficient protection</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Combustibles near equipment that generates heat, flame, or sparks</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Candles and other open flames</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Smoking (cigarettes, cigars, pipes, lighters, etc.)</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Equipment that generates heat and utilizes combustible materials</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Flammable liquids and aerosols</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Flammable solvents (and rags soaked with solvent) placed in listed contained in accordance with NYSFC 304.3.1 et seq.</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Fireplace chimneys not properly or regularly cleaned that concentrate creosote</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Heating appliances ‑ fireplaces, wood‑burning stoves, furnaces, boilers, portable heaters, solid fuels</a:t>
            </a:r>
          </a:p>
          <a:p>
            <a:pPr marL="342900" marR="0" lvl="0" indent="-342900">
              <a:spcBef>
                <a:spcPts val="0"/>
              </a:spcBef>
              <a:spcAft>
                <a:spcPts val="0"/>
              </a:spcAft>
              <a:buFont typeface="+mj-lt"/>
              <a:buAutoNum type="arabicPeriod"/>
              <a:tabLst>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700" dirty="0">
                <a:effectLst/>
                <a:latin typeface="Times New Roman" panose="02020603050405020304" pitchFamily="18" charset="0"/>
                <a:ea typeface="Times New Roman" panose="02020603050405020304" pitchFamily="18" charset="0"/>
              </a:rPr>
              <a:t>Household appliances ‑ clothes dryers, curling irons, hair dryers, refrigerators, freezers, boilers</a:t>
            </a:r>
          </a:p>
        </p:txBody>
      </p:sp>
      <p:sp>
        <p:nvSpPr>
          <p:cNvPr id="3" name="Flowchart: Connector 2">
            <a:extLst>
              <a:ext uri="{FF2B5EF4-FFF2-40B4-BE49-F238E27FC236}">
                <a16:creationId xmlns:a16="http://schemas.microsoft.com/office/drawing/2014/main" id="{A3128F9F-3620-4942-AE95-FDAA5803B540}"/>
              </a:ext>
            </a:extLst>
          </p:cNvPr>
          <p:cNvSpPr/>
          <p:nvPr/>
        </p:nvSpPr>
        <p:spPr>
          <a:xfrm>
            <a:off x="528785" y="439804"/>
            <a:ext cx="1276905" cy="118073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Flowchart: Connector 3">
            <a:extLst>
              <a:ext uri="{FF2B5EF4-FFF2-40B4-BE49-F238E27FC236}">
                <a16:creationId xmlns:a16="http://schemas.microsoft.com/office/drawing/2014/main" id="{E8A83999-B4DB-41E9-8DC2-15C5428B0ECE}"/>
              </a:ext>
            </a:extLst>
          </p:cNvPr>
          <p:cNvSpPr/>
          <p:nvPr/>
        </p:nvSpPr>
        <p:spPr>
          <a:xfrm>
            <a:off x="2208219" y="444485"/>
            <a:ext cx="1276905" cy="1180730"/>
          </a:xfrm>
          <a:prstGeom prst="flowChartConnector">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5C874057-02CA-487B-A61F-01248A13EE30}"/>
              </a:ext>
            </a:extLst>
          </p:cNvPr>
          <p:cNvSpPr/>
          <p:nvPr/>
        </p:nvSpPr>
        <p:spPr>
          <a:xfrm>
            <a:off x="4060054" y="410872"/>
            <a:ext cx="1276905" cy="118073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9C82ABC6-C105-43E7-989B-3CEA1B69D914}"/>
              </a:ext>
            </a:extLst>
          </p:cNvPr>
          <p:cNvSpPr/>
          <p:nvPr/>
        </p:nvSpPr>
        <p:spPr>
          <a:xfrm>
            <a:off x="6027202" y="410872"/>
            <a:ext cx="1276905" cy="1180730"/>
          </a:xfrm>
          <a:prstGeom prst="flowChartConnector">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Flowchart: Connector 6">
            <a:extLst>
              <a:ext uri="{FF2B5EF4-FFF2-40B4-BE49-F238E27FC236}">
                <a16:creationId xmlns:a16="http://schemas.microsoft.com/office/drawing/2014/main" id="{B2D49D7C-5803-4B6C-88D4-22E95A646EF7}"/>
              </a:ext>
            </a:extLst>
          </p:cNvPr>
          <p:cNvSpPr/>
          <p:nvPr/>
        </p:nvSpPr>
        <p:spPr>
          <a:xfrm>
            <a:off x="8194091" y="431528"/>
            <a:ext cx="1276905" cy="118073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Flowchart: Connector 7">
            <a:extLst>
              <a:ext uri="{FF2B5EF4-FFF2-40B4-BE49-F238E27FC236}">
                <a16:creationId xmlns:a16="http://schemas.microsoft.com/office/drawing/2014/main" id="{44BCEC9B-9AE3-453C-88EE-EF158F08456C}"/>
              </a:ext>
            </a:extLst>
          </p:cNvPr>
          <p:cNvSpPr/>
          <p:nvPr/>
        </p:nvSpPr>
        <p:spPr>
          <a:xfrm>
            <a:off x="10369117" y="355106"/>
            <a:ext cx="1276905" cy="1180730"/>
          </a:xfrm>
          <a:prstGeom prst="flowChartConnector">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24C9E0A6-D98E-4B19-8B77-17758E57CA29}"/>
              </a:ext>
            </a:extLst>
          </p:cNvPr>
          <p:cNvSpPr/>
          <p:nvPr/>
        </p:nvSpPr>
        <p:spPr>
          <a:xfrm>
            <a:off x="508247" y="1786551"/>
            <a:ext cx="1276905" cy="1180730"/>
          </a:xfrm>
          <a:prstGeom prst="flowChartConnector">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DEA485AA-A240-4FF0-B0B9-583BA50859D7}"/>
              </a:ext>
            </a:extLst>
          </p:cNvPr>
          <p:cNvSpPr/>
          <p:nvPr/>
        </p:nvSpPr>
        <p:spPr>
          <a:xfrm>
            <a:off x="2244375" y="1804606"/>
            <a:ext cx="1276905" cy="1180730"/>
          </a:xfrm>
          <a:prstGeom prst="flowChartConnector">
            <a:avLst/>
          </a:prstGeom>
          <a:solidFill>
            <a:srgbClr val="3488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18861588-50ED-4C9F-AA71-D4F333E414D8}"/>
              </a:ext>
            </a:extLst>
          </p:cNvPr>
          <p:cNvSpPr/>
          <p:nvPr/>
        </p:nvSpPr>
        <p:spPr>
          <a:xfrm>
            <a:off x="4060054" y="1821447"/>
            <a:ext cx="1276905" cy="1180730"/>
          </a:xfrm>
          <a:prstGeom prst="flowChartConnector">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0B50C6C8-CAFA-4275-9C0B-4D1281594EC7}"/>
              </a:ext>
            </a:extLst>
          </p:cNvPr>
          <p:cNvSpPr/>
          <p:nvPr/>
        </p:nvSpPr>
        <p:spPr>
          <a:xfrm>
            <a:off x="6062708" y="1794769"/>
            <a:ext cx="1276905" cy="118073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A399900B-A589-48F3-AEB8-934AEC48C478}"/>
              </a:ext>
            </a:extLst>
          </p:cNvPr>
          <p:cNvSpPr/>
          <p:nvPr/>
        </p:nvSpPr>
        <p:spPr>
          <a:xfrm>
            <a:off x="8187246" y="1794769"/>
            <a:ext cx="1276905" cy="1180730"/>
          </a:xfrm>
          <a:prstGeom prst="flowChartConnector">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Flowchart: Connector 13">
            <a:extLst>
              <a:ext uri="{FF2B5EF4-FFF2-40B4-BE49-F238E27FC236}">
                <a16:creationId xmlns:a16="http://schemas.microsoft.com/office/drawing/2014/main" id="{DAD7AE9B-CD4E-468B-AC0E-8FA2F850053F}"/>
              </a:ext>
            </a:extLst>
          </p:cNvPr>
          <p:cNvSpPr/>
          <p:nvPr/>
        </p:nvSpPr>
        <p:spPr>
          <a:xfrm>
            <a:off x="10311784" y="1683278"/>
            <a:ext cx="1276905" cy="118073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Graphic 15" descr="Rolling Pin with solid fill">
            <a:extLst>
              <a:ext uri="{FF2B5EF4-FFF2-40B4-BE49-F238E27FC236}">
                <a16:creationId xmlns:a16="http://schemas.microsoft.com/office/drawing/2014/main" id="{B4182BB5-5D0E-4610-976C-82EE4AFA81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038" y="525743"/>
            <a:ext cx="914400" cy="914400"/>
          </a:xfrm>
          <a:prstGeom prst="rect">
            <a:avLst/>
          </a:prstGeom>
        </p:spPr>
      </p:pic>
      <p:pic>
        <p:nvPicPr>
          <p:cNvPr id="18" name="Graphic 17" descr="Electric Tower with solid fill">
            <a:extLst>
              <a:ext uri="{FF2B5EF4-FFF2-40B4-BE49-F238E27FC236}">
                <a16:creationId xmlns:a16="http://schemas.microsoft.com/office/drawing/2014/main" id="{04C9C1BF-CB83-4C69-BE99-EA4EEED0CA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00989" y="532142"/>
            <a:ext cx="914400" cy="914400"/>
          </a:xfrm>
          <a:prstGeom prst="rect">
            <a:avLst/>
          </a:prstGeom>
        </p:spPr>
      </p:pic>
      <p:pic>
        <p:nvPicPr>
          <p:cNvPr id="20" name="Graphic 19" descr="Fuel with solid fill">
            <a:extLst>
              <a:ext uri="{FF2B5EF4-FFF2-40B4-BE49-F238E27FC236}">
                <a16:creationId xmlns:a16="http://schemas.microsoft.com/office/drawing/2014/main" id="{52491CB4-347E-41E2-96FE-44A4E8D2A1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94255" y="1943168"/>
            <a:ext cx="914400" cy="914400"/>
          </a:xfrm>
          <a:prstGeom prst="rect">
            <a:avLst/>
          </a:prstGeom>
        </p:spPr>
      </p:pic>
      <p:pic>
        <p:nvPicPr>
          <p:cNvPr id="22" name="Graphic 21" descr="Towel outline">
            <a:extLst>
              <a:ext uri="{FF2B5EF4-FFF2-40B4-BE49-F238E27FC236}">
                <a16:creationId xmlns:a16="http://schemas.microsoft.com/office/drawing/2014/main" id="{61790D8D-4611-478E-86FD-93A616B58F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8729" y="1902919"/>
            <a:ext cx="914400" cy="914400"/>
          </a:xfrm>
          <a:prstGeom prst="rect">
            <a:avLst/>
          </a:prstGeom>
        </p:spPr>
      </p:pic>
      <p:pic>
        <p:nvPicPr>
          <p:cNvPr id="24" name="Graphic 23" descr="Bonfire outline">
            <a:extLst>
              <a:ext uri="{FF2B5EF4-FFF2-40B4-BE49-F238E27FC236}">
                <a16:creationId xmlns:a16="http://schemas.microsoft.com/office/drawing/2014/main" id="{010F14BB-1BBE-4B42-BCB5-12EBED94AC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58952" y="453003"/>
            <a:ext cx="914400" cy="914400"/>
          </a:xfrm>
          <a:prstGeom prst="rect">
            <a:avLst/>
          </a:prstGeom>
        </p:spPr>
      </p:pic>
      <p:pic>
        <p:nvPicPr>
          <p:cNvPr id="26" name="Graphic 25" descr="Candle with solid fill">
            <a:extLst>
              <a:ext uri="{FF2B5EF4-FFF2-40B4-BE49-F238E27FC236}">
                <a16:creationId xmlns:a16="http://schemas.microsoft.com/office/drawing/2014/main" id="{AF1D4002-CE72-46C8-BF0B-DAA12FD24A7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01969" y="488271"/>
            <a:ext cx="914400" cy="914400"/>
          </a:xfrm>
          <a:prstGeom prst="rect">
            <a:avLst/>
          </a:prstGeom>
        </p:spPr>
      </p:pic>
      <p:pic>
        <p:nvPicPr>
          <p:cNvPr id="28" name="Graphic 27" descr="Smoking with solid fill">
            <a:extLst>
              <a:ext uri="{FF2B5EF4-FFF2-40B4-BE49-F238E27FC236}">
                <a16:creationId xmlns:a16="http://schemas.microsoft.com/office/drawing/2014/main" id="{5D09FA68-7356-4CAA-BD3A-5D8ADA6BAB9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50369" y="355106"/>
            <a:ext cx="914400" cy="914400"/>
          </a:xfrm>
          <a:prstGeom prst="rect">
            <a:avLst/>
          </a:prstGeom>
        </p:spPr>
      </p:pic>
      <p:pic>
        <p:nvPicPr>
          <p:cNvPr id="30" name="Graphic 29" descr="House outline">
            <a:extLst>
              <a:ext uri="{FF2B5EF4-FFF2-40B4-BE49-F238E27FC236}">
                <a16:creationId xmlns:a16="http://schemas.microsoft.com/office/drawing/2014/main" id="{68FC464C-FE0A-4926-811B-AA78F311F2F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22818" y="525743"/>
            <a:ext cx="914400" cy="914400"/>
          </a:xfrm>
          <a:prstGeom prst="rect">
            <a:avLst/>
          </a:prstGeom>
        </p:spPr>
      </p:pic>
      <p:pic>
        <p:nvPicPr>
          <p:cNvPr id="32" name="Graphic 31" descr="Washing Machine with solid fill">
            <a:extLst>
              <a:ext uri="{FF2B5EF4-FFF2-40B4-BE49-F238E27FC236}">
                <a16:creationId xmlns:a16="http://schemas.microsoft.com/office/drawing/2014/main" id="{6B1504F7-45C7-42B6-8F91-400F0D8C3C1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493036" y="1835179"/>
            <a:ext cx="914400" cy="914400"/>
          </a:xfrm>
          <a:prstGeom prst="rect">
            <a:avLst/>
          </a:prstGeom>
        </p:spPr>
      </p:pic>
      <p:pic>
        <p:nvPicPr>
          <p:cNvPr id="34" name="Graphic 33" descr="High temperature outline">
            <a:extLst>
              <a:ext uri="{FF2B5EF4-FFF2-40B4-BE49-F238E27FC236}">
                <a16:creationId xmlns:a16="http://schemas.microsoft.com/office/drawing/2014/main" id="{40E8A716-50A6-4707-9298-9CF76289FEB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401969" y="1887463"/>
            <a:ext cx="914400" cy="914400"/>
          </a:xfrm>
          <a:prstGeom prst="rect">
            <a:avLst/>
          </a:prstGeom>
        </p:spPr>
      </p:pic>
      <p:pic>
        <p:nvPicPr>
          <p:cNvPr id="36" name="Graphic 35" descr="A grill">
            <a:extLst>
              <a:ext uri="{FF2B5EF4-FFF2-40B4-BE49-F238E27FC236}">
                <a16:creationId xmlns:a16="http://schemas.microsoft.com/office/drawing/2014/main" id="{E7D37669-2633-4D48-8AD6-A1EC1E2CF76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95312" y="1812984"/>
            <a:ext cx="1102773" cy="1102773"/>
          </a:xfrm>
          <a:prstGeom prst="rect">
            <a:avLst/>
          </a:prstGeom>
        </p:spPr>
      </p:pic>
      <p:pic>
        <p:nvPicPr>
          <p:cNvPr id="38" name="Graphic 37" descr="A cozy cabin in the woods covered in snow">
            <a:extLst>
              <a:ext uri="{FF2B5EF4-FFF2-40B4-BE49-F238E27FC236}">
                <a16:creationId xmlns:a16="http://schemas.microsoft.com/office/drawing/2014/main" id="{003B82DF-9C7C-4312-A27D-6EE96D36862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936214" y="1540063"/>
            <a:ext cx="1543583" cy="1543583"/>
          </a:xfrm>
          <a:prstGeom prst="rect">
            <a:avLst/>
          </a:prstGeom>
        </p:spPr>
      </p:pic>
      <p:sp>
        <p:nvSpPr>
          <p:cNvPr id="39" name="Rectangle 38">
            <a:extLst>
              <a:ext uri="{FF2B5EF4-FFF2-40B4-BE49-F238E27FC236}">
                <a16:creationId xmlns:a16="http://schemas.microsoft.com/office/drawing/2014/main" id="{46E32985-DA32-47EA-8C4B-FB9E18276FE3}"/>
              </a:ext>
            </a:extLst>
          </p:cNvPr>
          <p:cNvSpPr/>
          <p:nvPr/>
        </p:nvSpPr>
        <p:spPr>
          <a:xfrm>
            <a:off x="662422" y="461111"/>
            <a:ext cx="485130" cy="523220"/>
          </a:xfrm>
          <a:prstGeom prst="rect">
            <a:avLst/>
          </a:prstGeom>
          <a:noFill/>
        </p:spPr>
        <p:txBody>
          <a:bodyPr wrap="square" lIns="91440" tIns="45720" rIns="91440" bIns="45720">
            <a:spAutoFit/>
          </a:bodyPr>
          <a:lstStyle/>
          <a:p>
            <a:pPr algn="ctr"/>
            <a:r>
              <a:rPr lang="en-US" sz="2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rPr>
              <a:t>1</a:t>
            </a:r>
          </a:p>
        </p:txBody>
      </p:sp>
      <p:sp>
        <p:nvSpPr>
          <p:cNvPr id="41" name="TextBox 40">
            <a:extLst>
              <a:ext uri="{FF2B5EF4-FFF2-40B4-BE49-F238E27FC236}">
                <a16:creationId xmlns:a16="http://schemas.microsoft.com/office/drawing/2014/main" id="{EC30F721-2FE5-4E60-B8D3-12956C68047D}"/>
              </a:ext>
            </a:extLst>
          </p:cNvPr>
          <p:cNvSpPr txBox="1"/>
          <p:nvPr/>
        </p:nvSpPr>
        <p:spPr>
          <a:xfrm>
            <a:off x="1697039" y="507343"/>
            <a:ext cx="1572017"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2</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
        <p:nvSpPr>
          <p:cNvPr id="43" name="TextBox 42">
            <a:extLst>
              <a:ext uri="{FF2B5EF4-FFF2-40B4-BE49-F238E27FC236}">
                <a16:creationId xmlns:a16="http://schemas.microsoft.com/office/drawing/2014/main" id="{7D7AC2EA-219C-4A7B-B65D-3DBC82A4809C}"/>
              </a:ext>
            </a:extLst>
          </p:cNvPr>
          <p:cNvSpPr txBox="1"/>
          <p:nvPr/>
        </p:nvSpPr>
        <p:spPr>
          <a:xfrm>
            <a:off x="4098050" y="461111"/>
            <a:ext cx="570390" cy="369332"/>
          </a:xfrm>
          <a:prstGeom prst="rect">
            <a:avLst/>
          </a:prstGeom>
          <a:noFill/>
        </p:spPr>
        <p:txBody>
          <a:bodyPr wrap="square">
            <a:spAutoFit/>
          </a:bodyPr>
          <a:lstStyle/>
          <a:p>
            <a:pPr algn="ctr"/>
            <a:r>
              <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rPr>
              <a:t>3</a:t>
            </a:r>
          </a:p>
        </p:txBody>
      </p:sp>
      <p:sp>
        <p:nvSpPr>
          <p:cNvPr id="45" name="TextBox 44">
            <a:extLst>
              <a:ext uri="{FF2B5EF4-FFF2-40B4-BE49-F238E27FC236}">
                <a16:creationId xmlns:a16="http://schemas.microsoft.com/office/drawing/2014/main" id="{1536460C-6701-45B5-8D09-7FEFC20E521E}"/>
              </a:ext>
            </a:extLst>
          </p:cNvPr>
          <p:cNvSpPr txBox="1"/>
          <p:nvPr/>
        </p:nvSpPr>
        <p:spPr>
          <a:xfrm>
            <a:off x="5794534" y="525743"/>
            <a:ext cx="961007" cy="369332"/>
          </a:xfrm>
          <a:prstGeom prst="rect">
            <a:avLst/>
          </a:prstGeom>
          <a:noFill/>
        </p:spPr>
        <p:txBody>
          <a:bodyPr wrap="square">
            <a:spAutoFit/>
          </a:bodyPr>
          <a:lstStyle/>
          <a:p>
            <a:pPr algn="ctr"/>
            <a:r>
              <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rPr>
              <a:t>4</a:t>
            </a:r>
          </a:p>
        </p:txBody>
      </p:sp>
      <p:sp>
        <p:nvSpPr>
          <p:cNvPr id="47" name="TextBox 46">
            <a:extLst>
              <a:ext uri="{FF2B5EF4-FFF2-40B4-BE49-F238E27FC236}">
                <a16:creationId xmlns:a16="http://schemas.microsoft.com/office/drawing/2014/main" id="{B8D4553D-A81F-4AC8-9146-B7679CB7E5FE}"/>
              </a:ext>
            </a:extLst>
          </p:cNvPr>
          <p:cNvSpPr txBox="1"/>
          <p:nvPr/>
        </p:nvSpPr>
        <p:spPr>
          <a:xfrm>
            <a:off x="8171391" y="601935"/>
            <a:ext cx="654307"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5</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
        <p:nvSpPr>
          <p:cNvPr id="49" name="TextBox 48">
            <a:extLst>
              <a:ext uri="{FF2B5EF4-FFF2-40B4-BE49-F238E27FC236}">
                <a16:creationId xmlns:a16="http://schemas.microsoft.com/office/drawing/2014/main" id="{273505A3-5B36-4CAA-ADB8-32068218BDD8}"/>
              </a:ext>
            </a:extLst>
          </p:cNvPr>
          <p:cNvSpPr txBox="1"/>
          <p:nvPr/>
        </p:nvSpPr>
        <p:spPr>
          <a:xfrm>
            <a:off x="10283146" y="525743"/>
            <a:ext cx="654307"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6</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
        <p:nvSpPr>
          <p:cNvPr id="51" name="TextBox 50">
            <a:extLst>
              <a:ext uri="{FF2B5EF4-FFF2-40B4-BE49-F238E27FC236}">
                <a16:creationId xmlns:a16="http://schemas.microsoft.com/office/drawing/2014/main" id="{67A5D3F6-FB74-4CB1-80CB-7C176C66E415}"/>
              </a:ext>
            </a:extLst>
          </p:cNvPr>
          <p:cNvSpPr txBox="1"/>
          <p:nvPr/>
        </p:nvSpPr>
        <p:spPr>
          <a:xfrm>
            <a:off x="314417" y="1975331"/>
            <a:ext cx="747573"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7</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
        <p:nvSpPr>
          <p:cNvPr id="53" name="TextBox 52">
            <a:extLst>
              <a:ext uri="{FF2B5EF4-FFF2-40B4-BE49-F238E27FC236}">
                <a16:creationId xmlns:a16="http://schemas.microsoft.com/office/drawing/2014/main" id="{BB75C1D5-5DA2-46D0-A6D2-EE430AC575BD}"/>
              </a:ext>
            </a:extLst>
          </p:cNvPr>
          <p:cNvSpPr txBox="1"/>
          <p:nvPr/>
        </p:nvSpPr>
        <p:spPr>
          <a:xfrm>
            <a:off x="2078535" y="1917877"/>
            <a:ext cx="860198"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8</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
        <p:nvSpPr>
          <p:cNvPr id="55" name="TextBox 54">
            <a:extLst>
              <a:ext uri="{FF2B5EF4-FFF2-40B4-BE49-F238E27FC236}">
                <a16:creationId xmlns:a16="http://schemas.microsoft.com/office/drawing/2014/main" id="{07F05868-F7AF-46DD-99AC-5ED8BB35ACC6}"/>
              </a:ext>
            </a:extLst>
          </p:cNvPr>
          <p:cNvSpPr txBox="1"/>
          <p:nvPr/>
        </p:nvSpPr>
        <p:spPr>
          <a:xfrm>
            <a:off x="3878801" y="1969626"/>
            <a:ext cx="729817"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9</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
        <p:nvSpPr>
          <p:cNvPr id="57" name="TextBox 56">
            <a:extLst>
              <a:ext uri="{FF2B5EF4-FFF2-40B4-BE49-F238E27FC236}">
                <a16:creationId xmlns:a16="http://schemas.microsoft.com/office/drawing/2014/main" id="{1B5A935C-19A7-48B3-BC10-35561CB8D49B}"/>
              </a:ext>
            </a:extLst>
          </p:cNvPr>
          <p:cNvSpPr txBox="1"/>
          <p:nvPr/>
        </p:nvSpPr>
        <p:spPr>
          <a:xfrm>
            <a:off x="6044408" y="1916225"/>
            <a:ext cx="570390"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10</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
        <p:nvSpPr>
          <p:cNvPr id="59" name="TextBox 58">
            <a:extLst>
              <a:ext uri="{FF2B5EF4-FFF2-40B4-BE49-F238E27FC236}">
                <a16:creationId xmlns:a16="http://schemas.microsoft.com/office/drawing/2014/main" id="{1085D527-786B-4098-84A8-CEE9497724E4}"/>
              </a:ext>
            </a:extLst>
          </p:cNvPr>
          <p:cNvSpPr txBox="1"/>
          <p:nvPr/>
        </p:nvSpPr>
        <p:spPr>
          <a:xfrm>
            <a:off x="8168946" y="1907028"/>
            <a:ext cx="654307"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11</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
        <p:nvSpPr>
          <p:cNvPr id="61" name="TextBox 60">
            <a:extLst>
              <a:ext uri="{FF2B5EF4-FFF2-40B4-BE49-F238E27FC236}">
                <a16:creationId xmlns:a16="http://schemas.microsoft.com/office/drawing/2014/main" id="{F1576123-3388-4BF6-9B7D-5CE98C483DC7}"/>
              </a:ext>
            </a:extLst>
          </p:cNvPr>
          <p:cNvSpPr txBox="1"/>
          <p:nvPr/>
        </p:nvSpPr>
        <p:spPr>
          <a:xfrm>
            <a:off x="10171600" y="1936632"/>
            <a:ext cx="654307" cy="369332"/>
          </a:xfrm>
          <a:prstGeom prst="rect">
            <a:avLst/>
          </a:prstGeom>
          <a:noFill/>
        </p:spPr>
        <p:txBody>
          <a:bodyPr wrap="square">
            <a:spAutoFit/>
          </a:bodyPr>
          <a:lstStyle/>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rPr>
              <a:t>12</a:t>
            </a:r>
            <a:endParaRPr lang="en-US" sz="1800" b="1" cap="none" spc="0"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spTree>
    <p:extLst>
      <p:ext uri="{BB962C8B-B14F-4D97-AF65-F5344CB8AC3E}">
        <p14:creationId xmlns:p14="http://schemas.microsoft.com/office/powerpoint/2010/main" val="2733722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a:bodyPr>
          <a:lstStyle/>
          <a:p>
            <a:r>
              <a:rPr lang="en-US" dirty="0"/>
              <a:t>Apparatus Standardization</a:t>
            </a:r>
          </a:p>
          <a:p>
            <a:pPr lvl="1"/>
            <a:r>
              <a:rPr lang="en-US" dirty="0"/>
              <a:t>Equipment compartment location</a:t>
            </a:r>
          </a:p>
          <a:p>
            <a:pPr lvl="1"/>
            <a:r>
              <a:rPr lang="en-US" dirty="0"/>
              <a:t>Pump and aerial panel</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a:bodyPr>
          <a:lstStyle/>
          <a:p>
            <a:r>
              <a:rPr lang="en-US" dirty="0"/>
              <a:t>Decrease overall training time</a:t>
            </a:r>
          </a:p>
          <a:p>
            <a:r>
              <a:rPr lang="en-US" dirty="0"/>
              <a:t>Increase members trained per apparatus</a:t>
            </a:r>
          </a:p>
          <a:p>
            <a:r>
              <a:rPr lang="en-US" dirty="0"/>
              <a:t>Increase proficiency</a:t>
            </a:r>
          </a:p>
          <a:p>
            <a:r>
              <a:rPr lang="en-US" dirty="0"/>
              <a:t>Decrease equipment access time</a:t>
            </a:r>
          </a:p>
          <a:p>
            <a:r>
              <a:rPr lang="en-US" dirty="0"/>
              <a:t>Increase reliability of proper operation</a:t>
            </a:r>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spTree>
    <p:extLst>
      <p:ext uri="{BB962C8B-B14F-4D97-AF65-F5344CB8AC3E}">
        <p14:creationId xmlns:p14="http://schemas.microsoft.com/office/powerpoint/2010/main" val="1715694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fontScale="92500" lnSpcReduction="20000"/>
          </a:bodyPr>
          <a:lstStyle/>
          <a:p>
            <a:r>
              <a:rPr lang="en-US" dirty="0"/>
              <a:t>Redeploy Apparatus</a:t>
            </a:r>
          </a:p>
          <a:p>
            <a:pPr lvl="1"/>
            <a:r>
              <a:rPr lang="en-US" dirty="0"/>
              <a:t>Membership distribution</a:t>
            </a:r>
          </a:p>
          <a:p>
            <a:pPr lvl="1"/>
            <a:r>
              <a:rPr lang="en-US" dirty="0"/>
              <a:t>Greatest life hazard</a:t>
            </a:r>
          </a:p>
          <a:p>
            <a:r>
              <a:rPr lang="en-US" dirty="0"/>
              <a:t>Headquarters</a:t>
            </a:r>
          </a:p>
          <a:p>
            <a:pPr lvl="1"/>
            <a:r>
              <a:rPr lang="en-US" dirty="0"/>
              <a:t>145</a:t>
            </a:r>
          </a:p>
          <a:p>
            <a:pPr lvl="1"/>
            <a:r>
              <a:rPr lang="en-US" dirty="0"/>
              <a:t>New spare engine</a:t>
            </a:r>
          </a:p>
          <a:p>
            <a:pPr lvl="1"/>
            <a:r>
              <a:rPr lang="en-US" dirty="0"/>
              <a:t>146</a:t>
            </a:r>
          </a:p>
          <a:p>
            <a:r>
              <a:rPr lang="en-US" dirty="0"/>
              <a:t>Company 2 (West)</a:t>
            </a:r>
          </a:p>
          <a:p>
            <a:pPr lvl="1"/>
            <a:r>
              <a:rPr lang="en-US" dirty="0"/>
              <a:t>144</a:t>
            </a:r>
          </a:p>
          <a:p>
            <a:pPr lvl="1"/>
            <a:r>
              <a:rPr lang="en-US" dirty="0"/>
              <a:t>142</a:t>
            </a:r>
          </a:p>
          <a:p>
            <a:r>
              <a:rPr lang="en-US" dirty="0"/>
              <a:t>Company 3 (East)</a:t>
            </a:r>
          </a:p>
          <a:p>
            <a:pPr lvl="1"/>
            <a:r>
              <a:rPr lang="en-US" dirty="0"/>
              <a:t>147</a:t>
            </a:r>
          </a:p>
          <a:p>
            <a:pPr lvl="1"/>
            <a:r>
              <a:rPr lang="en-US" dirty="0"/>
              <a:t>143</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fontScale="92500" lnSpcReduction="20000"/>
          </a:bodyPr>
          <a:lstStyle/>
          <a:p>
            <a:r>
              <a:rPr lang="en-US" dirty="0"/>
              <a:t>Reduces response times</a:t>
            </a:r>
          </a:p>
          <a:p>
            <a:r>
              <a:rPr lang="en-US" dirty="0"/>
              <a:t>Increases probability of saving occupants</a:t>
            </a:r>
          </a:p>
          <a:p>
            <a:r>
              <a:rPr lang="en-US" dirty="0"/>
              <a:t>Reduce likelihood of property damage</a:t>
            </a:r>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spTree>
    <p:extLst>
      <p:ext uri="{BB962C8B-B14F-4D97-AF65-F5344CB8AC3E}">
        <p14:creationId xmlns:p14="http://schemas.microsoft.com/office/powerpoint/2010/main" val="147109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F33C7-C904-4ADA-A155-60082EDDC9AC}"/>
              </a:ext>
            </a:extLst>
          </p:cNvPr>
          <p:cNvSpPr>
            <a:spLocks noGrp="1"/>
          </p:cNvSpPr>
          <p:nvPr>
            <p:ph idx="1"/>
          </p:nvPr>
        </p:nvSpPr>
        <p:spPr/>
        <p:txBody>
          <a:bodyPr>
            <a:normAutofit/>
          </a:bodyPr>
          <a:lstStyle/>
          <a:p>
            <a:r>
              <a:rPr lang="en-US" dirty="0"/>
              <a:t>Stations</a:t>
            </a:r>
          </a:p>
          <a:p>
            <a:pPr lvl="1"/>
            <a:r>
              <a:rPr lang="en-US" dirty="0"/>
              <a:t>Headquarters</a:t>
            </a:r>
          </a:p>
          <a:p>
            <a:pPr lvl="1"/>
            <a:r>
              <a:rPr lang="en-US" dirty="0"/>
              <a:t>Station 2 (West)</a:t>
            </a:r>
          </a:p>
          <a:p>
            <a:pPr lvl="1"/>
            <a:r>
              <a:rPr lang="en-US" dirty="0"/>
              <a:t>Station 3 (East)</a:t>
            </a:r>
          </a:p>
          <a:p>
            <a:r>
              <a:rPr lang="en-US" dirty="0"/>
              <a:t>Training Facilities</a:t>
            </a:r>
          </a:p>
          <a:p>
            <a:pPr lvl="1"/>
            <a:r>
              <a:rPr lang="en-US" dirty="0"/>
              <a:t>Village Yard</a:t>
            </a:r>
          </a:p>
          <a:p>
            <a:pPr lvl="1"/>
            <a:r>
              <a:rPr lang="en-US" dirty="0"/>
              <a:t>Water Works</a:t>
            </a:r>
          </a:p>
          <a:p>
            <a:pPr lvl="1"/>
            <a:r>
              <a:rPr lang="en-US" dirty="0"/>
              <a:t>1325 Franklin Avenue-Not Village Owned</a:t>
            </a:r>
          </a:p>
        </p:txBody>
      </p:sp>
      <p:sp>
        <p:nvSpPr>
          <p:cNvPr id="3" name="Title 2">
            <a:extLst>
              <a:ext uri="{FF2B5EF4-FFF2-40B4-BE49-F238E27FC236}">
                <a16:creationId xmlns:a16="http://schemas.microsoft.com/office/drawing/2014/main" id="{E1BE125C-1717-4564-949F-B2BCBA99AFC4}"/>
              </a:ext>
            </a:extLst>
          </p:cNvPr>
          <p:cNvSpPr>
            <a:spLocks noGrp="1"/>
          </p:cNvSpPr>
          <p:nvPr>
            <p:ph type="title"/>
          </p:nvPr>
        </p:nvSpPr>
        <p:spPr/>
        <p:txBody>
          <a:bodyPr/>
          <a:lstStyle/>
          <a:p>
            <a:r>
              <a:rPr lang="en-US" dirty="0"/>
              <a:t>Existing Facilities</a:t>
            </a:r>
          </a:p>
        </p:txBody>
      </p:sp>
    </p:spTree>
    <p:extLst>
      <p:ext uri="{BB962C8B-B14F-4D97-AF65-F5344CB8AC3E}">
        <p14:creationId xmlns:p14="http://schemas.microsoft.com/office/powerpoint/2010/main" val="3367435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33102D-3234-4C07-BCB4-8CEB58915D43}"/>
              </a:ext>
            </a:extLst>
          </p:cNvPr>
          <p:cNvSpPr>
            <a:spLocks noGrp="1"/>
          </p:cNvSpPr>
          <p:nvPr>
            <p:ph idx="1"/>
          </p:nvPr>
        </p:nvSpPr>
        <p:spPr/>
        <p:txBody>
          <a:bodyPr>
            <a:normAutofit fontScale="85000" lnSpcReduction="20000"/>
          </a:bodyPr>
          <a:lstStyle/>
          <a:p>
            <a:r>
              <a:rPr lang="en-US" dirty="0"/>
              <a:t>General </a:t>
            </a:r>
          </a:p>
          <a:p>
            <a:pPr lvl="1"/>
            <a:r>
              <a:rPr lang="en-US" dirty="0"/>
              <a:t>Poor to near End of Life</a:t>
            </a:r>
          </a:p>
          <a:p>
            <a:pPr lvl="1"/>
            <a:r>
              <a:rPr lang="en-US" dirty="0"/>
              <a:t>No Master Plan</a:t>
            </a:r>
          </a:p>
          <a:p>
            <a:pPr lvl="1"/>
            <a:r>
              <a:rPr lang="en-US" dirty="0"/>
              <a:t>OSHA, Building, and Fire Code compliance issues</a:t>
            </a:r>
          </a:p>
          <a:p>
            <a:r>
              <a:rPr lang="en-US" dirty="0"/>
              <a:t>Stations</a:t>
            </a:r>
          </a:p>
          <a:p>
            <a:pPr lvl="1"/>
            <a:r>
              <a:rPr lang="en-US" dirty="0"/>
              <a:t>No Hot Zone design</a:t>
            </a:r>
          </a:p>
          <a:p>
            <a:pPr lvl="1"/>
            <a:r>
              <a:rPr lang="en-US" dirty="0"/>
              <a:t>Existing Conditions Assessments performed, only maintenance</a:t>
            </a:r>
          </a:p>
          <a:p>
            <a:pPr lvl="1"/>
            <a:r>
              <a:rPr lang="en-US" dirty="0"/>
              <a:t>Existing and new apparatus dimensional issues</a:t>
            </a:r>
          </a:p>
          <a:p>
            <a:pPr lvl="1"/>
            <a:r>
              <a:rPr lang="en-US" dirty="0"/>
              <a:t>Designed for a combination department</a:t>
            </a:r>
          </a:p>
          <a:p>
            <a:r>
              <a:rPr lang="en-US" dirty="0"/>
              <a:t>Training</a:t>
            </a:r>
          </a:p>
          <a:p>
            <a:pPr lvl="1"/>
            <a:r>
              <a:rPr lang="en-US" dirty="0"/>
              <a:t>No existing conditions assessments</a:t>
            </a:r>
          </a:p>
          <a:p>
            <a:pPr lvl="1"/>
            <a:r>
              <a:rPr lang="en-US" dirty="0"/>
              <a:t>Lacking training features to accommodate specific evolutions</a:t>
            </a:r>
          </a:p>
          <a:p>
            <a:pPr lvl="1"/>
            <a:r>
              <a:rPr lang="en-US" dirty="0"/>
              <a:t>Limited storage to protect Village investments in equipment</a:t>
            </a:r>
          </a:p>
          <a:p>
            <a:pPr lvl="1"/>
            <a:r>
              <a:rPr lang="en-US" dirty="0"/>
              <a:t>Insufficient or lacking infrastructure</a:t>
            </a:r>
          </a:p>
        </p:txBody>
      </p:sp>
      <p:sp>
        <p:nvSpPr>
          <p:cNvPr id="3" name="Title 2">
            <a:extLst>
              <a:ext uri="{FF2B5EF4-FFF2-40B4-BE49-F238E27FC236}">
                <a16:creationId xmlns:a16="http://schemas.microsoft.com/office/drawing/2014/main" id="{E337BBB0-BA5E-453B-A394-DEE219DFEBE0}"/>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744710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a:bodyPr>
          <a:lstStyle/>
          <a:p>
            <a:r>
              <a:rPr lang="en-US" dirty="0"/>
              <a:t>Village Wide Programming</a:t>
            </a:r>
          </a:p>
          <a:p>
            <a:pPr lvl="1"/>
            <a:r>
              <a:rPr lang="en-US" dirty="0"/>
              <a:t>Evaluate existing uses, spaces, and allocation of spaces.</a:t>
            </a:r>
          </a:p>
          <a:p>
            <a:pPr lvl="1"/>
            <a:r>
              <a:rPr lang="en-US" dirty="0"/>
              <a:t>Propose future uses and locations based on current operations and potential future needs</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a:bodyPr>
          <a:lstStyle/>
          <a:p>
            <a:r>
              <a:rPr lang="en-US" dirty="0"/>
              <a:t>Station 2 Design Competition</a:t>
            </a:r>
          </a:p>
          <a:p>
            <a:pPr lvl="1"/>
            <a:r>
              <a:rPr lang="en-US" dirty="0"/>
              <a:t>Issue RFQs</a:t>
            </a:r>
          </a:p>
          <a:p>
            <a:pPr lvl="2"/>
            <a:r>
              <a:rPr lang="en-US" dirty="0"/>
              <a:t>Geography</a:t>
            </a:r>
          </a:p>
          <a:p>
            <a:pPr lvl="2"/>
            <a:r>
              <a:rPr lang="en-US" dirty="0"/>
              <a:t>FD experience</a:t>
            </a:r>
          </a:p>
          <a:p>
            <a:pPr lvl="2"/>
            <a:r>
              <a:rPr lang="en-US" dirty="0"/>
              <a:t>Local experience</a:t>
            </a:r>
          </a:p>
          <a:p>
            <a:pPr lvl="1"/>
            <a:r>
              <a:rPr lang="en-US" dirty="0"/>
              <a:t>Select three design firms for competition</a:t>
            </a:r>
          </a:p>
          <a:p>
            <a:pPr lvl="1"/>
            <a:r>
              <a:rPr lang="en-US" dirty="0"/>
              <a:t>Retain a CM or GC for pricing</a:t>
            </a:r>
          </a:p>
          <a:p>
            <a:pPr lvl="1"/>
            <a:r>
              <a:rPr lang="en-US" dirty="0"/>
              <a:t>Retain one design firm</a:t>
            </a:r>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spTree>
    <p:extLst>
      <p:ext uri="{BB962C8B-B14F-4D97-AF65-F5344CB8AC3E}">
        <p14:creationId xmlns:p14="http://schemas.microsoft.com/office/powerpoint/2010/main" val="4021170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a:bodyPr>
          <a:lstStyle/>
          <a:p>
            <a:r>
              <a:rPr lang="en-US" dirty="0"/>
              <a:t>Apparatus Redeployment</a:t>
            </a:r>
          </a:p>
          <a:p>
            <a:pPr lvl="1"/>
            <a:r>
              <a:rPr lang="en-US" dirty="0"/>
              <a:t>Modify or reconstruct Station 2</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a:bodyPr>
          <a:lstStyle/>
          <a:p>
            <a:pPr marL="109728" indent="0">
              <a:buNone/>
            </a:pPr>
            <a:endParaRPr lang="en-US" dirty="0"/>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pic>
        <p:nvPicPr>
          <p:cNvPr id="5" name="Picture 4" descr="Diagram, engineering drawing&#10;&#10;Description automatically generated">
            <a:extLst>
              <a:ext uri="{FF2B5EF4-FFF2-40B4-BE49-F238E27FC236}">
                <a16:creationId xmlns:a16="http://schemas.microsoft.com/office/drawing/2014/main" id="{49609E35-00D5-4817-B2AC-1F558F8FAB76}"/>
              </a:ext>
            </a:extLst>
          </p:cNvPr>
          <p:cNvPicPr/>
          <p:nvPr/>
        </p:nvPicPr>
        <p:blipFill>
          <a:blip r:embed="rId2"/>
          <a:stretch>
            <a:fillRect/>
          </a:stretch>
        </p:blipFill>
        <p:spPr>
          <a:xfrm>
            <a:off x="5254592" y="2819401"/>
            <a:ext cx="5410200" cy="3441509"/>
          </a:xfrm>
          <a:prstGeom prst="rect">
            <a:avLst/>
          </a:prstGeom>
        </p:spPr>
      </p:pic>
    </p:spTree>
    <p:extLst>
      <p:ext uri="{BB962C8B-B14F-4D97-AF65-F5344CB8AC3E}">
        <p14:creationId xmlns:p14="http://schemas.microsoft.com/office/powerpoint/2010/main" val="287799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a:bodyPr>
          <a:lstStyle/>
          <a:p>
            <a:r>
              <a:rPr lang="en-US" dirty="0"/>
              <a:t>Apparatus Redeployment</a:t>
            </a:r>
          </a:p>
          <a:p>
            <a:pPr lvl="1"/>
            <a:r>
              <a:rPr lang="en-US" dirty="0"/>
              <a:t>Modify Station 3</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a:bodyPr>
          <a:lstStyle/>
          <a:p>
            <a:pPr marL="109728" indent="0">
              <a:buNone/>
            </a:pPr>
            <a:endParaRPr lang="en-US" dirty="0"/>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pic>
        <p:nvPicPr>
          <p:cNvPr id="6" name="Picture 5" descr="Diagram&#10;&#10;Description automatically generated">
            <a:extLst>
              <a:ext uri="{FF2B5EF4-FFF2-40B4-BE49-F238E27FC236}">
                <a16:creationId xmlns:a16="http://schemas.microsoft.com/office/drawing/2014/main" id="{3B80F88B-80B7-4DF7-9668-7FEDB4B3C171}"/>
              </a:ext>
            </a:extLst>
          </p:cNvPr>
          <p:cNvPicPr/>
          <p:nvPr/>
        </p:nvPicPr>
        <p:blipFill>
          <a:blip r:embed="rId2"/>
          <a:stretch>
            <a:fillRect/>
          </a:stretch>
        </p:blipFill>
        <p:spPr>
          <a:xfrm>
            <a:off x="1969911" y="3962401"/>
            <a:ext cx="5943600" cy="2397125"/>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85B3BA4D-6326-48A9-BE95-9C3A7DBF479B}"/>
              </a:ext>
            </a:extLst>
          </p:cNvPr>
          <p:cNvPicPr/>
          <p:nvPr/>
        </p:nvPicPr>
        <p:blipFill>
          <a:blip r:embed="rId3"/>
          <a:stretch>
            <a:fillRect/>
          </a:stretch>
        </p:blipFill>
        <p:spPr>
          <a:xfrm>
            <a:off x="5562600" y="1219201"/>
            <a:ext cx="4800600" cy="3276600"/>
          </a:xfrm>
          <a:prstGeom prst="rect">
            <a:avLst/>
          </a:prstGeom>
        </p:spPr>
      </p:pic>
    </p:spTree>
    <p:extLst>
      <p:ext uri="{BB962C8B-B14F-4D97-AF65-F5344CB8AC3E}">
        <p14:creationId xmlns:p14="http://schemas.microsoft.com/office/powerpoint/2010/main" val="487979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a:bodyPr>
          <a:lstStyle/>
          <a:p>
            <a:r>
              <a:rPr lang="en-US" dirty="0"/>
              <a:t>Fire Protection Committee</a:t>
            </a:r>
          </a:p>
          <a:p>
            <a:pPr lvl="1"/>
            <a:r>
              <a:rPr lang="en-US" dirty="0"/>
              <a:t>Continue the operation</a:t>
            </a:r>
          </a:p>
          <a:p>
            <a:r>
              <a:rPr lang="en-US" dirty="0"/>
              <a:t>Fire Department Administrative Liaison</a:t>
            </a:r>
          </a:p>
          <a:p>
            <a:pPr lvl="1"/>
            <a:r>
              <a:rPr lang="en-US" dirty="0"/>
              <a:t>Hire a dedicated staff member for administrative tasks</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a:bodyPr>
          <a:lstStyle/>
          <a:p>
            <a:r>
              <a:rPr lang="en-US" dirty="0"/>
              <a:t>Facilitate maintenance requests</a:t>
            </a:r>
          </a:p>
          <a:p>
            <a:r>
              <a:rPr lang="en-US" dirty="0"/>
              <a:t>Department accountability</a:t>
            </a:r>
          </a:p>
          <a:p>
            <a:r>
              <a:rPr lang="en-US" dirty="0"/>
              <a:t>Consistency between administrations</a:t>
            </a:r>
          </a:p>
          <a:p>
            <a:r>
              <a:rPr lang="en-US" dirty="0"/>
              <a:t>Prioritize fire protection and life safety</a:t>
            </a:r>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spTree>
    <p:extLst>
      <p:ext uri="{BB962C8B-B14F-4D97-AF65-F5344CB8AC3E}">
        <p14:creationId xmlns:p14="http://schemas.microsoft.com/office/powerpoint/2010/main" val="3829599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a:bodyPr>
          <a:lstStyle/>
          <a:p>
            <a:r>
              <a:rPr lang="en-US" dirty="0"/>
              <a:t>Apparatus Redeployment</a:t>
            </a:r>
          </a:p>
          <a:p>
            <a:pPr lvl="1"/>
            <a:r>
              <a:rPr lang="en-US" dirty="0"/>
              <a:t>Modify or reconstruct Station 2</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a:bodyPr>
          <a:lstStyle/>
          <a:p>
            <a:pPr marL="109728" indent="0">
              <a:buNone/>
            </a:pPr>
            <a:endParaRPr lang="en-US" dirty="0"/>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pic>
        <p:nvPicPr>
          <p:cNvPr id="5" name="Picture 4" descr="Diagram, engineering drawing&#10;&#10;Description automatically generated">
            <a:extLst>
              <a:ext uri="{FF2B5EF4-FFF2-40B4-BE49-F238E27FC236}">
                <a16:creationId xmlns:a16="http://schemas.microsoft.com/office/drawing/2014/main" id="{49609E35-00D5-4817-B2AC-1F558F8FAB76}"/>
              </a:ext>
            </a:extLst>
          </p:cNvPr>
          <p:cNvPicPr/>
          <p:nvPr/>
        </p:nvPicPr>
        <p:blipFill>
          <a:blip r:embed="rId3"/>
          <a:stretch>
            <a:fillRect/>
          </a:stretch>
        </p:blipFill>
        <p:spPr>
          <a:xfrm>
            <a:off x="5257800" y="2819401"/>
            <a:ext cx="5410200" cy="3441509"/>
          </a:xfrm>
          <a:prstGeom prst="rect">
            <a:avLst/>
          </a:prstGeo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1143002"/>
            <a:ext cx="6858000" cy="9144004"/>
          </a:xfrm>
          <a:prstGeom prst="rect">
            <a:avLst/>
          </a:prstGeom>
        </p:spPr>
      </p:pic>
      <p:sp>
        <p:nvSpPr>
          <p:cNvPr id="7" name="TextBox 6"/>
          <p:cNvSpPr txBox="1"/>
          <p:nvPr/>
        </p:nvSpPr>
        <p:spPr>
          <a:xfrm>
            <a:off x="1524000" y="609601"/>
            <a:ext cx="8458200" cy="830997"/>
          </a:xfrm>
          <a:prstGeom prst="rect">
            <a:avLst/>
          </a:prstGeom>
          <a:noFill/>
        </p:spPr>
        <p:txBody>
          <a:bodyPr wrap="square" rtlCol="0">
            <a:spAutoFit/>
          </a:bodyPr>
          <a:lstStyle/>
          <a:p>
            <a:pPr algn="ctr" defTabSz="914400" eaLnBrk="0" fontAlgn="base" hangingPunct="0">
              <a:spcBef>
                <a:spcPct val="0"/>
              </a:spcBef>
              <a:spcAft>
                <a:spcPct val="0"/>
              </a:spcAft>
            </a:pPr>
            <a:r>
              <a:rPr lang="en-US" sz="4800" b="1" dirty="0">
                <a:solidFill>
                  <a:srgbClr val="FFFF00"/>
                </a:solidFill>
                <a:latin typeface="Arial" charset="0"/>
              </a:rPr>
              <a:t>Village Yard</a:t>
            </a:r>
          </a:p>
        </p:txBody>
      </p:sp>
    </p:spTree>
    <p:extLst>
      <p:ext uri="{BB962C8B-B14F-4D97-AF65-F5344CB8AC3E}">
        <p14:creationId xmlns:p14="http://schemas.microsoft.com/office/powerpoint/2010/main" val="1363139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a:xfrm>
            <a:off x="1981200" y="1481328"/>
            <a:ext cx="4038600" cy="4690872"/>
          </a:xfrm>
        </p:spPr>
        <p:txBody>
          <a:bodyPr>
            <a:normAutofit fontScale="70000" lnSpcReduction="20000"/>
          </a:bodyPr>
          <a:lstStyle/>
          <a:p>
            <a:r>
              <a:rPr lang="en-US" dirty="0"/>
              <a:t>Training Facility Alteration or Construction of New</a:t>
            </a:r>
          </a:p>
          <a:p>
            <a:pPr lvl="1"/>
            <a:r>
              <a:rPr lang="en-US" dirty="0"/>
              <a:t>Interior firefighting operations</a:t>
            </a:r>
          </a:p>
          <a:p>
            <a:pPr lvl="1"/>
            <a:r>
              <a:rPr lang="en-US" dirty="0"/>
              <a:t>Mask confidence</a:t>
            </a:r>
          </a:p>
          <a:p>
            <a:pPr lvl="1"/>
            <a:r>
              <a:rPr lang="en-US" dirty="0"/>
              <a:t>Bail-out</a:t>
            </a:r>
          </a:p>
          <a:p>
            <a:pPr lvl="1"/>
            <a:r>
              <a:rPr lang="en-US" dirty="0"/>
              <a:t>Truck company operations</a:t>
            </a:r>
          </a:p>
          <a:p>
            <a:pPr lvl="1"/>
            <a:r>
              <a:rPr lang="en-US" dirty="0"/>
              <a:t>Rescue and removal operations</a:t>
            </a:r>
          </a:p>
          <a:p>
            <a:pPr lvl="1"/>
            <a:r>
              <a:rPr lang="en-US" dirty="0"/>
              <a:t>Roof operations</a:t>
            </a:r>
          </a:p>
          <a:p>
            <a:pPr lvl="1"/>
            <a:r>
              <a:rPr lang="en-US" dirty="0"/>
              <a:t>Interior engine operations</a:t>
            </a:r>
          </a:p>
          <a:p>
            <a:pPr lvl="1"/>
            <a:r>
              <a:rPr lang="en-US" dirty="0"/>
              <a:t>Yard hydrants</a:t>
            </a:r>
          </a:p>
          <a:p>
            <a:pPr lvl="1"/>
            <a:r>
              <a:rPr lang="en-US" dirty="0"/>
              <a:t>Electrical service</a:t>
            </a:r>
          </a:p>
          <a:p>
            <a:pPr lvl="1"/>
            <a:r>
              <a:rPr lang="en-US" dirty="0"/>
              <a:t>Sanitary facilities </a:t>
            </a:r>
          </a:p>
          <a:p>
            <a:pPr lvl="1"/>
            <a:r>
              <a:rPr lang="en-US" dirty="0"/>
              <a:t>Hydration facilities</a:t>
            </a:r>
          </a:p>
          <a:p>
            <a:pPr lvl="1"/>
            <a:r>
              <a:rPr lang="en-US" dirty="0"/>
              <a:t>Car fire and extraction operations</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vert="horz">
            <a:normAutofit fontScale="70000" lnSpcReduction="20000"/>
          </a:bodyPr>
          <a:lstStyle/>
          <a:p>
            <a:r>
              <a:rPr lang="en-US" dirty="0"/>
              <a:t>Dedicated and protected Department facilities</a:t>
            </a:r>
          </a:p>
          <a:p>
            <a:r>
              <a:rPr lang="en-US" dirty="0"/>
              <a:t>Accommodate necessary evolutions</a:t>
            </a:r>
          </a:p>
          <a:p>
            <a:r>
              <a:rPr lang="en-US" dirty="0"/>
              <a:t>Mutual aid operations</a:t>
            </a:r>
          </a:p>
          <a:p>
            <a:r>
              <a:rPr lang="en-US" dirty="0"/>
              <a:t>Complement EA&amp;RP recommendations for training</a:t>
            </a:r>
          </a:p>
          <a:p>
            <a:r>
              <a:rPr lang="en-US" dirty="0"/>
              <a:t>Incorporate infrastructure for safe training</a:t>
            </a:r>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spTree>
    <p:extLst>
      <p:ext uri="{BB962C8B-B14F-4D97-AF65-F5344CB8AC3E}">
        <p14:creationId xmlns:p14="http://schemas.microsoft.com/office/powerpoint/2010/main" val="235938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26B5-E57B-42CF-ADEE-E7DA0937FA72}"/>
              </a:ext>
            </a:extLst>
          </p:cNvPr>
          <p:cNvSpPr>
            <a:spLocks noGrp="1"/>
          </p:cNvSpPr>
          <p:nvPr>
            <p:ph type="title"/>
          </p:nvPr>
        </p:nvSpPr>
        <p:spPr/>
        <p:txBody>
          <a:bodyPr anchor="ctr">
            <a:normAutofit/>
          </a:bodyPr>
          <a:lstStyle/>
          <a:p>
            <a:pPr algn="ctr"/>
            <a:r>
              <a:rPr lang="en-US" dirty="0">
                <a:effectLst/>
              </a:rPr>
              <a:t>Methodology for Analysis</a:t>
            </a:r>
            <a:endParaRPr lang="en-US" dirty="0"/>
          </a:p>
        </p:txBody>
      </p:sp>
      <p:graphicFrame>
        <p:nvGraphicFramePr>
          <p:cNvPr id="5" name="Content Placeholder 2">
            <a:extLst>
              <a:ext uri="{FF2B5EF4-FFF2-40B4-BE49-F238E27FC236}">
                <a16:creationId xmlns:a16="http://schemas.microsoft.com/office/drawing/2014/main" id="{FB5C4E5E-EA58-413F-97E8-EDFBC55C9516}"/>
              </a:ext>
            </a:extLst>
          </p:cNvPr>
          <p:cNvGraphicFramePr>
            <a:graphicFrameLocks noGrp="1"/>
          </p:cNvGraphicFramePr>
          <p:nvPr>
            <p:ph idx="1"/>
            <p:extLst>
              <p:ext uri="{D42A27DB-BD31-4B8C-83A1-F6EECF244321}">
                <p14:modId xmlns:p14="http://schemas.microsoft.com/office/powerpoint/2010/main" val="2732754481"/>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209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8DB731-15AD-4FDE-880E-AAEA14E1747D}"/>
              </a:ext>
            </a:extLst>
          </p:cNvPr>
          <p:cNvSpPr>
            <a:spLocks noGrp="1"/>
          </p:cNvSpPr>
          <p:nvPr>
            <p:ph sz="half" idx="1"/>
          </p:nvPr>
        </p:nvSpPr>
        <p:spPr/>
        <p:txBody>
          <a:bodyPr/>
          <a:lstStyle/>
          <a:p>
            <a:endParaRPr lang="en-US"/>
          </a:p>
        </p:txBody>
      </p:sp>
      <p:sp>
        <p:nvSpPr>
          <p:cNvPr id="3" name="Content Placeholder 2">
            <a:extLst>
              <a:ext uri="{FF2B5EF4-FFF2-40B4-BE49-F238E27FC236}">
                <a16:creationId xmlns:a16="http://schemas.microsoft.com/office/drawing/2014/main" id="{944134FC-D66F-4B6C-B808-D8916A215F34}"/>
              </a:ext>
            </a:extLst>
          </p:cNvPr>
          <p:cNvSpPr>
            <a:spLocks noGrp="1"/>
          </p:cNvSpPr>
          <p:nvPr>
            <p:ph sz="half" idx="2"/>
          </p:nvPr>
        </p:nvSpPr>
        <p:spPr/>
        <p:txBody>
          <a:bodyPr/>
          <a:lstStyle/>
          <a:p>
            <a:endParaRPr lang="en-US"/>
          </a:p>
        </p:txBody>
      </p:sp>
      <p:sp>
        <p:nvSpPr>
          <p:cNvPr id="4" name="Title 3">
            <a:extLst>
              <a:ext uri="{FF2B5EF4-FFF2-40B4-BE49-F238E27FC236}">
                <a16:creationId xmlns:a16="http://schemas.microsoft.com/office/drawing/2014/main" id="{AAB3DAF0-E014-40C0-9F27-31370BD3AA4F}"/>
              </a:ext>
            </a:extLst>
          </p:cNvPr>
          <p:cNvSpPr>
            <a:spLocks noGrp="1"/>
          </p:cNvSpPr>
          <p:nvPr>
            <p:ph type="title"/>
          </p:nvPr>
        </p:nvSpPr>
        <p:spPr/>
        <p:txBody>
          <a:bodyPr/>
          <a:lstStyle/>
          <a:p>
            <a:endParaRPr lang="en-US"/>
          </a:p>
        </p:txBody>
      </p:sp>
      <p:pic>
        <p:nvPicPr>
          <p:cNvPr id="5" name="Picture 4" descr="A screenshot of a video game&#10;&#10;Description automatically generated">
            <a:extLst>
              <a:ext uri="{FF2B5EF4-FFF2-40B4-BE49-F238E27FC236}">
                <a16:creationId xmlns:a16="http://schemas.microsoft.com/office/drawing/2014/main" id="{4B8377A5-5794-4224-B70F-C06E3F578599}"/>
              </a:ext>
            </a:extLst>
          </p:cNvPr>
          <p:cNvPicPr/>
          <p:nvPr/>
        </p:nvPicPr>
        <p:blipFill rotWithShape="1">
          <a:blip r:embed="rId2"/>
          <a:srcRect l="2903" t="9288" r="279" b="4718"/>
          <a:stretch/>
        </p:blipFill>
        <p:spPr bwMode="auto">
          <a:xfrm>
            <a:off x="1524000" y="-17417"/>
            <a:ext cx="9144000" cy="68580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733800" y="533400"/>
            <a:ext cx="3276600" cy="369332"/>
          </a:xfrm>
          <a:prstGeom prst="rect">
            <a:avLst/>
          </a:prstGeom>
          <a:noFill/>
        </p:spPr>
        <p:txBody>
          <a:bodyPr wrap="square" rtlCol="0">
            <a:spAutoFit/>
          </a:bodyPr>
          <a:lstStyle/>
          <a:p>
            <a:pPr defTabSz="914400" eaLnBrk="0" fontAlgn="base" hangingPunct="0">
              <a:spcBef>
                <a:spcPct val="0"/>
              </a:spcBef>
              <a:spcAft>
                <a:spcPct val="0"/>
              </a:spcAft>
            </a:pPr>
            <a:r>
              <a:rPr lang="en-US" b="1" dirty="0">
                <a:solidFill>
                  <a:srgbClr val="FF0000"/>
                </a:solidFill>
                <a:latin typeface="Arial" charset="0"/>
              </a:rPr>
              <a:t>Site  Layout  of Village Yard </a:t>
            </a:r>
          </a:p>
        </p:txBody>
      </p:sp>
    </p:spTree>
    <p:extLst>
      <p:ext uri="{BB962C8B-B14F-4D97-AF65-F5344CB8AC3E}">
        <p14:creationId xmlns:p14="http://schemas.microsoft.com/office/powerpoint/2010/main" val="1535713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35EB19-F999-4859-A7EF-9B9CC04C8C40}"/>
              </a:ext>
            </a:extLst>
          </p:cNvPr>
          <p:cNvSpPr>
            <a:spLocks noGrp="1"/>
          </p:cNvSpPr>
          <p:nvPr>
            <p:ph sz="half" idx="1"/>
          </p:nvPr>
        </p:nvSpPr>
        <p:spPr/>
        <p:txBody>
          <a:bodyPr/>
          <a:lstStyle/>
          <a:p>
            <a:endParaRPr lang="en-US"/>
          </a:p>
        </p:txBody>
      </p:sp>
      <p:sp>
        <p:nvSpPr>
          <p:cNvPr id="3" name="Content Placeholder 2">
            <a:extLst>
              <a:ext uri="{FF2B5EF4-FFF2-40B4-BE49-F238E27FC236}">
                <a16:creationId xmlns:a16="http://schemas.microsoft.com/office/drawing/2014/main" id="{58E4E280-5AF2-4C50-8E81-D217F30ABB45}"/>
              </a:ext>
            </a:extLst>
          </p:cNvPr>
          <p:cNvSpPr>
            <a:spLocks noGrp="1"/>
          </p:cNvSpPr>
          <p:nvPr>
            <p:ph sz="half" idx="2"/>
          </p:nvPr>
        </p:nvSpPr>
        <p:spPr/>
        <p:txBody>
          <a:bodyPr/>
          <a:lstStyle/>
          <a:p>
            <a:endParaRPr lang="en-US"/>
          </a:p>
        </p:txBody>
      </p:sp>
      <p:sp>
        <p:nvSpPr>
          <p:cNvPr id="4" name="Title 3">
            <a:extLst>
              <a:ext uri="{FF2B5EF4-FFF2-40B4-BE49-F238E27FC236}">
                <a16:creationId xmlns:a16="http://schemas.microsoft.com/office/drawing/2014/main" id="{8E654F5D-C3E3-4ED1-8719-C87853E15290}"/>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6E2B9175-D2A3-45F5-B349-734270DC3019}"/>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270110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500C6-215B-47CA-81F3-430A1B78FA01}"/>
              </a:ext>
            </a:extLst>
          </p:cNvPr>
          <p:cNvSpPr>
            <a:spLocks noGrp="1"/>
          </p:cNvSpPr>
          <p:nvPr>
            <p:ph sz="half" idx="1"/>
          </p:nvPr>
        </p:nvSpPr>
        <p:spPr/>
        <p:txBody>
          <a:bodyPr>
            <a:normAutofit/>
          </a:bodyPr>
          <a:lstStyle/>
          <a:p>
            <a:r>
              <a:rPr lang="en-US" dirty="0"/>
              <a:t>Apparatus Redeployment</a:t>
            </a:r>
          </a:p>
          <a:p>
            <a:pPr lvl="1"/>
            <a:r>
              <a:rPr lang="en-US" dirty="0"/>
              <a:t>Modify Station 3</a:t>
            </a:r>
          </a:p>
        </p:txBody>
      </p:sp>
      <p:sp>
        <p:nvSpPr>
          <p:cNvPr id="4" name="Content Placeholder 3">
            <a:extLst>
              <a:ext uri="{FF2B5EF4-FFF2-40B4-BE49-F238E27FC236}">
                <a16:creationId xmlns:a16="http://schemas.microsoft.com/office/drawing/2014/main" id="{17EBC62F-9BC6-4584-ADB4-593A381FAFEF}"/>
              </a:ext>
            </a:extLst>
          </p:cNvPr>
          <p:cNvSpPr>
            <a:spLocks noGrp="1"/>
          </p:cNvSpPr>
          <p:nvPr>
            <p:ph sz="half" idx="2"/>
          </p:nvPr>
        </p:nvSpPr>
        <p:spPr/>
        <p:txBody>
          <a:bodyPr>
            <a:normAutofit/>
          </a:bodyPr>
          <a:lstStyle/>
          <a:p>
            <a:pPr marL="109728" indent="0">
              <a:buNone/>
            </a:pPr>
            <a:endParaRPr lang="en-US" dirty="0"/>
          </a:p>
        </p:txBody>
      </p:sp>
      <p:sp>
        <p:nvSpPr>
          <p:cNvPr id="3" name="Title 2">
            <a:extLst>
              <a:ext uri="{FF2B5EF4-FFF2-40B4-BE49-F238E27FC236}">
                <a16:creationId xmlns:a16="http://schemas.microsoft.com/office/drawing/2014/main" id="{35D96068-E397-4B74-B0F9-E5D58D9F3ACE}"/>
              </a:ext>
            </a:extLst>
          </p:cNvPr>
          <p:cNvSpPr>
            <a:spLocks noGrp="1"/>
          </p:cNvSpPr>
          <p:nvPr>
            <p:ph type="title"/>
          </p:nvPr>
        </p:nvSpPr>
        <p:spPr/>
        <p:txBody>
          <a:bodyPr/>
          <a:lstStyle/>
          <a:p>
            <a:r>
              <a:rPr lang="en-US" dirty="0"/>
              <a:t>Needs and Recommendations</a:t>
            </a:r>
          </a:p>
        </p:txBody>
      </p:sp>
      <p:pic>
        <p:nvPicPr>
          <p:cNvPr id="6" name="Picture 5" descr="Diagram&#10;&#10;Description automatically generated">
            <a:extLst>
              <a:ext uri="{FF2B5EF4-FFF2-40B4-BE49-F238E27FC236}">
                <a16:creationId xmlns:a16="http://schemas.microsoft.com/office/drawing/2014/main" id="{3B80F88B-80B7-4DF7-9668-7FEDB4B3C171}"/>
              </a:ext>
            </a:extLst>
          </p:cNvPr>
          <p:cNvPicPr/>
          <p:nvPr/>
        </p:nvPicPr>
        <p:blipFill>
          <a:blip r:embed="rId3"/>
          <a:stretch>
            <a:fillRect/>
          </a:stretch>
        </p:blipFill>
        <p:spPr>
          <a:xfrm>
            <a:off x="1969911" y="3962401"/>
            <a:ext cx="5943600" cy="2397125"/>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85B3BA4D-6326-48A9-BE95-9C3A7DBF479B}"/>
              </a:ext>
            </a:extLst>
          </p:cNvPr>
          <p:cNvPicPr/>
          <p:nvPr/>
        </p:nvPicPr>
        <p:blipFill>
          <a:blip r:embed="rId4"/>
          <a:stretch>
            <a:fillRect/>
          </a:stretch>
        </p:blipFill>
        <p:spPr>
          <a:xfrm>
            <a:off x="5562600" y="1219201"/>
            <a:ext cx="4800600" cy="3276600"/>
          </a:xfrm>
          <a:prstGeom prst="rect">
            <a:avLst/>
          </a:prstGeom>
        </p:spPr>
      </p:pic>
      <p:pic>
        <p:nvPicPr>
          <p:cNvPr id="8" name="Picture 7"/>
          <p:cNvPicPr>
            <a:picLocks noChangeAspect="1"/>
          </p:cNvPicPr>
          <p:nvPr/>
        </p:nvPicPr>
        <p:blipFill>
          <a:blip r:embed="rId5"/>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3175889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930F-2A95-44A3-96BA-35739BB4C858}"/>
              </a:ext>
            </a:extLst>
          </p:cNvPr>
          <p:cNvSpPr>
            <a:spLocks noGrp="1"/>
          </p:cNvSpPr>
          <p:nvPr>
            <p:ph type="ctrTitle"/>
          </p:nvPr>
        </p:nvSpPr>
        <p:spPr>
          <a:xfrm>
            <a:off x="1524000" y="406400"/>
            <a:ext cx="9144000" cy="2387600"/>
          </a:xfrm>
        </p:spPr>
        <p:txBody>
          <a:bodyPr/>
          <a:lstStyle/>
          <a:p>
            <a:r>
              <a:rPr lang="en-US" b="1" dirty="0"/>
              <a:t>Fire Safety Committee</a:t>
            </a:r>
          </a:p>
        </p:txBody>
      </p:sp>
      <p:sp>
        <p:nvSpPr>
          <p:cNvPr id="3" name="Subtitle 2">
            <a:extLst>
              <a:ext uri="{FF2B5EF4-FFF2-40B4-BE49-F238E27FC236}">
                <a16:creationId xmlns:a16="http://schemas.microsoft.com/office/drawing/2014/main" id="{AFD046D5-4964-44FE-9F66-5CA070E04761}"/>
              </a:ext>
            </a:extLst>
          </p:cNvPr>
          <p:cNvSpPr>
            <a:spLocks noGrp="1"/>
          </p:cNvSpPr>
          <p:nvPr>
            <p:ph type="subTitle" idx="1"/>
          </p:nvPr>
        </p:nvSpPr>
        <p:spPr>
          <a:xfrm>
            <a:off x="1524000" y="3384763"/>
            <a:ext cx="9144000" cy="1655762"/>
          </a:xfrm>
        </p:spPr>
        <p:txBody>
          <a:bodyPr>
            <a:normAutofit lnSpcReduction="10000"/>
          </a:bodyPr>
          <a:lstStyle/>
          <a:p>
            <a:pPr>
              <a:spcBef>
                <a:spcPts val="1200"/>
              </a:spcBef>
              <a:spcAft>
                <a:spcPts val="1200"/>
              </a:spcAft>
            </a:pPr>
            <a:r>
              <a:rPr lang="en-US" b="1" dirty="0"/>
              <a:t>Master Plan and Risk Assessment Sub Committee</a:t>
            </a:r>
          </a:p>
          <a:p>
            <a:pPr>
              <a:spcBef>
                <a:spcPts val="1200"/>
              </a:spcBef>
              <a:spcAft>
                <a:spcPts val="1200"/>
              </a:spcAft>
            </a:pPr>
            <a:r>
              <a:rPr lang="en-US" b="1" dirty="0"/>
              <a:t>Executive Summary</a:t>
            </a:r>
          </a:p>
          <a:p>
            <a:pPr>
              <a:spcBef>
                <a:spcPts val="1200"/>
              </a:spcBef>
              <a:spcAft>
                <a:spcPts val="1200"/>
              </a:spcAft>
            </a:pPr>
            <a:r>
              <a:rPr lang="en-US" b="1" dirty="0"/>
              <a:t>Alarm / Fire Statistics &amp; Improvement Suggestions</a:t>
            </a:r>
          </a:p>
        </p:txBody>
      </p:sp>
      <p:sp>
        <p:nvSpPr>
          <p:cNvPr id="5" name="Footer Placeholder 4">
            <a:extLst>
              <a:ext uri="{FF2B5EF4-FFF2-40B4-BE49-F238E27FC236}">
                <a16:creationId xmlns:a16="http://schemas.microsoft.com/office/drawing/2014/main" id="{7298CECD-0FF2-426A-A672-7B574482B7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Incorporated Village of Garden City </a:t>
            </a:r>
          </a:p>
        </p:txBody>
      </p:sp>
      <p:sp>
        <p:nvSpPr>
          <p:cNvPr id="6" name="Date Placeholder 5">
            <a:extLst>
              <a:ext uri="{FF2B5EF4-FFF2-40B4-BE49-F238E27FC236}">
                <a16:creationId xmlns:a16="http://schemas.microsoft.com/office/drawing/2014/main" id="{F9DFA550-7C68-4646-B377-50600E0ED0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A1EB77-395F-4414-9539-D83334A934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124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5200-7C03-485F-AE5F-2C268BE2D457}"/>
              </a:ext>
            </a:extLst>
          </p:cNvPr>
          <p:cNvSpPr>
            <a:spLocks noGrp="1"/>
          </p:cNvSpPr>
          <p:nvPr>
            <p:ph type="title"/>
          </p:nvPr>
        </p:nvSpPr>
        <p:spPr/>
        <p:txBody>
          <a:bodyPr>
            <a:normAutofit/>
          </a:bodyPr>
          <a:lstStyle/>
          <a:p>
            <a:r>
              <a:rPr lang="en-US" sz="3200" b="1" dirty="0">
                <a:latin typeface="+mn-lt"/>
                <a:ea typeface="+mn-ea"/>
                <a:cs typeface="+mn-cs"/>
              </a:rPr>
              <a:t>Objective</a:t>
            </a:r>
          </a:p>
        </p:txBody>
      </p:sp>
      <p:sp>
        <p:nvSpPr>
          <p:cNvPr id="3" name="Content Placeholder 2">
            <a:extLst>
              <a:ext uri="{FF2B5EF4-FFF2-40B4-BE49-F238E27FC236}">
                <a16:creationId xmlns:a16="http://schemas.microsoft.com/office/drawing/2014/main" id="{7102D123-D2FF-464A-B005-A9523FE3491E}"/>
              </a:ext>
            </a:extLst>
          </p:cNvPr>
          <p:cNvSpPr>
            <a:spLocks noGrp="1"/>
          </p:cNvSpPr>
          <p:nvPr>
            <p:ph idx="1"/>
          </p:nvPr>
        </p:nvSpPr>
        <p:spPr>
          <a:xfrm>
            <a:off x="838200" y="1825625"/>
            <a:ext cx="10877550" cy="4351338"/>
          </a:xfrm>
        </p:spPr>
        <p:txBody>
          <a:bodyPr/>
          <a:lstStyle/>
          <a:p>
            <a:pPr marL="514350" indent="-514350">
              <a:spcBef>
                <a:spcPts val="1800"/>
              </a:spcBef>
              <a:spcAft>
                <a:spcPts val="1800"/>
              </a:spcAft>
              <a:buFont typeface="+mj-lt"/>
              <a:buAutoNum type="arabicPeriod"/>
            </a:pPr>
            <a:r>
              <a:rPr lang="en-US" sz="2400" dirty="0"/>
              <a:t>Provide input and guidance for assisting the Garden City Fire Department in developing a formal Master Plan and Risk Assessment.</a:t>
            </a:r>
          </a:p>
          <a:p>
            <a:pPr marL="514350" indent="-514350">
              <a:spcBef>
                <a:spcPts val="1800"/>
              </a:spcBef>
              <a:spcAft>
                <a:spcPts val="1800"/>
              </a:spcAft>
              <a:buFont typeface="+mj-lt"/>
              <a:buAutoNum type="arabicPeriod"/>
            </a:pPr>
            <a:r>
              <a:rPr lang="en-US" sz="2400" dirty="0"/>
              <a:t>Summarize improvement suggestions for discussion with the sub committees, fire department, and board of trustees.</a:t>
            </a:r>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6BBB6EDD-89AD-49A1-9F46-EDD547F494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AC9BAFDF-2CBB-4A7B-87CF-D265224747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27EB447-77B9-4048-87A0-B5B1552D41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435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DD6F-1010-41C1-9DDF-7307999C38C1}"/>
              </a:ext>
            </a:extLst>
          </p:cNvPr>
          <p:cNvSpPr>
            <a:spLocks noGrp="1"/>
          </p:cNvSpPr>
          <p:nvPr>
            <p:ph type="title"/>
          </p:nvPr>
        </p:nvSpPr>
        <p:spPr/>
        <p:txBody>
          <a:bodyPr>
            <a:normAutofit/>
          </a:bodyPr>
          <a:lstStyle/>
          <a:p>
            <a:r>
              <a:rPr lang="en-US" sz="3200" b="1" dirty="0">
                <a:latin typeface="+mn-lt"/>
                <a:ea typeface="+mn-ea"/>
                <a:cs typeface="+mn-cs"/>
              </a:rPr>
              <a:t>Alarm Statistics from GCFD </a:t>
            </a:r>
            <a:r>
              <a:rPr lang="en-US" sz="1800" b="1" dirty="0">
                <a:latin typeface="+mn-lt"/>
                <a:ea typeface="+mn-ea"/>
                <a:cs typeface="+mn-cs"/>
              </a:rPr>
              <a:t>(% = False Alarms / Total Alarms)</a:t>
            </a:r>
          </a:p>
        </p:txBody>
      </p:sp>
      <p:sp>
        <p:nvSpPr>
          <p:cNvPr id="3" name="Content Placeholder 2">
            <a:extLst>
              <a:ext uri="{FF2B5EF4-FFF2-40B4-BE49-F238E27FC236}">
                <a16:creationId xmlns:a16="http://schemas.microsoft.com/office/drawing/2014/main" id="{7C3C9A49-5950-4360-B70B-ABECD43679C1}"/>
              </a:ext>
            </a:extLst>
          </p:cNvPr>
          <p:cNvSpPr>
            <a:spLocks noGrp="1"/>
          </p:cNvSpPr>
          <p:nvPr>
            <p:ph sz="half" idx="1"/>
          </p:nvPr>
        </p:nvSpPr>
        <p:spPr/>
        <p:txBody>
          <a:bodyPr>
            <a:noAutofit/>
          </a:bodyPr>
          <a:lstStyle/>
          <a:p>
            <a:pPr marL="0" indent="0">
              <a:buNone/>
            </a:pPr>
            <a:r>
              <a:rPr lang="en-US" sz="2000" dirty="0"/>
              <a:t>Service demand over the years has been :</a:t>
            </a:r>
          </a:p>
          <a:p>
            <a:r>
              <a:rPr lang="en-US" sz="2000" dirty="0"/>
              <a:t>2013 - 978</a:t>
            </a:r>
          </a:p>
          <a:p>
            <a:r>
              <a:rPr lang="en-US" sz="2000" dirty="0"/>
              <a:t>2014 - 978</a:t>
            </a:r>
          </a:p>
          <a:p>
            <a:r>
              <a:rPr lang="en-US" sz="2000" dirty="0"/>
              <a:t>2015 – 1,043</a:t>
            </a:r>
          </a:p>
          <a:p>
            <a:r>
              <a:rPr lang="en-US" sz="2000" dirty="0"/>
              <a:t>2016 - 1,033</a:t>
            </a:r>
          </a:p>
          <a:p>
            <a:r>
              <a:rPr lang="en-US" sz="2000" dirty="0"/>
              <a:t>2017 – 1,020</a:t>
            </a:r>
          </a:p>
          <a:p>
            <a:r>
              <a:rPr lang="en-US" sz="2000" dirty="0"/>
              <a:t>2018 – 1,107</a:t>
            </a:r>
          </a:p>
          <a:p>
            <a:r>
              <a:rPr lang="en-US" sz="2000" dirty="0"/>
              <a:t>2019 – 1,137</a:t>
            </a:r>
          </a:p>
          <a:p>
            <a:r>
              <a:rPr lang="en-US" sz="2000" dirty="0"/>
              <a:t>2020 – 896</a:t>
            </a:r>
          </a:p>
          <a:p>
            <a:r>
              <a:rPr lang="en-US" sz="2000" dirty="0"/>
              <a:t>2021 (as of 8/28/2021) – 629</a:t>
            </a:r>
          </a:p>
        </p:txBody>
      </p:sp>
      <p:sp>
        <p:nvSpPr>
          <p:cNvPr id="4" name="Content Placeholder 3">
            <a:extLst>
              <a:ext uri="{FF2B5EF4-FFF2-40B4-BE49-F238E27FC236}">
                <a16:creationId xmlns:a16="http://schemas.microsoft.com/office/drawing/2014/main" id="{5D5E6074-E38E-4B83-8DC0-09055BA6CFEB}"/>
              </a:ext>
            </a:extLst>
          </p:cNvPr>
          <p:cNvSpPr>
            <a:spLocks noGrp="1"/>
          </p:cNvSpPr>
          <p:nvPr>
            <p:ph sz="half" idx="2"/>
          </p:nvPr>
        </p:nvSpPr>
        <p:spPr/>
        <p:txBody>
          <a:bodyPr>
            <a:noAutofit/>
          </a:bodyPr>
          <a:lstStyle/>
          <a:p>
            <a:pPr marL="0" indent="0">
              <a:buNone/>
            </a:pPr>
            <a:r>
              <a:rPr lang="en-US" sz="2000" dirty="0"/>
              <a:t>False Fire Alarms</a:t>
            </a:r>
          </a:p>
          <a:p>
            <a:r>
              <a:rPr lang="en-US" sz="2000" dirty="0"/>
              <a:t>2013 – 493 (50.41%)</a:t>
            </a:r>
          </a:p>
          <a:p>
            <a:r>
              <a:rPr lang="en-US" sz="2000" dirty="0"/>
              <a:t>2014 – 506 (51.74%)</a:t>
            </a:r>
          </a:p>
          <a:p>
            <a:r>
              <a:rPr lang="en-US" sz="2000" dirty="0"/>
              <a:t>2015 – 593 (56.86%)</a:t>
            </a:r>
          </a:p>
          <a:p>
            <a:r>
              <a:rPr lang="en-US" sz="2000" dirty="0"/>
              <a:t>2016 – 554 (53.68%)</a:t>
            </a:r>
          </a:p>
          <a:p>
            <a:r>
              <a:rPr lang="en-US" sz="2000" dirty="0"/>
              <a:t>2017 – 658 (64.51%)</a:t>
            </a:r>
          </a:p>
          <a:p>
            <a:r>
              <a:rPr lang="en-US" sz="2000" dirty="0"/>
              <a:t>2018 – 706 (63.78%)</a:t>
            </a:r>
          </a:p>
          <a:p>
            <a:r>
              <a:rPr lang="en-US" sz="2000" dirty="0"/>
              <a:t>2019 – 694 (61.04%)</a:t>
            </a:r>
          </a:p>
          <a:p>
            <a:r>
              <a:rPr lang="en-US" sz="2000" dirty="0"/>
              <a:t>2020 – 533 (59.49%)</a:t>
            </a:r>
          </a:p>
          <a:p>
            <a:r>
              <a:rPr lang="en-US" sz="2000" dirty="0"/>
              <a:t>2021 (as of 8/28/2021) – 398 (63.28%)</a:t>
            </a:r>
          </a:p>
        </p:txBody>
      </p:sp>
      <p:sp>
        <p:nvSpPr>
          <p:cNvPr id="5" name="Date Placeholder 4">
            <a:extLst>
              <a:ext uri="{FF2B5EF4-FFF2-40B4-BE49-F238E27FC236}">
                <a16:creationId xmlns:a16="http://schemas.microsoft.com/office/drawing/2014/main" id="{52A3DF2E-A388-40EC-92A4-9B21D8CF5B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6E5CB90-EC6F-4F73-8240-FE8E2A65A7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C8697192-10E2-451B-BB72-BCAAE0D641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944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C079-E421-4D61-B440-D12EA2DDCB5A}"/>
              </a:ext>
            </a:extLst>
          </p:cNvPr>
          <p:cNvSpPr>
            <a:spLocks noGrp="1"/>
          </p:cNvSpPr>
          <p:nvPr>
            <p:ph type="title"/>
          </p:nvPr>
        </p:nvSpPr>
        <p:spPr/>
        <p:txBody>
          <a:bodyPr>
            <a:normAutofit/>
          </a:bodyPr>
          <a:lstStyle/>
          <a:p>
            <a:r>
              <a:rPr lang="en-US" sz="3200" b="1" dirty="0">
                <a:latin typeface="+mn-lt"/>
                <a:ea typeface="+mn-ea"/>
                <a:cs typeface="+mn-cs"/>
              </a:rPr>
              <a:t>Fire Statistics from GCFD </a:t>
            </a:r>
            <a:r>
              <a:rPr lang="en-US" sz="1800" b="1" dirty="0">
                <a:latin typeface="+mn-lt"/>
                <a:ea typeface="+mn-ea"/>
                <a:cs typeface="+mn-cs"/>
              </a:rPr>
              <a:t>(% =  Fires / Total Alarms)</a:t>
            </a:r>
          </a:p>
        </p:txBody>
      </p:sp>
      <p:sp>
        <p:nvSpPr>
          <p:cNvPr id="3" name="Content Placeholder 2">
            <a:extLst>
              <a:ext uri="{FF2B5EF4-FFF2-40B4-BE49-F238E27FC236}">
                <a16:creationId xmlns:a16="http://schemas.microsoft.com/office/drawing/2014/main" id="{39C6216C-D8B7-4A02-8EAE-D7D9F06C8A6B}"/>
              </a:ext>
            </a:extLst>
          </p:cNvPr>
          <p:cNvSpPr>
            <a:spLocks noGrp="1"/>
          </p:cNvSpPr>
          <p:nvPr>
            <p:ph idx="1"/>
          </p:nvPr>
        </p:nvSpPr>
        <p:spPr>
          <a:xfrm>
            <a:off x="838200" y="1726040"/>
            <a:ext cx="10515600" cy="4351338"/>
          </a:xfrm>
        </p:spPr>
        <p:txBody>
          <a:bodyPr>
            <a:normAutofit fontScale="85000" lnSpcReduction="20000"/>
          </a:bodyPr>
          <a:lstStyle/>
          <a:p>
            <a:pPr marL="0" indent="0">
              <a:buNone/>
            </a:pPr>
            <a:r>
              <a:rPr lang="en-US" dirty="0"/>
              <a:t>Fire (structural, car fires, brush fires, cooking fires, outside rubbish fires, brush /</a:t>
            </a:r>
          </a:p>
          <a:p>
            <a:pPr marL="0" indent="0">
              <a:buNone/>
            </a:pPr>
            <a:r>
              <a:rPr lang="en-US" dirty="0"/>
              <a:t>grass fires, chimney fires, fuel burner fires)</a:t>
            </a:r>
          </a:p>
          <a:p>
            <a:r>
              <a:rPr lang="en-US" dirty="0"/>
              <a:t>2013 – 69 (7.06%)</a:t>
            </a:r>
          </a:p>
          <a:p>
            <a:r>
              <a:rPr lang="en-US" dirty="0"/>
              <a:t>2014 – 59 (6.03%)</a:t>
            </a:r>
          </a:p>
          <a:p>
            <a:r>
              <a:rPr lang="en-US" dirty="0"/>
              <a:t>2015 – 55 (5.27%)</a:t>
            </a:r>
          </a:p>
          <a:p>
            <a:r>
              <a:rPr lang="en-US" dirty="0"/>
              <a:t>2016 – 67 (6.49%)</a:t>
            </a:r>
          </a:p>
          <a:p>
            <a:r>
              <a:rPr lang="en-US" dirty="0"/>
              <a:t>2017 – 36 (3.53%)</a:t>
            </a:r>
          </a:p>
          <a:p>
            <a:r>
              <a:rPr lang="en-US" dirty="0"/>
              <a:t>2018 – 43 (3.88%)</a:t>
            </a:r>
          </a:p>
          <a:p>
            <a:r>
              <a:rPr lang="en-US" dirty="0"/>
              <a:t>2019 – 34 (2.99%)</a:t>
            </a:r>
          </a:p>
          <a:p>
            <a:r>
              <a:rPr lang="en-US" dirty="0"/>
              <a:t>2020 – 39 (4.35%)</a:t>
            </a:r>
          </a:p>
          <a:p>
            <a:r>
              <a:rPr lang="en-US" dirty="0"/>
              <a:t>2021 (as of 8/28/2021) – 19 (3.02%)</a:t>
            </a:r>
          </a:p>
        </p:txBody>
      </p:sp>
      <p:sp>
        <p:nvSpPr>
          <p:cNvPr id="4" name="Date Placeholder 3">
            <a:extLst>
              <a:ext uri="{FF2B5EF4-FFF2-40B4-BE49-F238E27FC236}">
                <a16:creationId xmlns:a16="http://schemas.microsoft.com/office/drawing/2014/main" id="{15B76B5D-C174-4AD3-B9AB-29ACDBF2A1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37E34-7214-443D-ACFB-B0951D3281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49BE0A4-9EB4-4EDF-9E60-BB306F2B0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649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7BFB2-B9F4-4251-944C-7740BD34DAEC}"/>
              </a:ext>
            </a:extLst>
          </p:cNvPr>
          <p:cNvSpPr>
            <a:spLocks noGrp="1"/>
          </p:cNvSpPr>
          <p:nvPr>
            <p:ph idx="1"/>
          </p:nvPr>
        </p:nvSpPr>
        <p:spPr>
          <a:xfrm>
            <a:off x="838200" y="1669651"/>
            <a:ext cx="10515600" cy="4351338"/>
          </a:xfrm>
        </p:spPr>
        <p:txBody>
          <a:bodyPr/>
          <a:lstStyle/>
          <a:p>
            <a:pPr marL="514350" indent="-514350">
              <a:spcBef>
                <a:spcPts val="1200"/>
              </a:spcBef>
              <a:spcAft>
                <a:spcPts val="1200"/>
              </a:spcAft>
              <a:buFont typeface="+mj-lt"/>
              <a:buAutoNum type="arabicPeriod"/>
            </a:pPr>
            <a:r>
              <a:rPr lang="en-US" sz="2400" dirty="0"/>
              <a:t>Continue to Expand Fire Prevention and Public Education Programs</a:t>
            </a:r>
          </a:p>
          <a:p>
            <a:pPr marL="514350" indent="-514350">
              <a:spcBef>
                <a:spcPts val="1200"/>
              </a:spcBef>
              <a:spcAft>
                <a:spcPts val="1200"/>
              </a:spcAft>
              <a:buFont typeface="+mj-lt"/>
              <a:buAutoNum type="arabicPeriod"/>
            </a:pPr>
            <a:r>
              <a:rPr lang="en-US" sz="2400" dirty="0"/>
              <a:t>Implement GCFD Master Planning, Administration, and Reporting</a:t>
            </a:r>
          </a:p>
          <a:p>
            <a:pPr marL="514350" indent="-514350">
              <a:spcBef>
                <a:spcPts val="1200"/>
              </a:spcBef>
              <a:spcAft>
                <a:spcPts val="1200"/>
              </a:spcAft>
              <a:buFont typeface="+mj-lt"/>
              <a:buAutoNum type="arabicPeriod"/>
            </a:pPr>
            <a:r>
              <a:rPr lang="en-US" sz="2400" dirty="0"/>
              <a:t>Invest in Recruitment and Retention Programs</a:t>
            </a:r>
          </a:p>
          <a:p>
            <a:pPr marL="514350" indent="-514350">
              <a:spcBef>
                <a:spcPts val="1200"/>
              </a:spcBef>
              <a:spcAft>
                <a:spcPts val="1200"/>
              </a:spcAft>
              <a:buFont typeface="+mj-lt"/>
              <a:buAutoNum type="arabicPeriod"/>
            </a:pPr>
            <a:r>
              <a:rPr lang="en-US" sz="2400" dirty="0"/>
              <a:t>Enhance Emergency Action and Response Plan</a:t>
            </a:r>
          </a:p>
          <a:p>
            <a:pPr marL="514350" indent="-514350">
              <a:spcBef>
                <a:spcPts val="1200"/>
              </a:spcBef>
              <a:spcAft>
                <a:spcPts val="1200"/>
              </a:spcAft>
              <a:buFont typeface="+mj-lt"/>
              <a:buAutoNum type="arabicPeriod"/>
            </a:pPr>
            <a:r>
              <a:rPr lang="en-US" sz="2400" dirty="0"/>
              <a:t>Improve Apparatus, Training, and Equipment</a:t>
            </a:r>
          </a:p>
          <a:p>
            <a:pPr marL="514350" indent="-514350">
              <a:spcBef>
                <a:spcPts val="1200"/>
              </a:spcBef>
              <a:spcAft>
                <a:spcPts val="1200"/>
              </a:spcAft>
              <a:buFont typeface="+mj-lt"/>
              <a:buAutoNum type="arabicPeriod"/>
            </a:pPr>
            <a:r>
              <a:rPr lang="en-US" sz="2400" dirty="0"/>
              <a:t>Update and Modernize Fire Houses in Compliance with Current Code and Safety Standards</a:t>
            </a:r>
          </a:p>
          <a:p>
            <a:pPr marL="514350" indent="-514350">
              <a:buFont typeface="+mj-lt"/>
              <a:buAutoNum type="arabicPeriod"/>
            </a:pPr>
            <a:endParaRPr lang="en-US" sz="2000" dirty="0"/>
          </a:p>
          <a:p>
            <a:endParaRPr lang="en-US" dirty="0"/>
          </a:p>
        </p:txBody>
      </p:sp>
      <p:sp>
        <p:nvSpPr>
          <p:cNvPr id="5" name="Title 4">
            <a:extLst>
              <a:ext uri="{FF2B5EF4-FFF2-40B4-BE49-F238E27FC236}">
                <a16:creationId xmlns:a16="http://schemas.microsoft.com/office/drawing/2014/main" id="{32D74DB9-3CF6-44AA-AF94-E4472E87F2D0}"/>
              </a:ext>
            </a:extLst>
          </p:cNvPr>
          <p:cNvSpPr>
            <a:spLocks noGrp="1"/>
          </p:cNvSpPr>
          <p:nvPr>
            <p:ph type="title"/>
          </p:nvPr>
        </p:nvSpPr>
        <p:spPr>
          <a:xfrm>
            <a:off x="787645" y="365125"/>
            <a:ext cx="8618899" cy="1325563"/>
          </a:xfrm>
        </p:spPr>
        <p:txBody>
          <a:bodyPr>
            <a:normAutofit/>
          </a:bodyPr>
          <a:lstStyle/>
          <a:p>
            <a:r>
              <a:rPr lang="en-US" sz="2400" b="1" dirty="0">
                <a:latin typeface="+mn-lt"/>
                <a:ea typeface="+mn-ea"/>
                <a:cs typeface="+mn-cs"/>
              </a:rPr>
              <a:t>Executive Summary – Improvement Suggestions</a:t>
            </a:r>
          </a:p>
        </p:txBody>
      </p:sp>
      <p:sp>
        <p:nvSpPr>
          <p:cNvPr id="7" name="Footer Placeholder 6">
            <a:extLst>
              <a:ext uri="{FF2B5EF4-FFF2-40B4-BE49-F238E27FC236}">
                <a16:creationId xmlns:a16="http://schemas.microsoft.com/office/drawing/2014/main" id="{4F8335E9-8C59-4315-A2E0-51DECEA08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ate Placeholder 7">
            <a:extLst>
              <a:ext uri="{FF2B5EF4-FFF2-40B4-BE49-F238E27FC236}">
                <a16:creationId xmlns:a16="http://schemas.microsoft.com/office/drawing/2014/main" id="{0FD78707-86DE-4785-B4B4-19D0924A13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3819175-7072-4EA6-8AAA-91F3A492D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866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317A-BA8A-4A74-9CB1-8D4EFE7D77DC}"/>
              </a:ext>
            </a:extLst>
          </p:cNvPr>
          <p:cNvSpPr>
            <a:spLocks noGrp="1"/>
          </p:cNvSpPr>
          <p:nvPr>
            <p:ph type="title"/>
          </p:nvPr>
        </p:nvSpPr>
        <p:spPr>
          <a:xfrm>
            <a:off x="838200" y="679669"/>
            <a:ext cx="10515600" cy="1325563"/>
          </a:xfrm>
        </p:spPr>
        <p:txBody>
          <a:bodyPr>
            <a:normAutofit fontScale="90000"/>
          </a:bodyPr>
          <a:lstStyle/>
          <a:p>
            <a:pPr marL="339725" indent="-339725"/>
            <a:r>
              <a:rPr lang="en-US" sz="3100" b="1" dirty="0">
                <a:latin typeface="+mn-lt"/>
                <a:ea typeface="+mn-ea"/>
                <a:cs typeface="+mn-cs"/>
              </a:rPr>
              <a:t>1.  Continue to Expand Fire Prevention and Education Programs</a:t>
            </a:r>
            <a:br>
              <a:rPr lang="en-US" sz="3200" dirty="0"/>
            </a:br>
            <a:br>
              <a:rPr lang="en-US" sz="4400" dirty="0"/>
            </a:br>
            <a:endParaRPr lang="en-US" dirty="0"/>
          </a:p>
        </p:txBody>
      </p:sp>
      <p:sp>
        <p:nvSpPr>
          <p:cNvPr id="3" name="Content Placeholder 2">
            <a:extLst>
              <a:ext uri="{FF2B5EF4-FFF2-40B4-BE49-F238E27FC236}">
                <a16:creationId xmlns:a16="http://schemas.microsoft.com/office/drawing/2014/main" id="{1FA6CDB6-85DF-44E0-AF4D-D5D4BBA88277}"/>
              </a:ext>
            </a:extLst>
          </p:cNvPr>
          <p:cNvSpPr>
            <a:spLocks noGrp="1"/>
          </p:cNvSpPr>
          <p:nvPr>
            <p:ph idx="1"/>
          </p:nvPr>
        </p:nvSpPr>
        <p:spPr>
          <a:xfrm>
            <a:off x="846909" y="1457349"/>
            <a:ext cx="10515600" cy="4351338"/>
          </a:xfrm>
        </p:spPr>
        <p:txBody>
          <a:bodyPr>
            <a:noAutofit/>
          </a:bodyPr>
          <a:lstStyle/>
          <a:p>
            <a:pPr marL="514350" indent="-514350">
              <a:buFont typeface="+mj-lt"/>
              <a:buAutoNum type="alphaLcPeriod"/>
            </a:pPr>
            <a:r>
              <a:rPr lang="en-US" sz="2400" b="1" i="1" dirty="0"/>
              <a:t>Increase extent and frequency of fire prevention education news and social media articles </a:t>
            </a:r>
            <a:r>
              <a:rPr lang="en-US" sz="2400" dirty="0"/>
              <a:t>with specific focus on fire safety, smoke detectors, CO detectors, and exist drills in the home using materials readily available from NFPA. </a:t>
            </a:r>
          </a:p>
          <a:p>
            <a:pPr marL="514350" indent="-514350">
              <a:buFont typeface="+mj-lt"/>
              <a:buAutoNum type="alphaLcPeriod"/>
            </a:pPr>
            <a:r>
              <a:rPr lang="en-US" sz="2400" b="1" i="1" dirty="0"/>
              <a:t>Expand extent and frequency of training and education </a:t>
            </a:r>
            <a:r>
              <a:rPr lang="en-US" sz="2400" dirty="0"/>
              <a:t>including scheduling classes at schools, senior center, adult education programs, and other village venues / events.</a:t>
            </a:r>
          </a:p>
          <a:p>
            <a:pPr marL="514350" indent="-514350">
              <a:buFont typeface="+mj-lt"/>
              <a:buAutoNum type="alphaLcPeriod"/>
            </a:pPr>
            <a:r>
              <a:rPr lang="en-US" sz="2400" b="1" i="1" dirty="0"/>
              <a:t>Incorporate fire safety and smoke / co detector feedback </a:t>
            </a:r>
            <a:r>
              <a:rPr lang="en-US" sz="2400" dirty="0"/>
              <a:t>as part of alarms with check list provided to residents at completion of alarm with phone / email contact information for office of fire prevention.</a:t>
            </a:r>
          </a:p>
          <a:p>
            <a:pPr marL="514350" indent="-514350">
              <a:buFont typeface="+mj-lt"/>
              <a:buAutoNum type="alphaLcPeriod"/>
            </a:pPr>
            <a:r>
              <a:rPr lang="en-US" sz="2400" b="1" i="1" dirty="0"/>
              <a:t>Continue to emphasize compliance with village building and fire safety code </a:t>
            </a:r>
            <a:r>
              <a:rPr lang="en-US" sz="2400" dirty="0"/>
              <a:t>and encourage more wide adoption of smoke detectors linked up with central alarm monitoring for earlier notification of alarms for residents to evacuate and fire department for response.</a:t>
            </a:r>
          </a:p>
        </p:txBody>
      </p:sp>
      <p:sp>
        <p:nvSpPr>
          <p:cNvPr id="5" name="Footer Placeholder 4">
            <a:extLst>
              <a:ext uri="{FF2B5EF4-FFF2-40B4-BE49-F238E27FC236}">
                <a16:creationId xmlns:a16="http://schemas.microsoft.com/office/drawing/2014/main" id="{BDA5E0FA-6F12-4C76-B981-57FEC59E1B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49CBA0DB-101D-47CA-A896-E4E2BE22E0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500837E-91DC-49F8-A568-8C1642002E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341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317A-BA8A-4A74-9CB1-8D4EFE7D77DC}"/>
              </a:ext>
            </a:extLst>
          </p:cNvPr>
          <p:cNvSpPr>
            <a:spLocks noGrp="1"/>
          </p:cNvSpPr>
          <p:nvPr>
            <p:ph type="title"/>
          </p:nvPr>
        </p:nvSpPr>
        <p:spPr>
          <a:xfrm>
            <a:off x="648833" y="534816"/>
            <a:ext cx="11253467" cy="1325563"/>
          </a:xfrm>
        </p:spPr>
        <p:txBody>
          <a:bodyPr>
            <a:normAutofit fontScale="90000"/>
          </a:bodyPr>
          <a:lstStyle/>
          <a:p>
            <a:pPr marL="339725" indent="-339725"/>
            <a:r>
              <a:rPr lang="en-US" sz="3100" b="1" dirty="0">
                <a:latin typeface="+mn-lt"/>
                <a:ea typeface="+mn-ea"/>
                <a:cs typeface="+mn-cs"/>
              </a:rPr>
              <a:t>2.  Implement Governance Master Planning, Administration, and Reporting</a:t>
            </a:r>
            <a:br>
              <a:rPr lang="en-US" sz="3100" b="1" dirty="0">
                <a:latin typeface="+mn-lt"/>
                <a:ea typeface="+mn-ea"/>
                <a:cs typeface="+mn-cs"/>
              </a:rPr>
            </a:br>
            <a:endParaRPr lang="en-US" sz="3100" b="1" dirty="0">
              <a:latin typeface="+mn-lt"/>
              <a:ea typeface="+mn-ea"/>
              <a:cs typeface="+mn-cs"/>
            </a:endParaRPr>
          </a:p>
        </p:txBody>
      </p:sp>
      <p:sp>
        <p:nvSpPr>
          <p:cNvPr id="3" name="Content Placeholder 2">
            <a:extLst>
              <a:ext uri="{FF2B5EF4-FFF2-40B4-BE49-F238E27FC236}">
                <a16:creationId xmlns:a16="http://schemas.microsoft.com/office/drawing/2014/main" id="{1FA6CDB6-85DF-44E0-AF4D-D5D4BBA88277}"/>
              </a:ext>
            </a:extLst>
          </p:cNvPr>
          <p:cNvSpPr>
            <a:spLocks noGrp="1"/>
          </p:cNvSpPr>
          <p:nvPr>
            <p:ph idx="1"/>
          </p:nvPr>
        </p:nvSpPr>
        <p:spPr>
          <a:xfrm>
            <a:off x="769534" y="1486768"/>
            <a:ext cx="10773633" cy="4773041"/>
          </a:xfrm>
        </p:spPr>
        <p:txBody>
          <a:bodyPr>
            <a:normAutofit/>
          </a:bodyPr>
          <a:lstStyle/>
          <a:p>
            <a:pPr marL="514350" indent="-514350">
              <a:buFont typeface="+mj-lt"/>
              <a:buAutoNum type="alphaLcPeriod"/>
            </a:pPr>
            <a:r>
              <a:rPr lang="en-US" sz="2400" b="1" i="1" dirty="0"/>
              <a:t>Complete Development of  Comprehensive Master Plan and Risk Assessment </a:t>
            </a:r>
            <a:r>
              <a:rPr lang="en-US" sz="2400" dirty="0"/>
              <a:t>identifying short, intermediate, and long-term improvements to be implemented in phases.</a:t>
            </a:r>
          </a:p>
          <a:p>
            <a:pPr marL="514350" indent="-514350">
              <a:buFont typeface="+mj-lt"/>
              <a:buAutoNum type="alphaLcPeriod"/>
            </a:pPr>
            <a:r>
              <a:rPr lang="en-US" sz="2400" b="1" i="1" dirty="0"/>
              <a:t>Strengthen administrative leadership and support for Fire Prevention, Training, and Administration </a:t>
            </a:r>
            <a:r>
              <a:rPr lang="en-US" sz="2400" dirty="0"/>
              <a:t>to support fire prevention, education, training, and timely emergency response, as well as to oversee capital improvement projects. </a:t>
            </a:r>
            <a:r>
              <a:rPr lang="en-US" sz="2400" i="1" dirty="0"/>
              <a:t>(GCFD to Consider Expanding LIFT fire prevention company contract to cover additional administrative areas)</a:t>
            </a:r>
          </a:p>
          <a:p>
            <a:pPr marL="514350" indent="-514350">
              <a:buFont typeface="+mj-lt"/>
              <a:buAutoNum type="alphaLcPeriod"/>
            </a:pPr>
            <a:r>
              <a:rPr lang="en-US" sz="2400" b="1" i="1" dirty="0"/>
              <a:t>Establish and communicate fire prevention, personnel status, training, and fire response performance measurements and reporting dashboard </a:t>
            </a:r>
            <a:r>
              <a:rPr lang="en-US" sz="2400" dirty="0"/>
              <a:t>for periodic updates to Fire Commissioners and Board of Trustees.</a:t>
            </a:r>
          </a:p>
          <a:p>
            <a:pPr marL="0" indent="0">
              <a:buNone/>
            </a:pPr>
            <a:endParaRPr lang="en-US" sz="2000" dirty="0"/>
          </a:p>
        </p:txBody>
      </p:sp>
      <p:sp>
        <p:nvSpPr>
          <p:cNvPr id="5" name="Footer Placeholder 4">
            <a:extLst>
              <a:ext uri="{FF2B5EF4-FFF2-40B4-BE49-F238E27FC236}">
                <a16:creationId xmlns:a16="http://schemas.microsoft.com/office/drawing/2014/main" id="{D738ABA1-4320-4520-983A-516D18CD5D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D8D99D1-DDE3-483A-AA0E-F5B5AB36A9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90AF4D2-7F1F-41E0-9693-8B83B12332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02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9E638-6F6A-4778-8569-F76D0B0499B1}"/>
              </a:ext>
            </a:extLst>
          </p:cNvPr>
          <p:cNvSpPr/>
          <p:nvPr/>
        </p:nvSpPr>
        <p:spPr>
          <a:xfrm>
            <a:off x="2" y="0"/>
            <a:ext cx="240584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C86162-7459-4C0A-8369-5D1EA88031F2}"/>
              </a:ext>
            </a:extLst>
          </p:cNvPr>
          <p:cNvSpPr/>
          <p:nvPr/>
        </p:nvSpPr>
        <p:spPr>
          <a:xfrm>
            <a:off x="2405850" y="0"/>
            <a:ext cx="2405848"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6" name="Rectangle 5">
            <a:extLst>
              <a:ext uri="{FF2B5EF4-FFF2-40B4-BE49-F238E27FC236}">
                <a16:creationId xmlns:a16="http://schemas.microsoft.com/office/drawing/2014/main" id="{563D0BFC-3192-43AA-9DA9-71C10B67A53F}"/>
              </a:ext>
            </a:extLst>
          </p:cNvPr>
          <p:cNvSpPr/>
          <p:nvPr/>
        </p:nvSpPr>
        <p:spPr>
          <a:xfrm>
            <a:off x="4811698" y="0"/>
            <a:ext cx="2405848"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Rectangle 6">
            <a:extLst>
              <a:ext uri="{FF2B5EF4-FFF2-40B4-BE49-F238E27FC236}">
                <a16:creationId xmlns:a16="http://schemas.microsoft.com/office/drawing/2014/main" id="{FD49C331-C88A-4262-ABC9-6000DE115FA8}"/>
              </a:ext>
            </a:extLst>
          </p:cNvPr>
          <p:cNvSpPr/>
          <p:nvPr/>
        </p:nvSpPr>
        <p:spPr>
          <a:xfrm>
            <a:off x="7210148" y="0"/>
            <a:ext cx="2485747"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8" name="Rectangle 7">
            <a:extLst>
              <a:ext uri="{FF2B5EF4-FFF2-40B4-BE49-F238E27FC236}">
                <a16:creationId xmlns:a16="http://schemas.microsoft.com/office/drawing/2014/main" id="{1DF8A5BF-342D-4A5D-AB9B-A02CD953B6F5}"/>
              </a:ext>
            </a:extLst>
          </p:cNvPr>
          <p:cNvSpPr/>
          <p:nvPr/>
        </p:nvSpPr>
        <p:spPr>
          <a:xfrm>
            <a:off x="9706250" y="0"/>
            <a:ext cx="2485747"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TextBox 8">
            <a:extLst>
              <a:ext uri="{FF2B5EF4-FFF2-40B4-BE49-F238E27FC236}">
                <a16:creationId xmlns:a16="http://schemas.microsoft.com/office/drawing/2014/main" id="{4D8A9B67-C15A-4A64-8995-75A036D2D49E}"/>
              </a:ext>
            </a:extLst>
          </p:cNvPr>
          <p:cNvSpPr txBox="1"/>
          <p:nvPr/>
        </p:nvSpPr>
        <p:spPr>
          <a:xfrm>
            <a:off x="0" y="0"/>
            <a:ext cx="2398452" cy="7294305"/>
          </a:xfrm>
          <a:prstGeom prst="rect">
            <a:avLst/>
          </a:prstGeom>
          <a:noFill/>
        </p:spPr>
        <p:txBody>
          <a:bodyPr wrap="square" rtlCol="0">
            <a:spAutoFit/>
          </a:bodyPr>
          <a:lstStyle/>
          <a:p>
            <a:r>
              <a:rPr lang="en-US" sz="1700" b="1" u="sng" dirty="0"/>
              <a:t>105 Hilton Avenue</a:t>
            </a:r>
          </a:p>
          <a:p>
            <a:pPr marL="342900" indent="-342900">
              <a:buAutoNum type="arabicParenBoth"/>
            </a:pPr>
            <a:r>
              <a:rPr lang="en-US" sz="1600" dirty="0"/>
              <a:t>Source of Ignition- Electrical;</a:t>
            </a:r>
          </a:p>
          <a:p>
            <a:endParaRPr lang="en-US" sz="1600" dirty="0"/>
          </a:p>
          <a:p>
            <a:pPr marL="342900" indent="-342900">
              <a:buAutoNum type="arabicParenBoth" startAt="2"/>
            </a:pPr>
            <a:r>
              <a:rPr lang="en-US" sz="1600" dirty="0"/>
              <a:t>The front of the house was fully involved when the alarm was transmitted;</a:t>
            </a:r>
          </a:p>
          <a:p>
            <a:endParaRPr lang="en-US" sz="1600" dirty="0"/>
          </a:p>
          <a:p>
            <a:pPr marL="342900" indent="-342900">
              <a:buAutoNum type="arabicParenBoth" startAt="3"/>
            </a:pPr>
            <a:r>
              <a:rPr lang="en-US" sz="1600" dirty="0"/>
              <a:t>Verified time of the actual events was secured and confirmed by time stamped photographs; </a:t>
            </a:r>
          </a:p>
          <a:p>
            <a:endParaRPr lang="en-US" sz="1600" dirty="0"/>
          </a:p>
          <a:p>
            <a:pPr marL="342900" indent="-342900">
              <a:buAutoNum type="arabicParenBoth" startAt="4"/>
            </a:pPr>
            <a:r>
              <a:rPr lang="en-US" sz="1600" dirty="0"/>
              <a:t>A “duty crew” was present in Headquarters and responded to the scene in minutes;</a:t>
            </a:r>
          </a:p>
          <a:p>
            <a:endParaRPr lang="en-US" sz="1600" dirty="0"/>
          </a:p>
          <a:p>
            <a:pPr marL="342900" indent="-342900">
              <a:buAutoNum type="arabicParenBoth" startAt="5"/>
            </a:pPr>
            <a:r>
              <a:rPr lang="en-US" sz="1600" dirty="0"/>
              <a:t>A PowerPoint presentation of those photographs documented this event.</a:t>
            </a:r>
          </a:p>
          <a:p>
            <a:endParaRPr lang="en-US" dirty="0"/>
          </a:p>
        </p:txBody>
      </p:sp>
      <p:sp>
        <p:nvSpPr>
          <p:cNvPr id="11" name="TextBox 10">
            <a:extLst>
              <a:ext uri="{FF2B5EF4-FFF2-40B4-BE49-F238E27FC236}">
                <a16:creationId xmlns:a16="http://schemas.microsoft.com/office/drawing/2014/main" id="{61E5F3DB-CB41-4FF9-B7C6-B87C49D0DA85}"/>
              </a:ext>
            </a:extLst>
          </p:cNvPr>
          <p:cNvSpPr txBox="1"/>
          <p:nvPr/>
        </p:nvSpPr>
        <p:spPr>
          <a:xfrm>
            <a:off x="2405850" y="0"/>
            <a:ext cx="2308193" cy="6278642"/>
          </a:xfrm>
          <a:prstGeom prst="rect">
            <a:avLst/>
          </a:prstGeom>
          <a:noFill/>
        </p:spPr>
        <p:txBody>
          <a:bodyPr wrap="square" rtlCol="0">
            <a:spAutoFit/>
          </a:bodyPr>
          <a:lstStyle/>
          <a:p>
            <a:r>
              <a:rPr lang="en-US" b="1" u="sng" dirty="0"/>
              <a:t>148 Washington</a:t>
            </a:r>
          </a:p>
          <a:p>
            <a:pPr marL="342900" indent="-342900">
              <a:buAutoNum type="arabicParenBoth"/>
            </a:pPr>
            <a:r>
              <a:rPr lang="en-US" sz="1600" dirty="0"/>
              <a:t>Source of Ignition - Undetermined;</a:t>
            </a:r>
          </a:p>
          <a:p>
            <a:endParaRPr lang="en-US" sz="1600" dirty="0"/>
          </a:p>
          <a:p>
            <a:pPr marL="342900" indent="-342900">
              <a:buAutoNum type="arabicParenBoth" startAt="2"/>
            </a:pPr>
            <a:r>
              <a:rPr lang="en-US" sz="1600" dirty="0"/>
              <a:t>There were no working smoke detectors;</a:t>
            </a:r>
          </a:p>
          <a:p>
            <a:endParaRPr lang="en-US" sz="1600" dirty="0"/>
          </a:p>
          <a:p>
            <a:pPr marL="342900" indent="-342900">
              <a:buAutoNum type="arabicParenBoth" startAt="3"/>
            </a:pPr>
            <a:r>
              <a:rPr lang="en-US" sz="1600" dirty="0"/>
              <a:t>The fire was fully involved prior to being discovered;</a:t>
            </a:r>
          </a:p>
          <a:p>
            <a:endParaRPr lang="en-US" sz="1600" dirty="0"/>
          </a:p>
          <a:p>
            <a:pPr marL="342900" indent="-342900">
              <a:buAutoNum type="arabicParenBoth" startAt="4"/>
            </a:pPr>
            <a:r>
              <a:rPr lang="en-US" sz="1600" dirty="0"/>
              <a:t>It was first observed by a passing Village vehicle who sounded the alarm;</a:t>
            </a:r>
          </a:p>
          <a:p>
            <a:endParaRPr lang="en-US" sz="1600" dirty="0"/>
          </a:p>
          <a:p>
            <a:pPr marL="342900" indent="-342900">
              <a:buAutoNum type="arabicParenBoth" startAt="5"/>
            </a:pPr>
            <a:r>
              <a:rPr lang="en-US" sz="1600" dirty="0"/>
              <a:t>Initial attempts at entry were impossible because of the extensive fire.</a:t>
            </a:r>
          </a:p>
          <a:p>
            <a:endParaRPr lang="en-US" sz="1600" dirty="0"/>
          </a:p>
        </p:txBody>
      </p:sp>
      <p:sp>
        <p:nvSpPr>
          <p:cNvPr id="12" name="TextBox 11">
            <a:extLst>
              <a:ext uri="{FF2B5EF4-FFF2-40B4-BE49-F238E27FC236}">
                <a16:creationId xmlns:a16="http://schemas.microsoft.com/office/drawing/2014/main" id="{D01C5C29-1088-4C97-985F-AFEC15437B06}"/>
              </a:ext>
            </a:extLst>
          </p:cNvPr>
          <p:cNvSpPr txBox="1"/>
          <p:nvPr/>
        </p:nvSpPr>
        <p:spPr>
          <a:xfrm>
            <a:off x="4811698" y="0"/>
            <a:ext cx="2398450" cy="3816429"/>
          </a:xfrm>
          <a:prstGeom prst="rect">
            <a:avLst/>
          </a:prstGeom>
          <a:noFill/>
        </p:spPr>
        <p:txBody>
          <a:bodyPr wrap="square" rtlCol="0">
            <a:spAutoFit/>
          </a:bodyPr>
          <a:lstStyle/>
          <a:p>
            <a:r>
              <a:rPr lang="en-US" b="1" u="sng" dirty="0"/>
              <a:t>41 Spruce Street</a:t>
            </a:r>
          </a:p>
          <a:p>
            <a:pPr marL="342900" indent="-342900">
              <a:buAutoNum type="arabicParenBoth"/>
            </a:pPr>
            <a:r>
              <a:rPr lang="en-US" sz="1600" dirty="0"/>
              <a:t>Source of Ignition - Electrical - Extension cord;</a:t>
            </a:r>
          </a:p>
          <a:p>
            <a:endParaRPr lang="en-US" sz="1600" dirty="0"/>
          </a:p>
          <a:p>
            <a:pPr marL="342900" indent="-342900">
              <a:buAutoNum type="arabicParenBoth" startAt="2"/>
            </a:pPr>
            <a:r>
              <a:rPr lang="en-US" sz="1600" dirty="0"/>
              <a:t>The fire spread substantially before being detected;</a:t>
            </a:r>
          </a:p>
          <a:p>
            <a:endParaRPr lang="en-US" sz="1600" dirty="0"/>
          </a:p>
          <a:p>
            <a:pPr marL="342900" indent="-342900">
              <a:buAutoNum type="arabicParenBoth" startAt="3"/>
            </a:pPr>
            <a:r>
              <a:rPr lang="en-US" sz="1600" dirty="0"/>
              <a:t>GCFD responded within minutes of the alarm and quickly extinguished.</a:t>
            </a:r>
          </a:p>
          <a:p>
            <a:endParaRPr lang="en-US" sz="1600" dirty="0"/>
          </a:p>
        </p:txBody>
      </p:sp>
      <p:sp>
        <p:nvSpPr>
          <p:cNvPr id="13" name="TextBox 12">
            <a:extLst>
              <a:ext uri="{FF2B5EF4-FFF2-40B4-BE49-F238E27FC236}">
                <a16:creationId xmlns:a16="http://schemas.microsoft.com/office/drawing/2014/main" id="{B7ADA32F-9F6B-489E-8BA6-1A7E1563117D}"/>
              </a:ext>
            </a:extLst>
          </p:cNvPr>
          <p:cNvSpPr txBox="1"/>
          <p:nvPr/>
        </p:nvSpPr>
        <p:spPr>
          <a:xfrm>
            <a:off x="7227901" y="0"/>
            <a:ext cx="2395493" cy="2585323"/>
          </a:xfrm>
          <a:prstGeom prst="rect">
            <a:avLst/>
          </a:prstGeom>
          <a:noFill/>
        </p:spPr>
        <p:txBody>
          <a:bodyPr wrap="square" rtlCol="0">
            <a:spAutoFit/>
          </a:bodyPr>
          <a:lstStyle/>
          <a:p>
            <a:r>
              <a:rPr lang="en-US" b="1" u="sng" dirty="0"/>
              <a:t>130 Stewart Avenue</a:t>
            </a:r>
          </a:p>
          <a:p>
            <a:pPr marL="342900" indent="-342900">
              <a:buAutoNum type="arabicParenBoth"/>
            </a:pPr>
            <a:r>
              <a:rPr lang="en-US" sz="1600" dirty="0"/>
              <a:t>Source of Ignition - Water in Circuit Breaker Panel;</a:t>
            </a:r>
          </a:p>
          <a:p>
            <a:endParaRPr lang="en-US" sz="1600" dirty="0"/>
          </a:p>
          <a:p>
            <a:pPr marL="342900" indent="-342900">
              <a:buAutoNum type="arabicParenBoth" startAt="2"/>
            </a:pPr>
            <a:r>
              <a:rPr lang="en-US" sz="1600" dirty="0"/>
              <a:t>Once the alarm was transmitted the GCFD responded in minutes.</a:t>
            </a:r>
          </a:p>
          <a:p>
            <a:endParaRPr lang="en-US" sz="1600" dirty="0"/>
          </a:p>
        </p:txBody>
      </p:sp>
      <p:sp>
        <p:nvSpPr>
          <p:cNvPr id="14" name="TextBox 13">
            <a:extLst>
              <a:ext uri="{FF2B5EF4-FFF2-40B4-BE49-F238E27FC236}">
                <a16:creationId xmlns:a16="http://schemas.microsoft.com/office/drawing/2014/main" id="{D76AAA1E-F97A-4BDD-8ACA-D49BE2CBDFFA}"/>
              </a:ext>
            </a:extLst>
          </p:cNvPr>
          <p:cNvSpPr txBox="1"/>
          <p:nvPr/>
        </p:nvSpPr>
        <p:spPr>
          <a:xfrm>
            <a:off x="9706250" y="0"/>
            <a:ext cx="2485747" cy="5355312"/>
          </a:xfrm>
          <a:prstGeom prst="rect">
            <a:avLst/>
          </a:prstGeom>
          <a:noFill/>
        </p:spPr>
        <p:txBody>
          <a:bodyPr wrap="square" rtlCol="0">
            <a:spAutoFit/>
          </a:bodyPr>
          <a:lstStyle/>
          <a:p>
            <a:r>
              <a:rPr lang="en-US" b="1" u="sng" dirty="0"/>
              <a:t>Revel Restaurant - Kellum Drive obstruction</a:t>
            </a:r>
          </a:p>
          <a:p>
            <a:pPr marL="342900" indent="-342900">
              <a:buAutoNum type="arabicParenBoth"/>
            </a:pPr>
            <a:r>
              <a:rPr lang="en-US" sz="1600" dirty="0"/>
              <a:t>A Fire Hazard and Risk was created by blocking a roadway;</a:t>
            </a:r>
          </a:p>
          <a:p>
            <a:endParaRPr lang="en-US" sz="1600" dirty="0"/>
          </a:p>
          <a:p>
            <a:pPr marL="342900" indent="-342900">
              <a:buAutoNum type="arabicParenBoth" startAt="2"/>
            </a:pPr>
            <a:r>
              <a:rPr lang="en-US" sz="1600" dirty="0"/>
              <a:t>Fortunately, no injuries or deaths occurred but the Village’s good fortune cannot be relied upon in the future;</a:t>
            </a:r>
          </a:p>
          <a:p>
            <a:pPr marL="342900" indent="-342900">
              <a:buAutoNum type="arabicParenBoth" startAt="2"/>
            </a:pPr>
            <a:endParaRPr lang="en-US" sz="1600" dirty="0"/>
          </a:p>
          <a:p>
            <a:pPr marL="342900" indent="-342900">
              <a:buAutoNum type="arabicParenBoth" startAt="3"/>
            </a:pPr>
            <a:r>
              <a:rPr lang="en-US" sz="1600" dirty="0"/>
              <a:t>It is imperative that compliance with the laws and good fire prevention protocols be maintained.</a:t>
            </a:r>
          </a:p>
          <a:p>
            <a:endParaRPr lang="en-US" sz="1600" dirty="0"/>
          </a:p>
        </p:txBody>
      </p:sp>
    </p:spTree>
    <p:extLst>
      <p:ext uri="{BB962C8B-B14F-4D97-AF65-F5344CB8AC3E}">
        <p14:creationId xmlns:p14="http://schemas.microsoft.com/office/powerpoint/2010/main" val="3307471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317A-BA8A-4A74-9CB1-8D4EFE7D77DC}"/>
              </a:ext>
            </a:extLst>
          </p:cNvPr>
          <p:cNvSpPr>
            <a:spLocks noGrp="1"/>
          </p:cNvSpPr>
          <p:nvPr>
            <p:ph type="title"/>
          </p:nvPr>
        </p:nvSpPr>
        <p:spPr>
          <a:xfrm>
            <a:off x="838200" y="779256"/>
            <a:ext cx="10515600" cy="1325563"/>
          </a:xfrm>
        </p:spPr>
        <p:txBody>
          <a:bodyPr>
            <a:normAutofit fontScale="90000"/>
          </a:bodyPr>
          <a:lstStyle/>
          <a:p>
            <a:pPr marL="339725" indent="-339725"/>
            <a:r>
              <a:rPr lang="en-US" sz="3100" b="1" dirty="0">
                <a:latin typeface="+mn-lt"/>
                <a:ea typeface="+mn-ea"/>
                <a:cs typeface="+mn-cs"/>
              </a:rPr>
              <a:t>3. Invest in Recruitment and Retention Programs</a:t>
            </a:r>
            <a:br>
              <a:rPr lang="en-US" sz="3100" b="1" dirty="0">
                <a:latin typeface="+mn-lt"/>
                <a:ea typeface="+mn-ea"/>
                <a:cs typeface="+mn-cs"/>
              </a:rPr>
            </a:br>
            <a:br>
              <a:rPr lang="en-US" sz="4400" dirty="0"/>
            </a:br>
            <a:endParaRPr lang="en-US" dirty="0"/>
          </a:p>
        </p:txBody>
      </p:sp>
      <p:sp>
        <p:nvSpPr>
          <p:cNvPr id="3" name="Content Placeholder 2">
            <a:extLst>
              <a:ext uri="{FF2B5EF4-FFF2-40B4-BE49-F238E27FC236}">
                <a16:creationId xmlns:a16="http://schemas.microsoft.com/office/drawing/2014/main" id="{1FA6CDB6-85DF-44E0-AF4D-D5D4BBA88277}"/>
              </a:ext>
            </a:extLst>
          </p:cNvPr>
          <p:cNvSpPr>
            <a:spLocks noGrp="1"/>
          </p:cNvSpPr>
          <p:nvPr>
            <p:ph idx="1"/>
          </p:nvPr>
        </p:nvSpPr>
        <p:spPr>
          <a:xfrm>
            <a:off x="846909" y="1450556"/>
            <a:ext cx="10687206" cy="4678646"/>
          </a:xfrm>
        </p:spPr>
        <p:txBody>
          <a:bodyPr>
            <a:normAutofit lnSpcReduction="10000"/>
          </a:bodyPr>
          <a:lstStyle/>
          <a:p>
            <a:pPr marL="514350" indent="-514350">
              <a:buFont typeface="+mj-lt"/>
              <a:buAutoNum type="alphaLcPeriod"/>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Expand budget and resources for supporting volunteer fire fighter recruitment and retention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t>Consider a combination of Stipend and Length of Service Award Programs (LOSAP) targeted to increase volunteer firefighter response, training, certification, apparatus operator qualifications, and membership.</a:t>
            </a:r>
          </a:p>
          <a:p>
            <a:pPr marL="514350" indent="-514350">
              <a:buFont typeface="+mj-lt"/>
              <a:buAutoNum type="alphaLcPeriod"/>
            </a:pPr>
            <a:r>
              <a:rPr lang="en-US" sz="2400" b="1" i="1" dirty="0">
                <a:latin typeface="Calibri" panose="020F0502020204030204" pitchFamily="34" charset="0"/>
                <a:cs typeface="Times New Roman" panose="02020603050405020304" pitchFamily="18" charset="0"/>
              </a:rPr>
              <a:t>Consider expanding a college program for students </a:t>
            </a:r>
            <a:r>
              <a:rPr lang="en-US" sz="2400" dirty="0">
                <a:effectLst/>
                <a:latin typeface="Calibri" panose="020F0502020204030204" pitchFamily="34" charset="0"/>
                <a:ea typeface="Calibri" panose="020F0502020204030204" pitchFamily="34" charset="0"/>
                <a:cs typeface="Times New Roman" panose="02020603050405020304" pitchFamily="18" charset="0"/>
              </a:rPr>
              <a:t>living in / near the village that attend college locally.</a:t>
            </a:r>
          </a:p>
          <a:p>
            <a:pPr marL="514350" indent="-514350">
              <a:buFont typeface="+mj-lt"/>
              <a:buAutoNum type="alphaLcPeriod"/>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Consider changing attendance requirements moving away from a strict percentage / length of service model</a:t>
            </a:r>
            <a:r>
              <a:rPr lang="en-US" sz="2400" dirty="0">
                <a:effectLst/>
                <a:latin typeface="Calibri" panose="020F0502020204030204" pitchFamily="34" charset="0"/>
                <a:ea typeface="Calibri" panose="020F0502020204030204" pitchFamily="34" charset="0"/>
                <a:cs typeface="Times New Roman" panose="02020603050405020304" pitchFamily="18" charset="0"/>
              </a:rPr>
              <a:t> to factoring in time for duty crews, certifications, apparatus qualifications, and supporting training / recruitment.</a:t>
            </a:r>
          </a:p>
          <a:p>
            <a:pPr marL="514350" indent="-514350">
              <a:buFont typeface="+mj-lt"/>
              <a:buAutoNum type="alphaLcPeriod"/>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Explore expanding Fire Department membership</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t>by targeted recruiting to former members, fire fighters from other towns that have moved in the village, active / retired professional fire fighters that live in the village, college graduates returning to village, and interested residents that have recently moved in the village. </a:t>
            </a:r>
          </a:p>
          <a:p>
            <a:pPr marL="514350" indent="-514350">
              <a:buFont typeface="+mj-lt"/>
              <a:buAutoNum type="alphaLcPeriod"/>
            </a:pPr>
            <a:endParaRPr lang="en-US" sz="2000" dirty="0"/>
          </a:p>
          <a:p>
            <a:pPr marL="0" indent="0">
              <a:buNone/>
            </a:pPr>
            <a:endParaRPr lang="en-US" sz="2000" dirty="0"/>
          </a:p>
        </p:txBody>
      </p:sp>
      <p:sp>
        <p:nvSpPr>
          <p:cNvPr id="5" name="Footer Placeholder 4">
            <a:extLst>
              <a:ext uri="{FF2B5EF4-FFF2-40B4-BE49-F238E27FC236}">
                <a16:creationId xmlns:a16="http://schemas.microsoft.com/office/drawing/2014/main" id="{BE5D615F-52D6-4902-A62D-F2541B871D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07CA8D32-4C1C-4EB2-ACBA-431690C84E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E6041C8-790F-47A5-9664-024BA3F521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09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317A-BA8A-4A74-9CB1-8D4EFE7D77DC}"/>
              </a:ext>
            </a:extLst>
          </p:cNvPr>
          <p:cNvSpPr>
            <a:spLocks noGrp="1"/>
          </p:cNvSpPr>
          <p:nvPr>
            <p:ph type="title"/>
          </p:nvPr>
        </p:nvSpPr>
        <p:spPr>
          <a:xfrm>
            <a:off x="666938" y="504295"/>
            <a:ext cx="10515600" cy="1325563"/>
          </a:xfrm>
        </p:spPr>
        <p:txBody>
          <a:bodyPr>
            <a:normAutofit fontScale="90000"/>
          </a:bodyPr>
          <a:lstStyle/>
          <a:p>
            <a:pPr marL="339725" indent="-339725"/>
            <a:r>
              <a:rPr lang="en-US" sz="3100" b="1" dirty="0">
                <a:latin typeface="+mn-lt"/>
                <a:ea typeface="+mn-ea"/>
                <a:cs typeface="+mn-cs"/>
              </a:rPr>
              <a:t>4.  Enhance Emergency Action and Response Plan</a:t>
            </a:r>
            <a:br>
              <a:rPr lang="en-US" sz="3200" dirty="0"/>
            </a:br>
            <a:br>
              <a:rPr lang="en-US" sz="4400" dirty="0"/>
            </a:br>
            <a:endParaRPr lang="en-US" dirty="0"/>
          </a:p>
        </p:txBody>
      </p:sp>
      <p:sp>
        <p:nvSpPr>
          <p:cNvPr id="3" name="Content Placeholder 2">
            <a:extLst>
              <a:ext uri="{FF2B5EF4-FFF2-40B4-BE49-F238E27FC236}">
                <a16:creationId xmlns:a16="http://schemas.microsoft.com/office/drawing/2014/main" id="{1FA6CDB6-85DF-44E0-AF4D-D5D4BBA88277}"/>
              </a:ext>
            </a:extLst>
          </p:cNvPr>
          <p:cNvSpPr>
            <a:spLocks noGrp="1"/>
          </p:cNvSpPr>
          <p:nvPr>
            <p:ph idx="1"/>
          </p:nvPr>
        </p:nvSpPr>
        <p:spPr>
          <a:xfrm>
            <a:off x="751438" y="1222217"/>
            <a:ext cx="10791730" cy="5069940"/>
          </a:xfrm>
        </p:spPr>
        <p:txBody>
          <a:bodyPr>
            <a:normAutofit fontScale="92500" lnSpcReduction="20000"/>
          </a:bodyPr>
          <a:lstStyle/>
          <a:p>
            <a:pPr marL="514350" indent="-514350">
              <a:buFont typeface="+mj-lt"/>
              <a:buAutoNum type="alphaLcPeriod"/>
            </a:pPr>
            <a:r>
              <a:rPr lang="en-US" sz="2600" b="1" i="1" dirty="0"/>
              <a:t>Consider Expanding Automatic Mutual Aid for General / Phone Alarms to include an engine company </a:t>
            </a:r>
            <a:r>
              <a:rPr lang="en-US" sz="2600" dirty="0"/>
              <a:t>beyond a truck company currently included in the mutual aid plan.</a:t>
            </a:r>
          </a:p>
          <a:p>
            <a:pPr marL="514350" indent="-514350">
              <a:buFont typeface="+mj-lt"/>
              <a:buAutoNum type="alphaLcPeriod"/>
            </a:pPr>
            <a:r>
              <a:rPr lang="en-US" sz="2600" b="1" i="1" dirty="0"/>
              <a:t>Increase cross training of engine and truck company fire fighters and expand training of Motor Pump Operators (MPO’s)</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a:t>to increase Engine / Pumper response time to calls </a:t>
            </a:r>
            <a:r>
              <a:rPr lang="en-US" sz="2600" i="1" dirty="0"/>
              <a:t>(GCFD has 21 firefighters in process of apparatus training / qualification).</a:t>
            </a:r>
          </a:p>
          <a:p>
            <a:pPr marL="514350" indent="-514350">
              <a:buFont typeface="+mj-lt"/>
              <a:buAutoNum type="alphaLcPeriod"/>
            </a:pPr>
            <a:r>
              <a:rPr lang="en-US" sz="2600" b="1" i="1" dirty="0"/>
              <a:t>Formalize duty crew scheduling for volunteer firefighters </a:t>
            </a:r>
            <a:r>
              <a:rPr lang="en-US" sz="2600" dirty="0"/>
              <a:t>i.) at station and/or ii.) members who can respond from home for day &amp; night-time to ensure coverage and identify any gaps.  </a:t>
            </a:r>
            <a:r>
              <a:rPr lang="en-US" sz="2600" i="1" dirty="0"/>
              <a:t>(GCFD already in process of implementing using Red Alert scheduling features).</a:t>
            </a:r>
          </a:p>
          <a:p>
            <a:pPr marL="514350" indent="-514350">
              <a:buFont typeface="+mj-lt"/>
              <a:buAutoNum type="alphaLcPeriod"/>
            </a:pPr>
            <a:r>
              <a:rPr lang="en-US" sz="2600" b="1" i="1" dirty="0"/>
              <a:t>Consider Implementing a Stipend Program </a:t>
            </a:r>
            <a:r>
              <a:rPr lang="en-US" sz="2600" dirty="0"/>
              <a:t>for meals, refreshments and other expenses related to staffing firehouses with volunteer firefighter duty crews.</a:t>
            </a:r>
          </a:p>
          <a:p>
            <a:pPr marL="514350" indent="-514350">
              <a:buFont typeface="+mj-lt"/>
              <a:buAutoNum type="alphaLcPeriod"/>
            </a:pPr>
            <a:r>
              <a:rPr lang="en-US" sz="2600" b="1" i="1" dirty="0"/>
              <a:t>Establish response time goals and ensure sufficient fire fighters are available for response per NFPA 1720 </a:t>
            </a:r>
            <a:r>
              <a:rPr lang="en-US" sz="2600" dirty="0"/>
              <a:t> through a combination of GCFD volunteer members, Village employees (GCFD or other LI FD’s) and monitor to determine if hiring of additional firefighters is need to meet goals.</a:t>
            </a:r>
          </a:p>
          <a:p>
            <a:pPr marL="514350" indent="-514350">
              <a:buFont typeface="+mj-lt"/>
              <a:buAutoNum type="alphaL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lphaLcPeriod"/>
            </a:pPr>
            <a:endParaRPr lang="en-US" sz="2000" dirty="0"/>
          </a:p>
        </p:txBody>
      </p:sp>
      <p:sp>
        <p:nvSpPr>
          <p:cNvPr id="5" name="Footer Placeholder 4">
            <a:extLst>
              <a:ext uri="{FF2B5EF4-FFF2-40B4-BE49-F238E27FC236}">
                <a16:creationId xmlns:a16="http://schemas.microsoft.com/office/drawing/2014/main" id="{EF5C0751-02D3-4783-8A6C-EA37278849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F7665BF1-1548-4994-AEB6-D25C443E2B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E3BB04F-7269-4E37-B77A-DD18C135B7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591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317A-BA8A-4A74-9CB1-8D4EFE7D77DC}"/>
              </a:ext>
            </a:extLst>
          </p:cNvPr>
          <p:cNvSpPr>
            <a:spLocks noGrp="1"/>
          </p:cNvSpPr>
          <p:nvPr>
            <p:ph type="title"/>
          </p:nvPr>
        </p:nvSpPr>
        <p:spPr>
          <a:xfrm>
            <a:off x="838200" y="688737"/>
            <a:ext cx="10515600" cy="1325563"/>
          </a:xfrm>
        </p:spPr>
        <p:txBody>
          <a:bodyPr>
            <a:normAutofit fontScale="90000"/>
          </a:bodyPr>
          <a:lstStyle/>
          <a:p>
            <a:pPr marL="339725" indent="-339725"/>
            <a:r>
              <a:rPr lang="en-US" sz="3100" b="1" dirty="0">
                <a:latin typeface="+mn-lt"/>
                <a:ea typeface="+mn-ea"/>
                <a:cs typeface="+mn-cs"/>
              </a:rPr>
              <a:t>5. Improve Apparatus, Training, and Equipment</a:t>
            </a:r>
            <a:br>
              <a:rPr lang="en-US" sz="3200" dirty="0"/>
            </a:br>
            <a:br>
              <a:rPr lang="en-US" sz="4400" dirty="0"/>
            </a:br>
            <a:endParaRPr lang="en-US" dirty="0"/>
          </a:p>
        </p:txBody>
      </p:sp>
      <p:sp>
        <p:nvSpPr>
          <p:cNvPr id="3" name="Content Placeholder 2">
            <a:extLst>
              <a:ext uri="{FF2B5EF4-FFF2-40B4-BE49-F238E27FC236}">
                <a16:creationId xmlns:a16="http://schemas.microsoft.com/office/drawing/2014/main" id="{1FA6CDB6-85DF-44E0-AF4D-D5D4BBA88277}"/>
              </a:ext>
            </a:extLst>
          </p:cNvPr>
          <p:cNvSpPr>
            <a:spLocks noGrp="1"/>
          </p:cNvSpPr>
          <p:nvPr>
            <p:ph idx="1"/>
          </p:nvPr>
        </p:nvSpPr>
        <p:spPr>
          <a:xfrm>
            <a:off x="846909" y="1694994"/>
            <a:ext cx="10515600" cy="4351338"/>
          </a:xfrm>
        </p:spPr>
        <p:txBody>
          <a:bodyPr>
            <a:normAutofit/>
          </a:bodyPr>
          <a:lstStyle/>
          <a:p>
            <a:pPr marL="514350" indent="-514350">
              <a:buFont typeface="+mj-lt"/>
              <a:buAutoNum type="alphaLcPeriod"/>
            </a:pPr>
            <a:r>
              <a:rPr lang="en-US" sz="2400" b="1" i="1" dirty="0"/>
              <a:t>Improve Fire Department Training Facilities &amp; Resources </a:t>
            </a:r>
            <a:r>
              <a:rPr lang="en-US" sz="2400" dirty="0"/>
              <a:t>by investing in a new training facility such as the Fire Training Structures (FTS) Manhattan or Sable system recommended by the Facilities / Apparatus Subcommittee to provide a more comprehensive, effective, and safe training facility.</a:t>
            </a:r>
          </a:p>
          <a:p>
            <a:pPr marL="514350" indent="-514350">
              <a:buFont typeface="+mj-lt"/>
              <a:buAutoNum type="alphaLcPeriod"/>
            </a:pPr>
            <a:r>
              <a:rPr lang="en-US" sz="2400" b="1" i="1" dirty="0"/>
              <a:t>Re-establish reserve engine </a:t>
            </a:r>
            <a:r>
              <a:rPr lang="en-US" sz="2400" dirty="0"/>
              <a:t>to ensure all fire houses have an available engine when first line engine is out for maintenance or repair.  </a:t>
            </a:r>
            <a:r>
              <a:rPr lang="en-US" sz="2400" i="1" dirty="0"/>
              <a:t>(GCFD Planning to Restore with Next Engine Purchase)</a:t>
            </a:r>
          </a:p>
          <a:p>
            <a:pPr marL="514350" indent="-514350">
              <a:buFont typeface="+mj-lt"/>
              <a:buAutoNum type="alphaLcPeriod"/>
            </a:pPr>
            <a:r>
              <a:rPr lang="en-US" sz="2400" b="1" i="1" dirty="0"/>
              <a:t>Standardize engines and equipment </a:t>
            </a:r>
            <a:r>
              <a:rPr lang="en-US" sz="2400" dirty="0"/>
              <a:t>to promote interoperability, increased efficiency and streamline training for operators.</a:t>
            </a:r>
          </a:p>
          <a:p>
            <a:pPr marL="0" indent="0">
              <a:buNone/>
            </a:pPr>
            <a:endParaRPr lang="en-US" sz="2000" dirty="0"/>
          </a:p>
          <a:p>
            <a:pPr marL="514350" indent="-514350">
              <a:buFont typeface="+mj-lt"/>
              <a:buAutoNum type="alphaLcPeriod"/>
            </a:pPr>
            <a:endParaRPr lang="en-US" sz="2000" dirty="0"/>
          </a:p>
        </p:txBody>
      </p:sp>
      <p:sp>
        <p:nvSpPr>
          <p:cNvPr id="5" name="Footer Placeholder 4">
            <a:extLst>
              <a:ext uri="{FF2B5EF4-FFF2-40B4-BE49-F238E27FC236}">
                <a16:creationId xmlns:a16="http://schemas.microsoft.com/office/drawing/2014/main" id="{BE5980A1-7BCC-4DAC-AF6F-03A86B0B76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28778DEF-9E54-4F02-BA54-838C2593FA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1E68401-3F0E-40B7-B164-B4323CC415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57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317A-BA8A-4A74-9CB1-8D4EFE7D77DC}"/>
              </a:ext>
            </a:extLst>
          </p:cNvPr>
          <p:cNvSpPr>
            <a:spLocks noGrp="1"/>
          </p:cNvSpPr>
          <p:nvPr>
            <p:ph type="title"/>
          </p:nvPr>
        </p:nvSpPr>
        <p:spPr>
          <a:xfrm>
            <a:off x="838200" y="715883"/>
            <a:ext cx="10515600" cy="1325563"/>
          </a:xfrm>
        </p:spPr>
        <p:txBody>
          <a:bodyPr>
            <a:normAutofit fontScale="90000"/>
          </a:bodyPr>
          <a:lstStyle/>
          <a:p>
            <a:pPr marL="339725" indent="-339725"/>
            <a:r>
              <a:rPr lang="en-US" sz="3100" b="1" dirty="0">
                <a:latin typeface="+mn-lt"/>
                <a:ea typeface="+mn-ea"/>
                <a:cs typeface="+mn-cs"/>
              </a:rPr>
              <a:t>6. Update and Modernize Fire Houses in Compliance with Current Code and Safety Standards</a:t>
            </a:r>
            <a:br>
              <a:rPr lang="en-US" sz="3200" dirty="0"/>
            </a:br>
            <a:br>
              <a:rPr lang="en-US" sz="4400" dirty="0"/>
            </a:br>
            <a:endParaRPr lang="en-US" dirty="0"/>
          </a:p>
        </p:txBody>
      </p:sp>
      <p:sp>
        <p:nvSpPr>
          <p:cNvPr id="3" name="Content Placeholder 2">
            <a:extLst>
              <a:ext uri="{FF2B5EF4-FFF2-40B4-BE49-F238E27FC236}">
                <a16:creationId xmlns:a16="http://schemas.microsoft.com/office/drawing/2014/main" id="{1FA6CDB6-85DF-44E0-AF4D-D5D4BBA88277}"/>
              </a:ext>
            </a:extLst>
          </p:cNvPr>
          <p:cNvSpPr>
            <a:spLocks noGrp="1"/>
          </p:cNvSpPr>
          <p:nvPr>
            <p:ph idx="1"/>
          </p:nvPr>
        </p:nvSpPr>
        <p:spPr>
          <a:xfrm>
            <a:off x="846909" y="1495822"/>
            <a:ext cx="10515600" cy="4351338"/>
          </a:xfrm>
        </p:spPr>
        <p:txBody>
          <a:bodyPr>
            <a:noAutofit/>
          </a:bodyPr>
          <a:lstStyle/>
          <a:p>
            <a:pPr marL="514350" indent="-514350">
              <a:buFont typeface="+mj-lt"/>
              <a:buAutoNum type="alphaLcPeriod"/>
            </a:pPr>
            <a:r>
              <a:rPr lang="en-US" sz="2400" b="1" i="1" dirty="0"/>
              <a:t>Remediate Fire House Safety Issues identified by Facilities and Apparatus Sub Committee </a:t>
            </a:r>
            <a:r>
              <a:rPr lang="en-US" sz="2400" dirty="0"/>
              <a:t>to create a safer working environment for fire department personnel.</a:t>
            </a:r>
          </a:p>
          <a:p>
            <a:pPr marL="514350" indent="-514350">
              <a:buFont typeface="+mj-lt"/>
              <a:buAutoNum type="alphaLcPeriod"/>
            </a:pPr>
            <a:r>
              <a:rPr lang="en-US" sz="2400" b="1" i="1" dirty="0"/>
              <a:t>Modernize Firehouses for Company 2 &amp; Company 3 </a:t>
            </a:r>
            <a:r>
              <a:rPr lang="en-US" sz="2400" dirty="0"/>
              <a:t>to increase efficiency, create a safer / more productive work environment for duty crews, and expand space for equipment and training.</a:t>
            </a:r>
          </a:p>
          <a:p>
            <a:pPr marL="514350" indent="-514350">
              <a:buFont typeface="+mj-lt"/>
              <a:buAutoNum type="alphaLcPeriod"/>
            </a:pPr>
            <a:r>
              <a:rPr lang="en-US" sz="2400" b="1" i="1" dirty="0"/>
              <a:t>Expand Apparatus Bay for Company 2 and 3</a:t>
            </a:r>
            <a:r>
              <a:rPr lang="en-US" sz="2400" dirty="0"/>
              <a:t> to allow storage of first line and reserve engines with a deep enough bay to house the heavy rescue or ladder company for storm standbys. </a:t>
            </a:r>
          </a:p>
          <a:p>
            <a:pPr marL="514350" indent="-514350">
              <a:buFont typeface="+mj-lt"/>
              <a:buAutoNum type="alphaLcPeriod"/>
            </a:pPr>
            <a:r>
              <a:rPr lang="en-US" sz="2400" b="1" i="1" dirty="0"/>
              <a:t>Provide for a training room with proper technology </a:t>
            </a:r>
            <a:r>
              <a:rPr lang="en-US" sz="2400" dirty="0"/>
              <a:t>for networking, computers, projectors, and white boards is available for training / classes for firefighters and fire prevention classes for residents.</a:t>
            </a:r>
          </a:p>
        </p:txBody>
      </p:sp>
      <p:sp>
        <p:nvSpPr>
          <p:cNvPr id="5" name="Footer Placeholder 4">
            <a:extLst>
              <a:ext uri="{FF2B5EF4-FFF2-40B4-BE49-F238E27FC236}">
                <a16:creationId xmlns:a16="http://schemas.microsoft.com/office/drawing/2014/main" id="{E8C1B02B-EBFB-42FC-BAA4-2445826DC3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AFB0BB1F-EBE9-4D21-BEEB-7AACC2E8A0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8452733-F97A-499E-A5E4-CC03869D0F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595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317A-BA8A-4A74-9CB1-8D4EFE7D77DC}"/>
              </a:ext>
            </a:extLst>
          </p:cNvPr>
          <p:cNvSpPr>
            <a:spLocks noGrp="1"/>
          </p:cNvSpPr>
          <p:nvPr>
            <p:ph type="title"/>
          </p:nvPr>
        </p:nvSpPr>
        <p:spPr>
          <a:xfrm>
            <a:off x="838200" y="571031"/>
            <a:ext cx="10515600" cy="1325563"/>
          </a:xfrm>
        </p:spPr>
        <p:txBody>
          <a:bodyPr>
            <a:normAutofit fontScale="90000"/>
          </a:bodyPr>
          <a:lstStyle/>
          <a:p>
            <a:pPr marL="339725" indent="-339725"/>
            <a:br>
              <a:rPr lang="en-US" sz="3200" dirty="0"/>
            </a:br>
            <a:br>
              <a:rPr lang="en-US" sz="4400" dirty="0"/>
            </a:br>
            <a:endParaRPr lang="en-US" dirty="0"/>
          </a:p>
        </p:txBody>
      </p:sp>
      <p:sp>
        <p:nvSpPr>
          <p:cNvPr id="3" name="Content Placeholder 2">
            <a:extLst>
              <a:ext uri="{FF2B5EF4-FFF2-40B4-BE49-F238E27FC236}">
                <a16:creationId xmlns:a16="http://schemas.microsoft.com/office/drawing/2014/main" id="{1FA6CDB6-85DF-44E0-AF4D-D5D4BBA88277}"/>
              </a:ext>
            </a:extLst>
          </p:cNvPr>
          <p:cNvSpPr>
            <a:spLocks noGrp="1"/>
          </p:cNvSpPr>
          <p:nvPr>
            <p:ph idx="1"/>
          </p:nvPr>
        </p:nvSpPr>
        <p:spPr>
          <a:xfrm>
            <a:off x="846909" y="1694994"/>
            <a:ext cx="10687206" cy="4678646"/>
          </a:xfrm>
        </p:spPr>
        <p:txBody>
          <a:bodyPr>
            <a:normAutofit/>
          </a:bodyPr>
          <a:lstStyle/>
          <a:p>
            <a:pPr marL="0" indent="0">
              <a:buNone/>
            </a:pPr>
            <a:r>
              <a:rPr lang="en-US" sz="4000" dirty="0"/>
              <a:t>More Comprehensive Analysis and Information  follows within 1) the Draft Strategic Plan / Risk Assessment and 2) Sub Committee Reports.</a:t>
            </a:r>
          </a:p>
          <a:p>
            <a:pPr marL="0" indent="0">
              <a:buNone/>
            </a:pPr>
            <a:endParaRPr lang="en-US" sz="2000" dirty="0"/>
          </a:p>
        </p:txBody>
      </p:sp>
      <p:sp>
        <p:nvSpPr>
          <p:cNvPr id="5" name="Footer Placeholder 4">
            <a:extLst>
              <a:ext uri="{FF2B5EF4-FFF2-40B4-BE49-F238E27FC236}">
                <a16:creationId xmlns:a16="http://schemas.microsoft.com/office/drawing/2014/main" id="{BE5D615F-52D6-4902-A62D-F2541B871D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Incorporated Village of Garden City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78D8E11A-6CCA-49D5-BF1B-C86B7145A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11/2/2021</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2B244CA-6A5D-4829-ABBA-C7C773A6C0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D57A-149A-4AAA-9B71-2A9E007E07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16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293F-E527-4446-AF9C-98D22010F73E}"/>
              </a:ext>
            </a:extLst>
          </p:cNvPr>
          <p:cNvSpPr>
            <a:spLocks noGrp="1"/>
          </p:cNvSpPr>
          <p:nvPr>
            <p:ph type="ctrTitle"/>
          </p:nvPr>
        </p:nvSpPr>
        <p:spPr>
          <a:xfrm>
            <a:off x="1524000" y="2520156"/>
            <a:ext cx="9144000" cy="1909763"/>
          </a:xfrm>
        </p:spPr>
        <p:txBody>
          <a:bodyPr>
            <a:normAutofit fontScale="90000"/>
          </a:bodyPr>
          <a:lstStyle/>
          <a:p>
            <a:r>
              <a:rPr lang="en-US" b="1" dirty="0"/>
              <a:t>EMERGENCY ACTION </a:t>
            </a:r>
            <a:br>
              <a:rPr lang="en-US" b="1" dirty="0"/>
            </a:br>
            <a:r>
              <a:rPr lang="en-US" b="1" dirty="0"/>
              <a:t>AND </a:t>
            </a:r>
            <a:br>
              <a:rPr lang="en-US" b="1" dirty="0"/>
            </a:br>
            <a:r>
              <a:rPr lang="en-US" b="1" dirty="0"/>
              <a:t>RESPONSE PLAN</a:t>
            </a:r>
          </a:p>
        </p:txBody>
      </p:sp>
      <p:sp>
        <p:nvSpPr>
          <p:cNvPr id="3" name="Subtitle 2">
            <a:extLst>
              <a:ext uri="{FF2B5EF4-FFF2-40B4-BE49-F238E27FC236}">
                <a16:creationId xmlns:a16="http://schemas.microsoft.com/office/drawing/2014/main" id="{C3B3C614-F6C5-284D-B410-81995EF1546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238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0801-79A8-AB4E-BAB2-B30C96BE9E18}"/>
              </a:ext>
            </a:extLst>
          </p:cNvPr>
          <p:cNvSpPr>
            <a:spLocks noGrp="1"/>
          </p:cNvSpPr>
          <p:nvPr>
            <p:ph type="title"/>
          </p:nvPr>
        </p:nvSpPr>
        <p:spPr/>
        <p:txBody>
          <a:bodyPr/>
          <a:lstStyle/>
          <a:p>
            <a:r>
              <a:rPr lang="en-US" b="1" dirty="0"/>
              <a:t>CATEGORIES OF FINDINGS AND RECOMMENDATIONS </a:t>
            </a:r>
          </a:p>
        </p:txBody>
      </p:sp>
      <p:sp>
        <p:nvSpPr>
          <p:cNvPr id="3" name="Content Placeholder 2">
            <a:extLst>
              <a:ext uri="{FF2B5EF4-FFF2-40B4-BE49-F238E27FC236}">
                <a16:creationId xmlns:a16="http://schemas.microsoft.com/office/drawing/2014/main" id="{0BAF00EA-6FF5-F549-88F5-8B55F3E9A905}"/>
              </a:ext>
            </a:extLst>
          </p:cNvPr>
          <p:cNvSpPr>
            <a:spLocks noGrp="1"/>
          </p:cNvSpPr>
          <p:nvPr>
            <p:ph idx="1"/>
          </p:nvPr>
        </p:nvSpPr>
        <p:spPr/>
        <p:txBody>
          <a:bodyPr/>
          <a:lstStyle/>
          <a:p>
            <a:r>
              <a:rPr lang="en-US" dirty="0"/>
              <a:t>DEPARTMENT ORGANIZATIONAL CHART</a:t>
            </a:r>
          </a:p>
          <a:p>
            <a:endParaRPr lang="en-US" dirty="0"/>
          </a:p>
          <a:p>
            <a:r>
              <a:rPr lang="en-US" dirty="0"/>
              <a:t>RESPONSE TIMES AND ATTENDANCE</a:t>
            </a:r>
          </a:p>
          <a:p>
            <a:endParaRPr lang="en-US" dirty="0"/>
          </a:p>
          <a:p>
            <a:r>
              <a:rPr lang="en-US" dirty="0"/>
              <a:t>RESPONSE PROCEDURES, MUTUAL AID AND DISPATCH MATRIX </a:t>
            </a:r>
          </a:p>
          <a:p>
            <a:endParaRPr lang="en-US" dirty="0"/>
          </a:p>
          <a:p>
            <a:r>
              <a:rPr lang="en-US" dirty="0"/>
              <a:t>TRAINING              </a:t>
            </a:r>
          </a:p>
        </p:txBody>
      </p:sp>
    </p:spTree>
    <p:extLst>
      <p:ext uri="{BB962C8B-B14F-4D97-AF65-F5344CB8AC3E}">
        <p14:creationId xmlns:p14="http://schemas.microsoft.com/office/powerpoint/2010/main" val="202982884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w="38100">
          <a:headEnd type="triangle"/>
          <a:tailEnd type="triangle"/>
        </a:ln>
      </a:spPr>
      <a:bodyPr/>
      <a:lstStyle/>
      <a:style>
        <a:lnRef idx="1">
          <a:schemeClr val="accent4"/>
        </a:lnRef>
        <a:fillRef idx="0">
          <a:schemeClr val="accent4"/>
        </a:fillRef>
        <a:effectRef idx="0">
          <a:schemeClr val="accent4"/>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TM16401371[[fn=Atlas]]</Template>
  <TotalTime>130</TotalTime>
  <Words>4848</Words>
  <Application>Microsoft Office PowerPoint</Application>
  <PresentationFormat>Widescreen</PresentationFormat>
  <Paragraphs>618</Paragraphs>
  <Slides>74</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74</vt:i4>
      </vt:variant>
    </vt:vector>
  </HeadingPairs>
  <TitlesOfParts>
    <vt:vector size="88" baseType="lpstr">
      <vt:lpstr>Arial</vt:lpstr>
      <vt:lpstr>Calibri</vt:lpstr>
      <vt:lpstr>Calibri Light</vt:lpstr>
      <vt:lpstr>Lucida Sans Unicode</vt:lpstr>
      <vt:lpstr>Rockwell</vt:lpstr>
      <vt:lpstr>Times New Roman</vt:lpstr>
      <vt:lpstr>Verdana</vt:lpstr>
      <vt:lpstr>Wingdings</vt:lpstr>
      <vt:lpstr>Wingdings 2</vt:lpstr>
      <vt:lpstr>Wingdings 3</vt:lpstr>
      <vt:lpstr>Atlas</vt:lpstr>
      <vt:lpstr>Office Theme</vt:lpstr>
      <vt:lpstr>1_Concourse</vt:lpstr>
      <vt:lpstr>1_Office Theme</vt:lpstr>
      <vt:lpstr>Legal &amp; AAR</vt:lpstr>
      <vt:lpstr>Key Protocols Utilized by the Fire Safety Committee to Conduct its Investigation</vt:lpstr>
      <vt:lpstr>Elements Integral to Formulating a “Needs Assessment”</vt:lpstr>
      <vt:lpstr>PowerPoint Presentation</vt:lpstr>
      <vt:lpstr>PowerPoint Presentation</vt:lpstr>
      <vt:lpstr>Methodology for Analysis</vt:lpstr>
      <vt:lpstr>PowerPoint Presentation</vt:lpstr>
      <vt:lpstr>EMERGENCY ACTION  AND  RESPONSE PLAN</vt:lpstr>
      <vt:lpstr>CATEGORIES OF FINDINGS AND RECOMMENDATIONS </vt:lpstr>
      <vt:lpstr>DEPARTMENT ORGANIZATIONAL CHART: FINDINGS </vt:lpstr>
      <vt:lpstr>DEPARTMENT ORGANIZATIONAL CHART: RECOMMENDATIONS</vt:lpstr>
      <vt:lpstr>NASSAU COUNTY FIRE SERVICE ACADEMY  ANNUAL DEPARTMENT OPERATIONS: FINDINGS</vt:lpstr>
      <vt:lpstr>NASSAU COUNTY FIRE SERVICE ACADEMY  ANNUAL DEPARTMENT OPERATIONS: RECOMMENDATIONS</vt:lpstr>
      <vt:lpstr>TRAINING; FACILITIES FINDINGS</vt:lpstr>
      <vt:lpstr>TRAINING; FACILITIES RECOMMENDATIONS</vt:lpstr>
      <vt:lpstr>TRAINING COMPANY AND CHIEF OFFICERS</vt:lpstr>
      <vt:lpstr>TRAINING  COMPANY AND CHIEF OFFICERS RECOMMENDATIONS</vt:lpstr>
      <vt:lpstr>TRAINING: FIREFIGHTERS FINDINGS </vt:lpstr>
      <vt:lpstr>TRAINING: FIREFIGHTERS RECOMMENDATIONS</vt:lpstr>
      <vt:lpstr>TRAINING: BUDGET FINDINGS</vt:lpstr>
      <vt:lpstr>TRAINING BUDGET RECOMMENDATIONS</vt:lpstr>
      <vt:lpstr>RESPONSE TIMES / ATTENDANCE: FINDINGS</vt:lpstr>
      <vt:lpstr>RESPONSE TIMES / ATTENDANCE: FINDINGS</vt:lpstr>
      <vt:lpstr>RESPONSE TIMES / ATTENDANCE: FINDINGS</vt:lpstr>
      <vt:lpstr>RESPONSE TIMES / ATTENDANCE: FINDINGS</vt:lpstr>
      <vt:lpstr>RESPONSE TIMES / ATTENDANCE: FINDINGS</vt:lpstr>
      <vt:lpstr>RESPONSE TIMES / ATTENDANCE: FINDINGS</vt:lpstr>
      <vt:lpstr>PowerPoint Presentation</vt:lpstr>
      <vt:lpstr>RESPONSE TIMES / ATTENDANCE: RECOMMENDATIONS</vt:lpstr>
      <vt:lpstr>RESPONSE TIMES / ATTENDANCE: RECOMMENDATIONS</vt:lpstr>
      <vt:lpstr>RESPONSE TIMES / ATTENDANCE: RECOMMENDATIONS</vt:lpstr>
      <vt:lpstr>RESPONSE TIMES / ATTENDANCE: RECOMMENDATIONS</vt:lpstr>
      <vt:lpstr>RECOMMENDATION FOR BEST POSSIBLE LIFE SAVING RESPONSE INVOLVING APPARATUS </vt:lpstr>
      <vt:lpstr>GCFD MEMBER MAP</vt:lpstr>
      <vt:lpstr>AVERAGE TIME TO HEADQUARTERS VS STATION 3</vt:lpstr>
      <vt:lpstr>PowerPoint Presentation</vt:lpstr>
      <vt:lpstr>GCFD Is Above Average At Non Fire Emergencies  </vt:lpstr>
      <vt:lpstr>PowerPoint Presentation</vt:lpstr>
      <vt:lpstr>Goals</vt:lpstr>
      <vt:lpstr>Objectives</vt:lpstr>
      <vt:lpstr>Existing Apparatus</vt:lpstr>
      <vt:lpstr>Station #1  Unit:145                                       2015 Ferrara Engine </vt:lpstr>
      <vt:lpstr>PowerPoint Presentation</vt:lpstr>
      <vt:lpstr>PowerPoint Presentation</vt:lpstr>
      <vt:lpstr>PowerPoint Presentation</vt:lpstr>
      <vt:lpstr>PowerPoint Presentation</vt:lpstr>
      <vt:lpstr>PowerPoint Presentation</vt:lpstr>
      <vt:lpstr>Conclusions</vt:lpstr>
      <vt:lpstr>Needs and Recommendations</vt:lpstr>
      <vt:lpstr>Needs and Recommendations</vt:lpstr>
      <vt:lpstr>Needs and Recommendations</vt:lpstr>
      <vt:lpstr>Existing Facilities</vt:lpstr>
      <vt:lpstr>Conclusions</vt:lpstr>
      <vt:lpstr>Needs and Recommendations</vt:lpstr>
      <vt:lpstr>Needs and Recommendations</vt:lpstr>
      <vt:lpstr>Needs and Recommendations</vt:lpstr>
      <vt:lpstr>Needs and Recommendations</vt:lpstr>
      <vt:lpstr>Needs and Recommendations</vt:lpstr>
      <vt:lpstr>Needs and Recommendations</vt:lpstr>
      <vt:lpstr>PowerPoint Presentation</vt:lpstr>
      <vt:lpstr>PowerPoint Presentation</vt:lpstr>
      <vt:lpstr>Needs and Recommendations</vt:lpstr>
      <vt:lpstr>Fire Safety Committee</vt:lpstr>
      <vt:lpstr>Objective</vt:lpstr>
      <vt:lpstr>Alarm Statistics from GCFD (% = False Alarms / Total Alarms)</vt:lpstr>
      <vt:lpstr>Fire Statistics from GCFD (% =  Fires / Total Alarms)</vt:lpstr>
      <vt:lpstr>Executive Summary – Improvement Suggestions</vt:lpstr>
      <vt:lpstr>1.  Continue to Expand Fire Prevention and Education Programs  </vt:lpstr>
      <vt:lpstr>2.  Implement Governance Master Planning, Administration, and Reporting </vt:lpstr>
      <vt:lpstr>3. Invest in Recruitment and Retention Programs  </vt:lpstr>
      <vt:lpstr>4.  Enhance Emergency Action and Response Plan  </vt:lpstr>
      <vt:lpstr>5. Improve Apparatus, Training, and Equipment  </vt:lpstr>
      <vt:lpstr>6. Update and Modernize Fire Houses in Compliance with Current Code and Safety Standards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&amp; AAR</dc:title>
  <dc:creator>Bruce Torino</dc:creator>
  <cp:lastModifiedBy>Belinda Gandolfo</cp:lastModifiedBy>
  <cp:revision>19</cp:revision>
  <dcterms:created xsi:type="dcterms:W3CDTF">2021-11-13T18:31:18Z</dcterms:created>
  <dcterms:modified xsi:type="dcterms:W3CDTF">2021-11-16T21:11:51Z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